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64"/>
  </p:notesMasterIdLst>
  <p:handoutMasterIdLst>
    <p:handoutMasterId r:id="rId65"/>
  </p:handoutMasterIdLst>
  <p:sldIdLst>
    <p:sldId id="258" r:id="rId4"/>
    <p:sldId id="310" r:id="rId5"/>
    <p:sldId id="329" r:id="rId6"/>
    <p:sldId id="314" r:id="rId7"/>
    <p:sldId id="259" r:id="rId8"/>
    <p:sldId id="296" r:id="rId9"/>
    <p:sldId id="297" r:id="rId10"/>
    <p:sldId id="283" r:id="rId11"/>
    <p:sldId id="295" r:id="rId12"/>
    <p:sldId id="282" r:id="rId13"/>
    <p:sldId id="285" r:id="rId14"/>
    <p:sldId id="266" r:id="rId15"/>
    <p:sldId id="311" r:id="rId16"/>
    <p:sldId id="312" r:id="rId17"/>
    <p:sldId id="317" r:id="rId18"/>
    <p:sldId id="299" r:id="rId19"/>
    <p:sldId id="300" r:id="rId20"/>
    <p:sldId id="267" r:id="rId21"/>
    <p:sldId id="286" r:id="rId22"/>
    <p:sldId id="284" r:id="rId23"/>
    <p:sldId id="315" r:id="rId24"/>
    <p:sldId id="298" r:id="rId25"/>
    <p:sldId id="294" r:id="rId26"/>
    <p:sldId id="301" r:id="rId27"/>
    <p:sldId id="302" r:id="rId28"/>
    <p:sldId id="303" r:id="rId29"/>
    <p:sldId id="322" r:id="rId30"/>
    <p:sldId id="291" r:id="rId31"/>
    <p:sldId id="292" r:id="rId32"/>
    <p:sldId id="293" r:id="rId33"/>
    <p:sldId id="323" r:id="rId34"/>
    <p:sldId id="325" r:id="rId35"/>
    <p:sldId id="289" r:id="rId36"/>
    <p:sldId id="288" r:id="rId37"/>
    <p:sldId id="290" r:id="rId38"/>
    <p:sldId id="327" r:id="rId39"/>
    <p:sldId id="304" r:id="rId40"/>
    <p:sldId id="316" r:id="rId41"/>
    <p:sldId id="331" r:id="rId42"/>
    <p:sldId id="261" r:id="rId43"/>
    <p:sldId id="262" r:id="rId44"/>
    <p:sldId id="264" r:id="rId45"/>
    <p:sldId id="272" r:id="rId46"/>
    <p:sldId id="271" r:id="rId47"/>
    <p:sldId id="269" r:id="rId48"/>
    <p:sldId id="270" r:id="rId49"/>
    <p:sldId id="273" r:id="rId50"/>
    <p:sldId id="275" r:id="rId51"/>
    <p:sldId id="274" r:id="rId52"/>
    <p:sldId id="277" r:id="rId53"/>
    <p:sldId id="307" r:id="rId54"/>
    <p:sldId id="308" r:id="rId55"/>
    <p:sldId id="280" r:id="rId56"/>
    <p:sldId id="276" r:id="rId57"/>
    <p:sldId id="268" r:id="rId58"/>
    <p:sldId id="319" r:id="rId59"/>
    <p:sldId id="320" r:id="rId60"/>
    <p:sldId id="321" r:id="rId61"/>
    <p:sldId id="281" r:id="rId62"/>
    <p:sldId id="332" r:id="rId6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4CC"/>
    <a:srgbClr val="1E9229"/>
    <a:srgbClr val="32F637"/>
    <a:srgbClr val="FF0066"/>
    <a:srgbClr val="008080"/>
    <a:srgbClr val="336600"/>
    <a:srgbClr val="FF9933"/>
    <a:srgbClr val="66FFFF"/>
    <a:srgbClr val="0099FF"/>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0" autoAdjust="0"/>
    <p:restoredTop sz="84841" autoAdjust="0"/>
  </p:normalViewPr>
  <p:slideViewPr>
    <p:cSldViewPr>
      <p:cViewPr>
        <p:scale>
          <a:sx n="100" d="100"/>
          <a:sy n="100" d="100"/>
        </p:scale>
        <p:origin x="-102" y="-1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5"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425" b="1" i="0" u="none" strike="noStrike" baseline="0">
                <a:solidFill>
                  <a:srgbClr val="000000"/>
                </a:solidFill>
                <a:latin typeface="Arial"/>
                <a:ea typeface="Arial"/>
                <a:cs typeface="Arial"/>
              </a:defRPr>
            </a:pPr>
            <a:r>
              <a:rPr lang="en-US" sz="2400" dirty="0">
                <a:latin typeface="SANS SARIF"/>
              </a:rPr>
              <a:t>Home Energy Dollar</a:t>
            </a:r>
          </a:p>
        </c:rich>
      </c:tx>
      <c:layout>
        <c:manualLayout>
          <c:xMode val="edge"/>
          <c:yMode val="edge"/>
          <c:x val="0.34111146106736778"/>
          <c:y val="3.4383954154727801E-2"/>
        </c:manualLayout>
      </c:layout>
      <c:spPr>
        <a:noFill/>
        <a:ln w="25400">
          <a:noFill/>
        </a:ln>
      </c:spPr>
    </c:title>
    <c:plotArea>
      <c:layout>
        <c:manualLayout>
          <c:layoutTarget val="inner"/>
          <c:xMode val="edge"/>
          <c:yMode val="edge"/>
          <c:x val="0.28777812773403338"/>
          <c:y val="0.1575934240311658"/>
          <c:w val="0.40000065104272631"/>
          <c:h val="0.68768004521854631"/>
        </c:manualLayout>
      </c:layout>
      <c:pieChart>
        <c:varyColors val="1"/>
        <c:dLbls/>
        <c:firstSliceAng val="0"/>
      </c:pieChart>
      <c:spPr>
        <a:noFill/>
        <a:ln w="25400">
          <a:noFill/>
        </a:ln>
      </c:spPr>
    </c:plotArea>
    <c:legend>
      <c:legendPos val="b"/>
      <c:layout>
        <c:manualLayout>
          <c:xMode val="edge"/>
          <c:yMode val="edge"/>
          <c:x val="0.18031364829396326"/>
          <c:y val="0.88267370115894961"/>
          <c:w val="0.61437270341207362"/>
          <c:h val="0.10451409812867889"/>
        </c:manualLayout>
      </c:layout>
      <c:spPr>
        <a:solidFill>
          <a:srgbClr val="FFFFFF"/>
        </a:solidFill>
        <a:ln w="25400">
          <a:noFill/>
        </a:ln>
      </c:spPr>
      <c:txPr>
        <a:bodyPr/>
        <a:lstStyle/>
        <a:p>
          <a:pPr>
            <a:defRPr sz="1800" b="0" i="0" u="none" strike="noStrike" baseline="0">
              <a:solidFill>
                <a:srgbClr val="000000"/>
              </a:solidFill>
              <a:latin typeface="Arial"/>
              <a:ea typeface="Arial"/>
              <a:cs typeface="Arial"/>
            </a:defRPr>
          </a:pPr>
          <a:endParaRPr lang="en-US"/>
        </a:p>
      </c:txPr>
    </c:legend>
    <c:plotVisOnly val="1"/>
    <c:dispBlanksAs val="zero"/>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title>
      <c:layout/>
      <c:txPr>
        <a:bodyPr/>
        <a:lstStyle/>
        <a:p>
          <a:pPr>
            <a:defRPr sz="2800"/>
          </a:pPr>
          <a:endParaRPr lang="en-US"/>
        </a:p>
      </c:txPr>
    </c:title>
    <c:view3D>
      <c:rotX val="30"/>
      <c:rotY val="140"/>
      <c:perspective val="30"/>
    </c:view3D>
    <c:plotArea>
      <c:layout/>
      <c:pie3DChart>
        <c:varyColors val="1"/>
        <c:ser>
          <c:idx val="0"/>
          <c:order val="0"/>
          <c:tx>
            <c:strRef>
              <c:f>Sheet1!$B$1</c:f>
              <c:strCache>
                <c:ptCount val="1"/>
                <c:pt idx="0">
                  <c:v>2009</c:v>
                </c:pt>
              </c:strCache>
            </c:strRef>
          </c:tx>
          <c:dPt>
            <c:idx val="0"/>
            <c:spPr>
              <a:solidFill>
                <a:srgbClr val="32F637"/>
              </a:solidFill>
            </c:spPr>
          </c:dPt>
          <c:dPt>
            <c:idx val="2"/>
            <c:spPr>
              <a:solidFill>
                <a:srgbClr val="33CC33"/>
              </a:solidFill>
            </c:spPr>
          </c:dPt>
          <c:dPt>
            <c:idx val="3"/>
            <c:spPr>
              <a:solidFill>
                <a:srgbClr val="0099FF"/>
              </a:solidFill>
            </c:spPr>
          </c:dPt>
          <c:dLbls>
            <c:dLbl>
              <c:idx val="1"/>
              <c:spPr/>
              <c:txPr>
                <a:bodyPr/>
                <a:lstStyle/>
                <a:p>
                  <a:pPr>
                    <a:defRPr>
                      <a:solidFill>
                        <a:schemeClr val="bg1"/>
                      </a:solidFill>
                    </a:defRPr>
                  </a:pPr>
                  <a:endParaRPr lang="en-US"/>
                </a:p>
              </c:txPr>
            </c:dLbl>
            <c:dLbl>
              <c:idx val="2"/>
              <c:layout>
                <c:manualLayout>
                  <c:x val="0.15292705599300091"/>
                  <c:y val="3.7640335280670685E-2"/>
                </c:manualLayout>
              </c:layout>
              <c:tx>
                <c:rich>
                  <a:bodyPr/>
                  <a:lstStyle/>
                  <a:p>
                    <a:r>
                      <a:rPr lang="en-US" dirty="0" smtClean="0"/>
                      <a:t>Distribution Mains, </a:t>
                    </a:r>
                    <a:r>
                      <a:rPr lang="en-US" dirty="0"/>
                      <a:t>1209.5</a:t>
                    </a:r>
                  </a:p>
                </c:rich>
              </c:tx>
              <c:showVal val="1"/>
              <c:showCatName val="1"/>
            </c:dLbl>
            <c:dLbl>
              <c:idx val="3"/>
              <c:spPr/>
              <c:txPr>
                <a:bodyPr/>
                <a:lstStyle/>
                <a:p>
                  <a:pPr>
                    <a:defRPr>
                      <a:solidFill>
                        <a:schemeClr val="tx1"/>
                      </a:solidFill>
                    </a:defRPr>
                  </a:pPr>
                  <a:endParaRPr lang="en-US"/>
                </a:p>
              </c:txPr>
            </c:dLbl>
            <c:showVal val="1"/>
            <c:showCatName val="1"/>
            <c:showLeaderLines val="1"/>
          </c:dLbls>
          <c:cat>
            <c:strRef>
              <c:f>Sheet1!$A$2:$A$5</c:f>
              <c:strCache>
                <c:ptCount val="4"/>
                <c:pt idx="0">
                  <c:v>Gathering</c:v>
                </c:pt>
                <c:pt idx="1">
                  <c:v>Transmission</c:v>
                </c:pt>
                <c:pt idx="2">
                  <c:v>Distribution</c:v>
                </c:pt>
                <c:pt idx="3">
                  <c:v>Services</c:v>
                </c:pt>
              </c:strCache>
            </c:strRef>
          </c:cat>
          <c:val>
            <c:numRef>
              <c:f>Sheet1!$B$2:$B$5</c:f>
              <c:numCache>
                <c:formatCode>General</c:formatCode>
                <c:ptCount val="4"/>
                <c:pt idx="0">
                  <c:v>19.7</c:v>
                </c:pt>
                <c:pt idx="1">
                  <c:v>297.2</c:v>
                </c:pt>
                <c:pt idx="2">
                  <c:v>1209.5</c:v>
                </c:pt>
                <c:pt idx="3">
                  <c:v>866.2</c:v>
                </c:pt>
              </c:numCache>
            </c:numRef>
          </c:val>
        </c:ser>
        <c:dLbls/>
      </c:pie3DChart>
    </c:plotArea>
    <c:legend>
      <c:legendPos val="r"/>
      <c:layout/>
    </c:legend>
    <c:plotVisOnly val="1"/>
    <c:dispBlanksAs val="zero"/>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layout>
        <c:manualLayout>
          <c:xMode val="edge"/>
          <c:yMode val="edge"/>
          <c:x val="0.45258333333333334"/>
          <c:y val="0"/>
        </c:manualLayout>
      </c:layout>
      <c:txPr>
        <a:bodyPr/>
        <a:lstStyle/>
        <a:p>
          <a:pPr>
            <a:defRPr sz="2800"/>
          </a:pPr>
          <a:endParaRPr lang="en-US"/>
        </a:p>
      </c:txPr>
    </c:title>
    <c:plotArea>
      <c:layout/>
      <c:pieChart>
        <c:varyColors val="1"/>
        <c:ser>
          <c:idx val="0"/>
          <c:order val="0"/>
          <c:tx>
            <c:strRef>
              <c:f>Sheet1!$B$1</c:f>
              <c:strCache>
                <c:ptCount val="1"/>
                <c:pt idx="0">
                  <c:v>2009</c:v>
                </c:pt>
              </c:strCache>
            </c:strRef>
          </c:tx>
          <c:spPr>
            <a:solidFill>
              <a:srgbClr val="00B050"/>
            </a:solidFill>
          </c:spPr>
          <c:explosion val="3"/>
          <c:dPt>
            <c:idx val="0"/>
            <c:spPr>
              <a:solidFill>
                <a:srgbClr val="FF0000"/>
              </a:solidFill>
            </c:spPr>
          </c:dPt>
          <c:dPt>
            <c:idx val="1"/>
            <c:spPr>
              <a:solidFill>
                <a:schemeClr val="tx1"/>
              </a:solidFill>
            </c:spPr>
          </c:dPt>
          <c:dPt>
            <c:idx val="2"/>
            <c:spPr>
              <a:solidFill>
                <a:srgbClr val="FFC000"/>
              </a:solidFill>
            </c:spPr>
          </c:dPt>
          <c:dPt>
            <c:idx val="3"/>
            <c:spPr>
              <a:solidFill>
                <a:srgbClr val="0099FF"/>
              </a:solidFill>
            </c:spPr>
          </c:dPt>
          <c:dPt>
            <c:idx val="4"/>
            <c:spPr>
              <a:solidFill>
                <a:srgbClr val="33CC33"/>
              </a:solidFill>
            </c:spPr>
          </c:dPt>
          <c:dPt>
            <c:idx val="5"/>
            <c:spPr>
              <a:solidFill>
                <a:srgbClr val="FFFF00"/>
              </a:solidFill>
            </c:spPr>
          </c:dPt>
          <c:dPt>
            <c:idx val="6"/>
            <c:spPr>
              <a:solidFill>
                <a:srgbClr val="7030A0"/>
              </a:solidFill>
            </c:spPr>
          </c:dPt>
          <c:dLbls>
            <c:dLbl>
              <c:idx val="0"/>
              <c:layout/>
              <c:tx>
                <c:rich>
                  <a:bodyPr/>
                  <a:lstStyle/>
                  <a:p>
                    <a:r>
                      <a:rPr lang="en-US"/>
                      <a:t>Steel Unprotected Bare, </a:t>
                    </a:r>
                    <a:r>
                      <a:rPr lang="en-US" smtClean="0"/>
                      <a:t>3.9%</a:t>
                    </a:r>
                    <a:endParaRPr lang="en-US"/>
                  </a:p>
                </c:rich>
              </c:tx>
              <c:showVal val="1"/>
              <c:showCatName val="1"/>
            </c:dLbl>
            <c:dLbl>
              <c:idx val="1"/>
              <c:layout/>
              <c:tx>
                <c:rich>
                  <a:bodyPr/>
                  <a:lstStyle/>
                  <a:p>
                    <a:r>
                      <a:rPr lang="en-US"/>
                      <a:t>Steel Unprotected Coated, </a:t>
                    </a:r>
                    <a:r>
                      <a:rPr lang="en-US" smtClean="0"/>
                      <a:t>1.6%</a:t>
                    </a:r>
                    <a:endParaRPr lang="en-US"/>
                  </a:p>
                </c:rich>
              </c:tx>
              <c:showVal val="1"/>
              <c:showCatName val="1"/>
            </c:dLbl>
            <c:dLbl>
              <c:idx val="2"/>
              <c:layout/>
              <c:tx>
                <c:rich>
                  <a:bodyPr/>
                  <a:lstStyle/>
                  <a:p>
                    <a:r>
                      <a:rPr lang="en-US"/>
                      <a:t>Steel Protected Bare, </a:t>
                    </a:r>
                    <a:r>
                      <a:rPr lang="en-US" smtClean="0"/>
                      <a:t>1.1%</a:t>
                    </a:r>
                    <a:endParaRPr lang="en-US"/>
                  </a:p>
                </c:rich>
              </c:tx>
              <c:showVal val="1"/>
              <c:showCatName val="1"/>
            </c:dLbl>
            <c:dLbl>
              <c:idx val="3"/>
              <c:layout/>
              <c:tx>
                <c:rich>
                  <a:bodyPr/>
                  <a:lstStyle/>
                  <a:p>
                    <a:r>
                      <a:rPr lang="en-US"/>
                      <a:t>Steel Protected Coated, </a:t>
                    </a:r>
                    <a:r>
                      <a:rPr lang="en-US" smtClean="0"/>
                      <a:t>38.9%</a:t>
                    </a:r>
                    <a:endParaRPr lang="en-US"/>
                  </a:p>
                </c:rich>
              </c:tx>
              <c:showVal val="1"/>
              <c:showCatName val="1"/>
            </c:dLbl>
            <c:dLbl>
              <c:idx val="4"/>
              <c:layout>
                <c:manualLayout>
                  <c:x val="0.14891283902012306"/>
                  <c:y val="-7.4469041245774803E-2"/>
                </c:manualLayout>
              </c:layout>
              <c:tx>
                <c:rich>
                  <a:bodyPr/>
                  <a:lstStyle/>
                  <a:p>
                    <a:r>
                      <a:rPr lang="en-US" dirty="0"/>
                      <a:t>Plastic, </a:t>
                    </a:r>
                    <a:r>
                      <a:rPr lang="en-US" dirty="0" smtClean="0"/>
                      <a:t>51.3%</a:t>
                    </a:r>
                    <a:endParaRPr lang="en-US" dirty="0"/>
                  </a:p>
                </c:rich>
              </c:tx>
              <c:showVal val="1"/>
              <c:showCatName val="1"/>
            </c:dLbl>
            <c:dLbl>
              <c:idx val="5"/>
              <c:layout/>
              <c:tx>
                <c:rich>
                  <a:bodyPr/>
                  <a:lstStyle/>
                  <a:p>
                    <a:r>
                      <a:rPr lang="en-US"/>
                      <a:t>Cast/Wrought Iron, </a:t>
                    </a:r>
                    <a:r>
                      <a:rPr lang="en-US" smtClean="0"/>
                      <a:t>2.9%</a:t>
                    </a:r>
                    <a:endParaRPr lang="en-US"/>
                  </a:p>
                </c:rich>
              </c:tx>
              <c:showVal val="1"/>
              <c:showCatName val="1"/>
            </c:dLbl>
            <c:dLbl>
              <c:idx val="6"/>
              <c:layout/>
              <c:tx>
                <c:rich>
                  <a:bodyPr/>
                  <a:lstStyle/>
                  <a:p>
                    <a:r>
                      <a:rPr lang="en-US"/>
                      <a:t>Other, </a:t>
                    </a:r>
                    <a:r>
                      <a:rPr lang="en-US" smtClean="0"/>
                      <a:t>0.2%</a:t>
                    </a:r>
                    <a:endParaRPr lang="en-US"/>
                  </a:p>
                </c:rich>
              </c:tx>
              <c:showVal val="1"/>
              <c:showCatName val="1"/>
            </c:dLbl>
            <c:txPr>
              <a:bodyPr/>
              <a:lstStyle/>
              <a:p>
                <a:pPr>
                  <a:defRPr sz="1100" baseline="0"/>
                </a:pPr>
                <a:endParaRPr lang="en-US"/>
              </a:p>
            </c:txPr>
            <c:showVal val="1"/>
            <c:showCatName val="1"/>
            <c:showLeaderLines val="1"/>
          </c:dLbls>
          <c:cat>
            <c:strRef>
              <c:f>Sheet1!$A$2:$A$8</c:f>
              <c:strCache>
                <c:ptCount val="7"/>
                <c:pt idx="0">
                  <c:v>Steel Unprotected Bare</c:v>
                </c:pt>
                <c:pt idx="1">
                  <c:v>Steel Unprotected Coated</c:v>
                </c:pt>
                <c:pt idx="2">
                  <c:v>Steel Protected Bare</c:v>
                </c:pt>
                <c:pt idx="3">
                  <c:v>Steel Protected Coated</c:v>
                </c:pt>
                <c:pt idx="4">
                  <c:v>Plastic</c:v>
                </c:pt>
                <c:pt idx="5">
                  <c:v>Cast/Wrought Iron</c:v>
                </c:pt>
                <c:pt idx="6">
                  <c:v>Other</c:v>
                </c:pt>
              </c:strCache>
            </c:strRef>
          </c:cat>
          <c:val>
            <c:numRef>
              <c:f>Sheet1!$B$2:$B$8</c:f>
              <c:numCache>
                <c:formatCode>0.00%</c:formatCode>
                <c:ptCount val="7"/>
                <c:pt idx="0">
                  <c:v>3.9000000000000014E-2</c:v>
                </c:pt>
                <c:pt idx="1">
                  <c:v>1.6000000000000021E-2</c:v>
                </c:pt>
                <c:pt idx="2">
                  <c:v>1.0999999999999998E-2</c:v>
                </c:pt>
                <c:pt idx="3">
                  <c:v>0.38900000000000062</c:v>
                </c:pt>
                <c:pt idx="4">
                  <c:v>0.51300000000000001</c:v>
                </c:pt>
                <c:pt idx="5">
                  <c:v>2.9000000000000001E-2</c:v>
                </c:pt>
                <c:pt idx="6">
                  <c:v>2.0000000000000044E-3</c:v>
                </c:pt>
              </c:numCache>
            </c:numRef>
          </c:val>
        </c:ser>
        <c:dLbls/>
        <c:firstSliceAng val="0"/>
      </c:pieChart>
    </c:plotArea>
    <c:legend>
      <c:legendPos val="r"/>
      <c:layout/>
    </c:legend>
    <c:plotVisOnly val="1"/>
    <c:dispBlanksAs val="zero"/>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title>
      <c:layout/>
      <c:txPr>
        <a:bodyPr/>
        <a:lstStyle/>
        <a:p>
          <a:pPr>
            <a:defRPr sz="2800"/>
          </a:pPr>
          <a:endParaRPr lang="en-US"/>
        </a:p>
      </c:txPr>
    </c:title>
    <c:view3D>
      <c:rotX val="30"/>
      <c:perspective val="30"/>
    </c:view3D>
    <c:plotArea>
      <c:layout/>
      <c:pie3DChart>
        <c:varyColors val="1"/>
        <c:ser>
          <c:idx val="0"/>
          <c:order val="0"/>
          <c:tx>
            <c:strRef>
              <c:f>Sheet1!$B$1</c:f>
              <c:strCache>
                <c:ptCount val="1"/>
                <c:pt idx="0">
                  <c:v>2009</c:v>
                </c:pt>
              </c:strCache>
            </c:strRef>
          </c:tx>
          <c:explosion val="25"/>
          <c:dPt>
            <c:idx val="0"/>
            <c:spPr>
              <a:solidFill>
                <a:srgbClr val="FF0000"/>
              </a:solidFill>
            </c:spPr>
          </c:dPt>
          <c:dPt>
            <c:idx val="3"/>
            <c:spPr>
              <a:solidFill>
                <a:srgbClr val="33CC33"/>
              </a:solidFill>
            </c:spPr>
          </c:dPt>
          <c:dPt>
            <c:idx val="4"/>
            <c:spPr>
              <a:solidFill>
                <a:srgbClr val="0099FF"/>
              </a:solidFill>
            </c:spPr>
          </c:dPt>
          <c:dPt>
            <c:idx val="5"/>
            <c:spPr>
              <a:solidFill>
                <a:srgbClr val="FFC000"/>
              </a:solidFill>
            </c:spPr>
          </c:dPt>
          <c:dPt>
            <c:idx val="6"/>
            <c:spPr>
              <a:solidFill>
                <a:srgbClr val="7030A0"/>
              </a:solidFill>
            </c:spPr>
          </c:dPt>
          <c:dLbls>
            <c:dLbl>
              <c:idx val="0"/>
              <c:layout/>
              <c:tx>
                <c:rich>
                  <a:bodyPr/>
                  <a:lstStyle/>
                  <a:p>
                    <a:r>
                      <a:rPr lang="en-US"/>
                      <a:t>Steel Unprotected Bare, </a:t>
                    </a:r>
                    <a:r>
                      <a:rPr lang="en-US" smtClean="0"/>
                      <a:t>5.5%</a:t>
                    </a:r>
                    <a:endParaRPr lang="en-US"/>
                  </a:p>
                </c:rich>
              </c:tx>
              <c:showVal val="1"/>
              <c:showCatName val="1"/>
            </c:dLbl>
            <c:dLbl>
              <c:idx val="1"/>
              <c:layout/>
              <c:tx>
                <c:rich>
                  <a:bodyPr/>
                  <a:lstStyle/>
                  <a:p>
                    <a:r>
                      <a:rPr lang="en-US"/>
                      <a:t>Steel Unprotected Coated, </a:t>
                    </a:r>
                    <a:r>
                      <a:rPr lang="en-US" smtClean="0"/>
                      <a:t>2.5%</a:t>
                    </a:r>
                    <a:endParaRPr lang="en-US"/>
                  </a:p>
                </c:rich>
              </c:tx>
              <c:showVal val="1"/>
              <c:showCatName val="1"/>
            </c:dLbl>
            <c:dLbl>
              <c:idx val="2"/>
              <c:layout/>
              <c:tx>
                <c:rich>
                  <a:bodyPr/>
                  <a:lstStyle/>
                  <a:p>
                    <a:r>
                      <a:rPr lang="en-US"/>
                      <a:t>Steel Protected Bare, </a:t>
                    </a:r>
                    <a:r>
                      <a:rPr lang="en-US" smtClean="0"/>
                      <a:t>0.6%</a:t>
                    </a:r>
                    <a:endParaRPr lang="en-US"/>
                  </a:p>
                </c:rich>
              </c:tx>
              <c:showVal val="1"/>
              <c:showCatName val="1"/>
            </c:dLbl>
            <c:dLbl>
              <c:idx val="3"/>
              <c:layout/>
              <c:tx>
                <c:rich>
                  <a:bodyPr/>
                  <a:lstStyle/>
                  <a:p>
                    <a:r>
                      <a:rPr lang="en-US"/>
                      <a:t>Steel Protected Coated, </a:t>
                    </a:r>
                    <a:r>
                      <a:rPr lang="en-US" smtClean="0"/>
                      <a:t>22.9%</a:t>
                    </a:r>
                    <a:endParaRPr lang="en-US"/>
                  </a:p>
                </c:rich>
              </c:tx>
              <c:showVal val="1"/>
              <c:showCatName val="1"/>
            </c:dLbl>
            <c:dLbl>
              <c:idx val="4"/>
              <c:layout>
                <c:manualLayout>
                  <c:x val="0.11713544400699945"/>
                  <c:y val="-0.16097672964576687"/>
                </c:manualLayout>
              </c:layout>
              <c:tx>
                <c:rich>
                  <a:bodyPr/>
                  <a:lstStyle/>
                  <a:p>
                    <a:pPr>
                      <a:defRPr sz="1100">
                        <a:solidFill>
                          <a:schemeClr val="tx1"/>
                        </a:solidFill>
                      </a:defRPr>
                    </a:pPr>
                    <a:r>
                      <a:rPr lang="en-US" dirty="0"/>
                      <a:t>Plastic, </a:t>
                    </a:r>
                    <a:r>
                      <a:rPr lang="en-US" dirty="0" smtClean="0"/>
                      <a:t>65.2%</a:t>
                    </a:r>
                    <a:endParaRPr lang="en-US" dirty="0"/>
                  </a:p>
                </c:rich>
              </c:tx>
              <c:spPr/>
              <c:showVal val="1"/>
              <c:showCatName val="1"/>
            </c:dLbl>
            <c:dLbl>
              <c:idx val="5"/>
              <c:layout/>
              <c:tx>
                <c:rich>
                  <a:bodyPr/>
                  <a:lstStyle/>
                  <a:p>
                    <a:r>
                      <a:rPr lang="en-US"/>
                      <a:t>Copper, </a:t>
                    </a:r>
                    <a:r>
                      <a:rPr lang="en-US" smtClean="0"/>
                      <a:t>1.70%</a:t>
                    </a:r>
                    <a:endParaRPr lang="en-US"/>
                  </a:p>
                </c:rich>
              </c:tx>
              <c:showVal val="1"/>
              <c:showCatName val="1"/>
            </c:dLbl>
            <c:dLbl>
              <c:idx val="6"/>
              <c:layout/>
              <c:tx>
                <c:rich>
                  <a:bodyPr/>
                  <a:lstStyle/>
                  <a:p>
                    <a:r>
                      <a:rPr lang="en-US"/>
                      <a:t>Other, </a:t>
                    </a:r>
                    <a:r>
                      <a:rPr lang="en-US" smtClean="0"/>
                      <a:t>1.6%</a:t>
                    </a:r>
                    <a:endParaRPr lang="en-US"/>
                  </a:p>
                </c:rich>
              </c:tx>
              <c:showVal val="1"/>
              <c:showCatName val="1"/>
            </c:dLbl>
            <c:txPr>
              <a:bodyPr/>
              <a:lstStyle/>
              <a:p>
                <a:pPr>
                  <a:defRPr sz="1100"/>
                </a:pPr>
                <a:endParaRPr lang="en-US"/>
              </a:p>
            </c:txPr>
            <c:showVal val="1"/>
            <c:showCatName val="1"/>
            <c:showLeaderLines val="1"/>
          </c:dLbls>
          <c:cat>
            <c:strRef>
              <c:f>Sheet1!$A$2:$A$8</c:f>
              <c:strCache>
                <c:ptCount val="7"/>
                <c:pt idx="0">
                  <c:v>Steel Unprotected Bare</c:v>
                </c:pt>
                <c:pt idx="1">
                  <c:v>Steel Unprotected Coated</c:v>
                </c:pt>
                <c:pt idx="2">
                  <c:v>Steel Protected Bare</c:v>
                </c:pt>
                <c:pt idx="3">
                  <c:v>Steel Protected Coated</c:v>
                </c:pt>
                <c:pt idx="4">
                  <c:v>Plastic</c:v>
                </c:pt>
                <c:pt idx="5">
                  <c:v>Copper</c:v>
                </c:pt>
                <c:pt idx="6">
                  <c:v>Other</c:v>
                </c:pt>
              </c:strCache>
            </c:strRef>
          </c:cat>
          <c:val>
            <c:numRef>
              <c:f>Sheet1!$B$2:$B$8</c:f>
              <c:numCache>
                <c:formatCode>0.00%</c:formatCode>
                <c:ptCount val="7"/>
                <c:pt idx="0">
                  <c:v>5.5000000000000014E-2</c:v>
                </c:pt>
                <c:pt idx="1">
                  <c:v>2.5000000000000001E-2</c:v>
                </c:pt>
                <c:pt idx="2">
                  <c:v>6.0000000000000097E-3</c:v>
                </c:pt>
                <c:pt idx="3">
                  <c:v>0.22900000000000001</c:v>
                </c:pt>
                <c:pt idx="4">
                  <c:v>0.65200000000000136</c:v>
                </c:pt>
                <c:pt idx="5">
                  <c:v>1.7000000000000001E-2</c:v>
                </c:pt>
                <c:pt idx="6">
                  <c:v>1.6000000000000021E-2</c:v>
                </c:pt>
              </c:numCache>
            </c:numRef>
          </c:val>
        </c:ser>
        <c:dLbls/>
      </c:pie3DChart>
    </c:plotArea>
    <c:legend>
      <c:legendPos val="r"/>
      <c:layout/>
    </c:legend>
    <c:plotVisOnly val="1"/>
    <c:dispBlanksAs val="zero"/>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title>
      <c:layout>
        <c:manualLayout>
          <c:xMode val="edge"/>
          <c:yMode val="edge"/>
          <c:x val="0.45395136945822478"/>
          <c:y val="7.6923076923076927E-2"/>
        </c:manualLayout>
      </c:layout>
    </c:title>
    <c:plotArea>
      <c:layout/>
      <c:pieChart>
        <c:varyColors val="1"/>
        <c:ser>
          <c:idx val="0"/>
          <c:order val="0"/>
          <c:tx>
            <c:strRef>
              <c:f>Sheet1!$B$1</c:f>
              <c:strCache>
                <c:ptCount val="1"/>
                <c:pt idx="0">
                  <c:v>1995-2004</c:v>
                </c:pt>
              </c:strCache>
            </c:strRef>
          </c:tx>
          <c:explosion val="8"/>
          <c:dPt>
            <c:idx val="0"/>
            <c:spPr>
              <a:solidFill>
                <a:srgbClr val="00B0F0"/>
              </a:solidFill>
            </c:spPr>
          </c:dPt>
          <c:dPt>
            <c:idx val="1"/>
            <c:spPr>
              <a:solidFill>
                <a:srgbClr val="00B050"/>
              </a:solidFill>
            </c:spPr>
          </c:dPt>
          <c:dLbls>
            <c:dLbl>
              <c:idx val="0"/>
              <c:layout>
                <c:manualLayout>
                  <c:x val="-0.13930067081260161"/>
                  <c:y val="-5.2939958187608681E-2"/>
                </c:manualLayout>
              </c:layout>
              <c:showVal val="1"/>
            </c:dLbl>
            <c:dLbl>
              <c:idx val="1"/>
              <c:layout>
                <c:manualLayout>
                  <c:x val="0.12795626230722298"/>
                  <c:y val="3.5235536624919503E-2"/>
                </c:manualLayout>
              </c:layout>
              <c:showVal val="1"/>
            </c:dLbl>
            <c:showVal val="1"/>
            <c:showLeaderLines val="1"/>
          </c:dLbls>
          <c:cat>
            <c:strRef>
              <c:f>Sheet1!$A$2:$A$3</c:f>
              <c:strCache>
                <c:ptCount val="2"/>
                <c:pt idx="0">
                  <c:v>Excavation damage/outside force</c:v>
                </c:pt>
                <c:pt idx="1">
                  <c:v>Other</c:v>
                </c:pt>
              </c:strCache>
            </c:strRef>
          </c:cat>
          <c:val>
            <c:numRef>
              <c:f>Sheet1!$B$2:$B$3</c:f>
              <c:numCache>
                <c:formatCode>0%</c:formatCode>
                <c:ptCount val="2"/>
                <c:pt idx="0">
                  <c:v>0.59</c:v>
                </c:pt>
                <c:pt idx="1">
                  <c:v>0.41000000000000031</c:v>
                </c:pt>
              </c:numCache>
            </c:numRef>
          </c:val>
        </c:ser>
        <c:dLbls/>
        <c:firstSliceAng val="0"/>
      </c:pieChart>
    </c:plotArea>
    <c:legend>
      <c:legendPos val="r"/>
      <c:layout/>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b="1">
                <a:latin typeface="+mj-lt"/>
              </a:defRPr>
            </a:pPr>
            <a:r>
              <a:rPr lang="en-US" sz="3200" b="1" dirty="0" smtClean="0">
                <a:latin typeface="Arial Unicode MS" pitchFamily="34" charset="-128"/>
                <a:ea typeface="Arial Unicode MS" pitchFamily="34" charset="-128"/>
                <a:cs typeface="Arial Unicode MS" pitchFamily="34" charset="-128"/>
              </a:rPr>
              <a:t>Energy Consumption by</a:t>
            </a:r>
            <a:r>
              <a:rPr lang="en-US" sz="3200" b="1" baseline="0" dirty="0" smtClean="0">
                <a:latin typeface="Arial Unicode MS" pitchFamily="34" charset="-128"/>
                <a:ea typeface="Arial Unicode MS" pitchFamily="34" charset="-128"/>
                <a:cs typeface="Arial Unicode MS" pitchFamily="34" charset="-128"/>
              </a:rPr>
              <a:t> Source, 2009</a:t>
            </a:r>
            <a:endParaRPr lang="en-US" sz="3200" b="1" dirty="0">
              <a:latin typeface="Arial Unicode MS" pitchFamily="34" charset="-128"/>
              <a:ea typeface="Arial Unicode MS" pitchFamily="34" charset="-128"/>
              <a:cs typeface="Arial Unicode MS" pitchFamily="34" charset="-128"/>
            </a:endParaRPr>
          </a:p>
        </c:rich>
      </c:tx>
      <c:layout/>
    </c:title>
    <c:plotArea>
      <c:layout/>
      <c:ofPieChart>
        <c:ofPieType val="bar"/>
        <c:varyColors val="1"/>
        <c:ser>
          <c:idx val="0"/>
          <c:order val="0"/>
          <c:tx>
            <c:strRef>
              <c:f>Sheet1!$B$1</c:f>
              <c:strCache>
                <c:ptCount val="1"/>
                <c:pt idx="0">
                  <c:v>Sales</c:v>
                </c:pt>
              </c:strCache>
            </c:strRef>
          </c:tx>
          <c:dPt>
            <c:idx val="12"/>
            <c:explosion val="9"/>
          </c:dPt>
          <c:dLbls>
            <c:dLbl>
              <c:idx val="0"/>
              <c:layout>
                <c:manualLayout>
                  <c:x val="-3.2896434820647434E-2"/>
                  <c:y val="-0.16172580288438096"/>
                </c:manualLayout>
              </c:layout>
              <c:spPr/>
              <c:txPr>
                <a:bodyPr/>
                <a:lstStyle/>
                <a:p>
                  <a:pPr>
                    <a:defRPr sz="1300" baseline="0"/>
                  </a:pPr>
                  <a:endParaRPr lang="en-US"/>
                </a:p>
              </c:txPr>
              <c:dLblPos val="bestFit"/>
              <c:showCatName val="1"/>
              <c:showPercent val="1"/>
            </c:dLbl>
            <c:dLbl>
              <c:idx val="1"/>
              <c:layout>
                <c:manualLayout>
                  <c:x val="8.0374258773209153E-2"/>
                  <c:y val="2.752916893045745E-2"/>
                </c:manualLayout>
              </c:layout>
              <c:spPr/>
              <c:txPr>
                <a:bodyPr/>
                <a:lstStyle/>
                <a:p>
                  <a:pPr>
                    <a:defRPr sz="1300" baseline="0"/>
                  </a:pPr>
                  <a:endParaRPr lang="en-US"/>
                </a:p>
              </c:txPr>
              <c:dLblPos val="bestFit"/>
              <c:showCatName val="1"/>
              <c:showPercent val="1"/>
            </c:dLbl>
            <c:dLbl>
              <c:idx val="2"/>
              <c:spPr/>
              <c:txPr>
                <a:bodyPr/>
                <a:lstStyle/>
                <a:p>
                  <a:pPr>
                    <a:defRPr sz="1300" baseline="0"/>
                  </a:pPr>
                  <a:endParaRPr lang="en-US"/>
                </a:p>
              </c:txPr>
            </c:dLbl>
            <c:dLbl>
              <c:idx val="3"/>
              <c:spPr/>
              <c:txPr>
                <a:bodyPr/>
                <a:lstStyle/>
                <a:p>
                  <a:pPr>
                    <a:defRPr sz="1300" baseline="0"/>
                  </a:pPr>
                  <a:endParaRPr lang="en-US"/>
                </a:p>
              </c:txPr>
            </c:dLbl>
            <c:dLbl>
              <c:idx val="4"/>
              <c:delete val="1"/>
            </c:dLbl>
            <c:dLbl>
              <c:idx val="5"/>
              <c:layout>
                <c:manualLayout>
                  <c:x val="-1.5432098765432146E-3"/>
                  <c:y val="-5.6120653217889794E-3"/>
                </c:manualLayout>
              </c:layout>
              <c:tx>
                <c:rich>
                  <a:bodyPr/>
                  <a:lstStyle/>
                  <a:p>
                    <a:pPr>
                      <a:defRPr sz="800" baseline="0"/>
                    </a:pPr>
                    <a:r>
                      <a:rPr lang="en-US" sz="800" baseline="0" dirty="0" smtClean="0"/>
                      <a:t>Solar 1%</a:t>
                    </a:r>
                    <a:endParaRPr lang="en-US" sz="800" baseline="0" dirty="0"/>
                  </a:p>
                </c:rich>
              </c:tx>
              <c:spPr/>
              <c:dLblPos val="bestFit"/>
              <c:showCatName val="1"/>
              <c:showPercent val="1"/>
            </c:dLbl>
            <c:dLbl>
              <c:idx val="6"/>
              <c:layout>
                <c:manualLayout>
                  <c:x val="-1.5433460568633783E-3"/>
                  <c:y val="1.4736439195100642E-3"/>
                </c:manualLayout>
              </c:layout>
              <c:tx>
                <c:rich>
                  <a:bodyPr/>
                  <a:lstStyle/>
                  <a:p>
                    <a:pPr>
                      <a:defRPr sz="800" baseline="0"/>
                    </a:pPr>
                    <a:r>
                      <a:rPr lang="en-US" sz="800" baseline="0" dirty="0" smtClean="0"/>
                      <a:t>Geothermal 5%</a:t>
                    </a:r>
                    <a:endParaRPr lang="en-US" sz="800" baseline="0" dirty="0"/>
                  </a:p>
                </c:rich>
              </c:tx>
              <c:spPr/>
              <c:dLblPos val="bestFit"/>
              <c:showCatName val="1"/>
              <c:showPercent val="1"/>
            </c:dLbl>
            <c:dLbl>
              <c:idx val="7"/>
              <c:layout>
                <c:manualLayout>
                  <c:x val="-1.5433460568633783E-3"/>
                  <c:y val="5.6120589093030084E-3"/>
                </c:manualLayout>
              </c:layout>
              <c:tx>
                <c:rich>
                  <a:bodyPr/>
                  <a:lstStyle/>
                  <a:p>
                    <a:pPr>
                      <a:defRPr sz="800" baseline="0"/>
                    </a:pPr>
                    <a:r>
                      <a:rPr lang="en-US" sz="800" baseline="0" dirty="0"/>
                      <a:t>Biomass </a:t>
                    </a:r>
                    <a:r>
                      <a:rPr lang="en-US" sz="800" baseline="0" dirty="0" smtClean="0"/>
                      <a:t>Waste 6%</a:t>
                    </a:r>
                    <a:endParaRPr lang="en-US" sz="800" baseline="0" dirty="0"/>
                  </a:p>
                </c:rich>
              </c:tx>
              <c:spPr/>
              <c:dLblPos val="bestFit"/>
              <c:showCatName val="1"/>
              <c:showPercent val="1"/>
            </c:dLbl>
            <c:dLbl>
              <c:idx val="8"/>
              <c:layout>
                <c:manualLayout>
                  <c:x val="-1.5433460568633783E-3"/>
                  <c:y val="7.92687372411785E-3"/>
                </c:manualLayout>
              </c:layout>
              <c:tx>
                <c:rich>
                  <a:bodyPr/>
                  <a:lstStyle/>
                  <a:p>
                    <a:pPr>
                      <a:defRPr sz="800" baseline="0"/>
                    </a:pPr>
                    <a:r>
                      <a:rPr lang="en-US" sz="800" baseline="0" dirty="0" smtClean="0"/>
                      <a:t>Wind 9%</a:t>
                    </a:r>
                    <a:endParaRPr lang="en-US" sz="800" baseline="0" dirty="0"/>
                  </a:p>
                </c:rich>
              </c:tx>
              <c:spPr/>
              <c:dLblPos val="bestFit"/>
              <c:showCatName val="1"/>
              <c:showPercent val="1"/>
            </c:dLbl>
            <c:dLbl>
              <c:idx val="9"/>
              <c:layout/>
              <c:tx>
                <c:rich>
                  <a:bodyPr/>
                  <a:lstStyle/>
                  <a:p>
                    <a:pPr>
                      <a:defRPr sz="800" baseline="0"/>
                    </a:pPr>
                    <a:r>
                      <a:rPr lang="en-US" sz="800" baseline="0" dirty="0" smtClean="0"/>
                      <a:t>Biofuels 20%</a:t>
                    </a:r>
                    <a:endParaRPr lang="en-US" sz="800" baseline="0" dirty="0"/>
                  </a:p>
                </c:rich>
              </c:tx>
              <c:spPr/>
              <c:dLblPos val="bestFit"/>
              <c:showCatName val="1"/>
              <c:showPercent val="1"/>
            </c:dLbl>
            <c:dLbl>
              <c:idx val="10"/>
              <c:layout/>
              <c:tx>
                <c:rich>
                  <a:bodyPr/>
                  <a:lstStyle/>
                  <a:p>
                    <a:pPr>
                      <a:defRPr sz="800" baseline="0"/>
                    </a:pPr>
                    <a:r>
                      <a:rPr lang="en-US" sz="800" baseline="0" dirty="0" smtClean="0"/>
                      <a:t>Wood 24%</a:t>
                    </a:r>
                    <a:endParaRPr lang="en-US" sz="800" baseline="0" dirty="0"/>
                  </a:p>
                </c:rich>
              </c:tx>
              <c:spPr/>
              <c:dLblPos val="bestFit"/>
              <c:showCatName val="1"/>
              <c:showPercent val="1"/>
            </c:dLbl>
            <c:dLbl>
              <c:idx val="11"/>
              <c:layout/>
              <c:tx>
                <c:rich>
                  <a:bodyPr/>
                  <a:lstStyle/>
                  <a:p>
                    <a:pPr>
                      <a:defRPr sz="800" baseline="0"/>
                    </a:pPr>
                    <a:r>
                      <a:rPr lang="en-US" sz="800" baseline="0" dirty="0" smtClean="0"/>
                      <a:t>Hydropower 35%</a:t>
                    </a:r>
                    <a:endParaRPr lang="en-US" sz="800" baseline="0" dirty="0"/>
                  </a:p>
                </c:rich>
              </c:tx>
              <c:spPr/>
              <c:dLblPos val="bestFit"/>
              <c:showCatName val="1"/>
              <c:showPercent val="1"/>
            </c:dLbl>
            <c:dLbl>
              <c:idx val="12"/>
              <c:layout/>
              <c:tx>
                <c:rich>
                  <a:bodyPr/>
                  <a:lstStyle/>
                  <a:p>
                    <a:pPr>
                      <a:defRPr sz="1300" baseline="0"/>
                    </a:pPr>
                    <a:r>
                      <a:rPr lang="en-US" sz="1300" baseline="0" smtClean="0"/>
                      <a:t>Renewable</a:t>
                    </a:r>
                    <a:r>
                      <a:rPr lang="en-US" sz="1300" baseline="0" dirty="0"/>
                      <a:t>
8%</a:t>
                    </a:r>
                  </a:p>
                </c:rich>
              </c:tx>
              <c:spPr/>
              <c:dLblPos val="bestFit"/>
              <c:showCatName val="1"/>
              <c:showPercent val="1"/>
            </c:dLbl>
            <c:txPr>
              <a:bodyPr/>
              <a:lstStyle/>
              <a:p>
                <a:pPr>
                  <a:defRPr sz="700" baseline="0"/>
                </a:pPr>
                <a:endParaRPr lang="en-US"/>
              </a:p>
            </c:txPr>
            <c:dLblPos val="bestFit"/>
            <c:showCatName val="1"/>
            <c:showPercent val="1"/>
            <c:showLeaderLines val="1"/>
          </c:dLbls>
          <c:cat>
            <c:strRef>
              <c:f>Sheet1!$A$2:$A$13</c:f>
              <c:strCache>
                <c:ptCount val="12"/>
                <c:pt idx="0">
                  <c:v>Petroleum</c:v>
                </c:pt>
                <c:pt idx="1">
                  <c:v>Coal</c:v>
                </c:pt>
                <c:pt idx="2">
                  <c:v>Nuclear</c:v>
                </c:pt>
                <c:pt idx="3">
                  <c:v>Natural Gas</c:v>
                </c:pt>
                <c:pt idx="5">
                  <c:v>Solar</c:v>
                </c:pt>
                <c:pt idx="6">
                  <c:v>Geothermal</c:v>
                </c:pt>
                <c:pt idx="7">
                  <c:v>Biomass Waste</c:v>
                </c:pt>
                <c:pt idx="8">
                  <c:v>Wind</c:v>
                </c:pt>
                <c:pt idx="9">
                  <c:v>Biofuels</c:v>
                </c:pt>
                <c:pt idx="10">
                  <c:v>Wood</c:v>
                </c:pt>
                <c:pt idx="11">
                  <c:v>Hydropower</c:v>
                </c:pt>
              </c:strCache>
            </c:strRef>
          </c:cat>
          <c:val>
            <c:numRef>
              <c:f>Sheet1!$B$2:$B$13</c:f>
              <c:numCache>
                <c:formatCode>0%</c:formatCode>
                <c:ptCount val="12"/>
                <c:pt idx="0">
                  <c:v>0.37000000000000038</c:v>
                </c:pt>
                <c:pt idx="1">
                  <c:v>0.21000000000000021</c:v>
                </c:pt>
                <c:pt idx="2">
                  <c:v>9.0000000000000066E-2</c:v>
                </c:pt>
                <c:pt idx="3">
                  <c:v>0.25</c:v>
                </c:pt>
                <c:pt idx="5">
                  <c:v>8.0000000000000253E-4</c:v>
                </c:pt>
                <c:pt idx="6">
                  <c:v>4.0000000000000096E-3</c:v>
                </c:pt>
                <c:pt idx="7">
                  <c:v>4.8000000000000091E-3</c:v>
                </c:pt>
                <c:pt idx="8">
                  <c:v>7.2000000000000172E-3</c:v>
                </c:pt>
                <c:pt idx="9">
                  <c:v>1.6000000000000045E-2</c:v>
                </c:pt>
                <c:pt idx="10">
                  <c:v>1.9199999999999998E-2</c:v>
                </c:pt>
                <c:pt idx="11">
                  <c:v>2.8000000000000011E-2</c:v>
                </c:pt>
              </c:numCache>
            </c:numRef>
          </c:val>
        </c:ser>
        <c:dLbls>
          <c:showPercent val="1"/>
        </c:dLbls>
        <c:gapWidth val="100"/>
        <c:splitType val="pos"/>
        <c:splitPos val="7"/>
        <c:secondPieSize val="91"/>
        <c:serLines/>
      </c:ofPieChart>
    </c:plotArea>
    <c:plotVisOnly val="1"/>
    <c:dispBlanksAs val="zero"/>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layout/>
      <c:txPr>
        <a:bodyPr/>
        <a:lstStyle/>
        <a:p>
          <a:pPr>
            <a:defRPr sz="2800"/>
          </a:pPr>
          <a:endParaRPr lang="en-US"/>
        </a:p>
      </c:txPr>
    </c:title>
    <c:view3D>
      <c:rotX val="75"/>
      <c:rotY val="70"/>
      <c:perspective val="30"/>
    </c:view3D>
    <c:plotArea>
      <c:layout>
        <c:manualLayout>
          <c:layoutTarget val="inner"/>
          <c:xMode val="edge"/>
          <c:yMode val="edge"/>
          <c:x val="3.4885826771653625E-2"/>
          <c:y val="9.654539770618023E-2"/>
          <c:w val="0.78284755030621167"/>
          <c:h val="0.84620210625036629"/>
        </c:manualLayout>
      </c:layout>
      <c:pie3DChart>
        <c:varyColors val="1"/>
        <c:ser>
          <c:idx val="0"/>
          <c:order val="0"/>
          <c:tx>
            <c:strRef>
              <c:f>Sheet1!$B$1</c:f>
              <c:strCache>
                <c:ptCount val="1"/>
                <c:pt idx="0">
                  <c:v>2009</c:v>
                </c:pt>
              </c:strCache>
            </c:strRef>
          </c:tx>
          <c:explosion val="25"/>
          <c:dPt>
            <c:idx val="0"/>
            <c:spPr>
              <a:solidFill>
                <a:srgbClr val="33CC33"/>
              </a:solidFill>
            </c:spPr>
          </c:dPt>
          <c:dPt>
            <c:idx val="1"/>
            <c:spPr>
              <a:solidFill>
                <a:srgbClr val="0099FF"/>
              </a:solidFill>
            </c:spPr>
          </c:dPt>
          <c:dPt>
            <c:idx val="2"/>
            <c:spPr>
              <a:solidFill>
                <a:srgbClr val="FF0000"/>
              </a:solidFill>
            </c:spPr>
          </c:dPt>
          <c:dLbls>
            <c:dLbl>
              <c:idx val="0"/>
              <c:layout>
                <c:manualLayout>
                  <c:x val="9.1474245406824167E-2"/>
                  <c:y val="-0.12802641605283221"/>
                </c:manualLayout>
              </c:layout>
              <c:showPercent val="1"/>
            </c:dLbl>
            <c:numFmt formatCode="0.0%" sourceLinked="0"/>
            <c:showPercent val="1"/>
            <c:showLeaderLines val="1"/>
          </c:dLbls>
          <c:cat>
            <c:strRef>
              <c:f>Sheet1!$A$2:$A$4</c:f>
              <c:strCache>
                <c:ptCount val="3"/>
                <c:pt idx="0">
                  <c:v>Residential</c:v>
                </c:pt>
                <c:pt idx="1">
                  <c:v>Commercial</c:v>
                </c:pt>
                <c:pt idx="2">
                  <c:v>Industrial</c:v>
                </c:pt>
              </c:strCache>
            </c:strRef>
          </c:cat>
          <c:val>
            <c:numRef>
              <c:f>Sheet1!$B$2:$B$4</c:f>
              <c:numCache>
                <c:formatCode>#,##0.00</c:formatCode>
                <c:ptCount val="3"/>
                <c:pt idx="0">
                  <c:v>60343.5</c:v>
                </c:pt>
                <c:pt idx="1">
                  <c:v>4659.3</c:v>
                </c:pt>
                <c:pt idx="2" formatCode="General">
                  <c:v>142</c:v>
                </c:pt>
              </c:numCache>
            </c:numRef>
          </c:val>
        </c:ser>
        <c:dLbls/>
      </c:pie3DChart>
    </c:plotArea>
    <c:legend>
      <c:legendPos val="r"/>
      <c:layout/>
    </c:legend>
    <c:plotVisOnly val="1"/>
    <c:dispBlanksAs val="zero"/>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layout/>
      <c:txPr>
        <a:bodyPr/>
        <a:lstStyle/>
        <a:p>
          <a:pPr>
            <a:defRPr sz="2800"/>
          </a:pPr>
          <a:endParaRPr lang="en-US"/>
        </a:p>
      </c:txPr>
    </c:title>
    <c:plotArea>
      <c:layout/>
      <c:pieChart>
        <c:varyColors val="1"/>
        <c:ser>
          <c:idx val="0"/>
          <c:order val="0"/>
          <c:tx>
            <c:strRef>
              <c:f>Sheet1!$B$1</c:f>
              <c:strCache>
                <c:ptCount val="1"/>
                <c:pt idx="0">
                  <c:v>2009</c:v>
                </c:pt>
              </c:strCache>
            </c:strRef>
          </c:tx>
          <c:dPt>
            <c:idx val="0"/>
            <c:spPr>
              <a:solidFill>
                <a:srgbClr val="92D050"/>
              </a:solidFill>
            </c:spPr>
          </c:dPt>
          <c:dPt>
            <c:idx val="1"/>
            <c:spPr>
              <a:solidFill>
                <a:srgbClr val="00B0F0"/>
              </a:solidFill>
            </c:spPr>
          </c:dPt>
          <c:dPt>
            <c:idx val="2"/>
            <c:spPr>
              <a:solidFill>
                <a:srgbClr val="00B050"/>
              </a:solidFill>
            </c:spPr>
          </c:dPt>
          <c:dPt>
            <c:idx val="3"/>
            <c:spPr>
              <a:solidFill>
                <a:srgbClr val="0070C0"/>
              </a:solidFill>
            </c:spPr>
          </c:dPt>
          <c:dLbls>
            <c:dLbl>
              <c:idx val="0"/>
              <c:layout>
                <c:manualLayout>
                  <c:x val="-0.1182456255468067"/>
                  <c:y val="0.16763545065551669"/>
                </c:manualLayout>
              </c:layout>
              <c:showCatName val="1"/>
              <c:showPercent val="1"/>
            </c:dLbl>
            <c:dLbl>
              <c:idx val="1"/>
              <c:layout>
                <c:manualLayout>
                  <c:x val="-0.14702247375328084"/>
                  <c:y val="-9.3822316875403197E-2"/>
                </c:manualLayout>
              </c:layout>
              <c:showCatName val="1"/>
              <c:showPercent val="1"/>
            </c:dLbl>
            <c:dLbl>
              <c:idx val="2"/>
              <c:layout>
                <c:manualLayout>
                  <c:x val="4.7268919510061284E-2"/>
                  <c:y val="-0.18582911627361717"/>
                </c:manualLayout>
              </c:layout>
              <c:showCatName val="1"/>
              <c:showPercent val="1"/>
            </c:dLbl>
            <c:dLbl>
              <c:idx val="3"/>
              <c:layout>
                <c:manualLayout>
                  <c:x val="0.13091786964129518"/>
                  <c:y val="0.15125124557941474"/>
                </c:manualLayout>
              </c:layout>
              <c:showCatName val="1"/>
              <c:showPercent val="1"/>
            </c:dLbl>
            <c:showCatName val="1"/>
            <c:showPercent val="1"/>
            <c:showLeaderLines val="1"/>
          </c:dLbls>
          <c:cat>
            <c:strRef>
              <c:f>Sheet1!$A$2:$A$5</c:f>
              <c:strCache>
                <c:ptCount val="4"/>
                <c:pt idx="0">
                  <c:v>Residential</c:v>
                </c:pt>
                <c:pt idx="1">
                  <c:v>Commercial</c:v>
                </c:pt>
                <c:pt idx="2">
                  <c:v>Industrial</c:v>
                </c:pt>
                <c:pt idx="3">
                  <c:v>Electric Generation</c:v>
                </c:pt>
              </c:strCache>
            </c:strRef>
          </c:cat>
          <c:val>
            <c:numRef>
              <c:f>Sheet1!$B$2:$B$5</c:f>
              <c:numCache>
                <c:formatCode>#,##0.00</c:formatCode>
                <c:ptCount val="4"/>
                <c:pt idx="0">
                  <c:v>4921.8</c:v>
                </c:pt>
                <c:pt idx="1">
                  <c:v>3212.4</c:v>
                </c:pt>
                <c:pt idx="2">
                  <c:v>6352.2</c:v>
                </c:pt>
                <c:pt idx="3">
                  <c:v>6324</c:v>
                </c:pt>
              </c:numCache>
            </c:numRef>
          </c:val>
        </c:ser>
        <c:dLbls/>
        <c:firstSliceAng val="0"/>
      </c:pieChart>
    </c:plotArea>
    <c:legend>
      <c:legendPos val="r"/>
      <c:layout/>
    </c:legend>
    <c:plotVisOnly val="1"/>
    <c:dispBlanksAs val="zero"/>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smtClean="0"/>
              <a:t>1996-2009</a:t>
            </a:r>
            <a:endParaRPr lang="en-US" dirty="0"/>
          </a:p>
        </c:rich>
      </c:tx>
      <c:layout/>
    </c:title>
    <c:plotArea>
      <c:layout/>
      <c:lineChart>
        <c:grouping val="standard"/>
        <c:ser>
          <c:idx val="0"/>
          <c:order val="0"/>
          <c:tx>
            <c:strRef>
              <c:f>Sheet1!$B$1</c:f>
              <c:strCache>
                <c:ptCount val="1"/>
                <c:pt idx="0">
                  <c:v>Trillion Btu</c:v>
                </c:pt>
              </c:strCache>
            </c:strRef>
          </c:tx>
          <c:spPr>
            <a:ln>
              <a:solidFill>
                <a:srgbClr val="00B050"/>
              </a:solidFill>
            </a:ln>
          </c:spPr>
          <c:marker>
            <c:symbol val="circle"/>
            <c:size val="5"/>
            <c:spPr>
              <a:solidFill>
                <a:srgbClr val="0044CC"/>
              </a:solidFill>
            </c:spPr>
          </c:marker>
          <c:cat>
            <c:numRef>
              <c:f>Sheet1!$A$2:$A$15</c:f>
              <c:numCache>
                <c:formatCode>General</c:formatCode>
                <c:ptCount val="1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numCache>
            </c:numRef>
          </c:cat>
          <c:val>
            <c:numRef>
              <c:f>Sheet1!$B$2:$B$15</c:f>
              <c:numCache>
                <c:formatCode>General</c:formatCode>
                <c:ptCount val="14"/>
                <c:pt idx="0">
                  <c:v>2563.4</c:v>
                </c:pt>
                <c:pt idx="1">
                  <c:v>3024.6</c:v>
                </c:pt>
                <c:pt idx="2">
                  <c:v>3388.4</c:v>
                </c:pt>
                <c:pt idx="3">
                  <c:v>3813.3</c:v>
                </c:pt>
                <c:pt idx="4">
                  <c:v>3997.5</c:v>
                </c:pt>
                <c:pt idx="5">
                  <c:v>4504.1000000000004</c:v>
                </c:pt>
                <c:pt idx="6">
                  <c:v>4821.3</c:v>
                </c:pt>
                <c:pt idx="7">
                  <c:v>4417.8</c:v>
                </c:pt>
                <c:pt idx="8">
                  <c:v>4302.1000000000004</c:v>
                </c:pt>
                <c:pt idx="9">
                  <c:v>5140.1000000000004</c:v>
                </c:pt>
                <c:pt idx="10">
                  <c:v>5539.8</c:v>
                </c:pt>
                <c:pt idx="11">
                  <c:v>6196</c:v>
                </c:pt>
                <c:pt idx="12">
                  <c:v>6183.5</c:v>
                </c:pt>
                <c:pt idx="13">
                  <c:v>6324</c:v>
                </c:pt>
              </c:numCache>
            </c:numRef>
          </c:val>
        </c:ser>
        <c:dLbls/>
        <c:marker val="1"/>
        <c:axId val="125581952"/>
        <c:axId val="125591936"/>
      </c:lineChart>
      <c:catAx>
        <c:axId val="125581952"/>
        <c:scaling>
          <c:orientation val="minMax"/>
        </c:scaling>
        <c:axPos val="b"/>
        <c:numFmt formatCode="General" sourceLinked="1"/>
        <c:tickLblPos val="nextTo"/>
        <c:crossAx val="125591936"/>
        <c:crosses val="autoZero"/>
        <c:auto val="1"/>
        <c:lblAlgn val="ctr"/>
        <c:lblOffset val="100"/>
      </c:catAx>
      <c:valAx>
        <c:axId val="125591936"/>
        <c:scaling>
          <c:orientation val="minMax"/>
        </c:scaling>
        <c:axPos val="l"/>
        <c:majorGridlines>
          <c:spPr>
            <a:ln>
              <a:solidFill>
                <a:srgbClr val="000000">
                  <a:alpha val="18000"/>
                </a:srgbClr>
              </a:solidFill>
            </a:ln>
          </c:spPr>
        </c:majorGridlines>
        <c:numFmt formatCode="General" sourceLinked="1"/>
        <c:tickLblPos val="nextTo"/>
        <c:crossAx val="125581952"/>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Pt>
            <c:idx val="2"/>
            <c:spPr>
              <a:solidFill>
                <a:srgbClr val="92D050"/>
              </a:solidFill>
            </c:spPr>
          </c:dPt>
          <c:dPt>
            <c:idx val="3"/>
            <c:spPr>
              <a:solidFill>
                <a:srgbClr val="00B0F0"/>
              </a:solidFill>
            </c:spPr>
          </c:dPt>
          <c:dPt>
            <c:idx val="4"/>
            <c:spPr>
              <a:solidFill>
                <a:srgbClr val="FF0000"/>
              </a:solidFill>
            </c:spPr>
          </c:dPt>
          <c:dLbls>
            <c:dLbl>
              <c:idx val="2"/>
              <c:layout>
                <c:manualLayout>
                  <c:x val="-3.7850065616797914E-2"/>
                  <c:y val="-0.20512487075479202"/>
                </c:manualLayout>
              </c:layout>
              <c:dLblPos val="bestFit"/>
              <c:showVal val="1"/>
            </c:dLbl>
            <c:dLbl>
              <c:idx val="3"/>
              <c:layout>
                <c:manualLayout>
                  <c:x val="5.4243547681539793E-2"/>
                  <c:y val="0.11218742543545693"/>
                </c:manualLayout>
              </c:layout>
              <c:tx>
                <c:rich>
                  <a:bodyPr/>
                  <a:lstStyle/>
                  <a:p>
                    <a:r>
                      <a:rPr lang="en-US" dirty="0" smtClean="0"/>
                      <a:t>10.5%</a:t>
                    </a:r>
                    <a:endParaRPr lang="en-US" dirty="0"/>
                  </a:p>
                </c:rich>
              </c:tx>
              <c:dLblPos val="bestFit"/>
              <c:showVal val="1"/>
            </c:dLbl>
            <c:dLbl>
              <c:idx val="4"/>
              <c:layout/>
              <c:tx>
                <c:rich>
                  <a:bodyPr/>
                  <a:lstStyle/>
                  <a:p>
                    <a:r>
                      <a:rPr lang="en-US" smtClean="0"/>
                      <a:t>1.5%</a:t>
                    </a:r>
                    <a:endParaRPr lang="en-US"/>
                  </a:p>
                </c:rich>
              </c:tx>
              <c:dLblPos val="bestFit"/>
              <c:showVal val="1"/>
            </c:dLbl>
            <c:txPr>
              <a:bodyPr/>
              <a:lstStyle/>
              <a:p>
                <a:pPr>
                  <a:defRPr sz="1400"/>
                </a:pPr>
                <a:endParaRPr lang="en-US"/>
              </a:p>
            </c:txPr>
            <c:dLblPos val="bestFit"/>
            <c:showVal val="1"/>
            <c:showLeaderLines val="1"/>
          </c:dLbls>
          <c:cat>
            <c:strRef>
              <c:f>Sheet1!$A$1:$A$5</c:f>
              <c:strCache>
                <c:ptCount val="5"/>
                <c:pt idx="0">
                  <c:v>US Sources of Supply</c:v>
                </c:pt>
                <c:pt idx="2">
                  <c:v>U.S Produced</c:v>
                </c:pt>
                <c:pt idx="3">
                  <c:v>Canadian Produced</c:v>
                </c:pt>
                <c:pt idx="4">
                  <c:v>Imported LNG</c:v>
                </c:pt>
              </c:strCache>
            </c:strRef>
          </c:cat>
          <c:val>
            <c:numRef>
              <c:f>Sheet1!$B$1:$B$5</c:f>
              <c:numCache>
                <c:formatCode>General</c:formatCode>
                <c:ptCount val="5"/>
                <c:pt idx="2" formatCode="0%">
                  <c:v>0.88</c:v>
                </c:pt>
                <c:pt idx="3" formatCode="0.00%">
                  <c:v>0.10500000000000002</c:v>
                </c:pt>
                <c:pt idx="4" formatCode="0.00%">
                  <c:v>1.4999999999999998E-2</c:v>
                </c:pt>
              </c:numCache>
            </c:numRef>
          </c:val>
        </c:ser>
        <c:dLbls/>
        <c:firstSliceAng val="0"/>
      </c:pieChart>
    </c:plotArea>
    <c:legend>
      <c:legendPos val="b"/>
      <c:legendEntry>
        <c:idx val="0"/>
        <c:delete val="1"/>
      </c:legendEntry>
      <c:legendEntry>
        <c:idx val="1"/>
        <c:delete val="1"/>
      </c:legendEntry>
      <c:legendEntry>
        <c:idx val="2"/>
        <c:txPr>
          <a:bodyPr/>
          <a:lstStyle/>
          <a:p>
            <a:pPr>
              <a:defRPr sz="1600"/>
            </a:pPr>
            <a:endParaRPr lang="en-US"/>
          </a:p>
        </c:txPr>
      </c:legendEntry>
      <c:legendEntry>
        <c:idx val="3"/>
        <c:txPr>
          <a:bodyPr/>
          <a:lstStyle/>
          <a:p>
            <a:pPr>
              <a:defRPr sz="1600"/>
            </a:pPr>
            <a:endParaRPr lang="en-US"/>
          </a:p>
        </c:txPr>
      </c:legendEntry>
      <c:legendEntry>
        <c:idx val="4"/>
        <c:txPr>
          <a:bodyPr/>
          <a:lstStyle/>
          <a:p>
            <a:pPr>
              <a:defRPr sz="1600"/>
            </a:pPr>
            <a:endParaRPr lang="en-US"/>
          </a:p>
        </c:txPr>
      </c:legendEntry>
      <c:layout>
        <c:manualLayout>
          <c:xMode val="edge"/>
          <c:yMode val="edge"/>
          <c:x val="0.13172014435695539"/>
          <c:y val="0.83317366579177599"/>
          <c:w val="0.70878182414698165"/>
          <c:h val="0.15167481905670882"/>
        </c:manualLayout>
      </c:layout>
    </c:legend>
    <c:plotVisOnly val="1"/>
    <c:dispBlanksAs val="zero"/>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Pt>
            <c:idx val="0"/>
            <c:spPr>
              <a:solidFill>
                <a:srgbClr val="32F637"/>
              </a:solidFill>
            </c:spPr>
          </c:dPt>
          <c:dPt>
            <c:idx val="1"/>
            <c:spPr>
              <a:solidFill>
                <a:srgbClr val="0099FF"/>
              </a:solidFill>
            </c:spPr>
          </c:dPt>
          <c:dPt>
            <c:idx val="2"/>
            <c:spPr>
              <a:solidFill>
                <a:srgbClr val="00B050"/>
              </a:solidFill>
            </c:spPr>
          </c:dPt>
          <c:dPt>
            <c:idx val="3"/>
            <c:spPr>
              <a:solidFill>
                <a:srgbClr val="FF0000"/>
              </a:solidFill>
            </c:spPr>
          </c:dPt>
          <c:dPt>
            <c:idx val="4"/>
            <c:spPr>
              <a:solidFill>
                <a:srgbClr val="66FFFF"/>
              </a:solidFill>
            </c:spPr>
          </c:dPt>
          <c:dPt>
            <c:idx val="5"/>
            <c:spPr>
              <a:solidFill>
                <a:srgbClr val="0044CC"/>
              </a:solidFill>
            </c:spPr>
          </c:dPt>
          <c:dPt>
            <c:idx val="6"/>
            <c:spPr>
              <a:solidFill>
                <a:srgbClr val="FFFF00"/>
              </a:solidFill>
            </c:spPr>
          </c:dPt>
          <c:dPt>
            <c:idx val="7"/>
            <c:spPr>
              <a:solidFill>
                <a:srgbClr val="FF9933"/>
              </a:solidFill>
            </c:spPr>
          </c:dPt>
          <c:dPt>
            <c:idx val="8"/>
            <c:spPr>
              <a:solidFill>
                <a:srgbClr val="336600"/>
              </a:solidFill>
            </c:spPr>
          </c:dPt>
          <c:dPt>
            <c:idx val="9"/>
            <c:spPr>
              <a:solidFill>
                <a:srgbClr val="0070C0"/>
              </a:solidFill>
            </c:spPr>
          </c:dPt>
          <c:dPt>
            <c:idx val="10"/>
            <c:spPr>
              <a:solidFill>
                <a:srgbClr val="FF0066"/>
              </a:solidFill>
            </c:spPr>
          </c:dPt>
          <c:dLbls>
            <c:showPercent val="1"/>
            <c:showLeaderLines val="1"/>
          </c:dLbls>
          <c:cat>
            <c:strRef>
              <c:f>Data!$A$1:$A$11</c:f>
              <c:strCache>
                <c:ptCount val="11"/>
                <c:pt idx="0">
                  <c:v>Gulf Coast</c:v>
                </c:pt>
                <c:pt idx="1">
                  <c:v>Gulf of Mexico</c:v>
                </c:pt>
                <c:pt idx="2">
                  <c:v>Rocky Mountain</c:v>
                </c:pt>
                <c:pt idx="3">
                  <c:v>Mid Continent</c:v>
                </c:pt>
                <c:pt idx="4">
                  <c:v>Southwest</c:v>
                </c:pt>
                <c:pt idx="5">
                  <c:v>Appalachian Basin</c:v>
                </c:pt>
                <c:pt idx="6">
                  <c:v>Alaska</c:v>
                </c:pt>
                <c:pt idx="7">
                  <c:v>Western U.S. </c:v>
                </c:pt>
                <c:pt idx="8">
                  <c:v>Other U.S</c:v>
                </c:pt>
                <c:pt idx="9">
                  <c:v>Canada </c:v>
                </c:pt>
                <c:pt idx="10">
                  <c:v>Mexico </c:v>
                </c:pt>
              </c:strCache>
            </c:strRef>
          </c:cat>
          <c:val>
            <c:numRef>
              <c:f>Data!$B$1:$B$11</c:f>
              <c:numCache>
                <c:formatCode>General</c:formatCode>
                <c:ptCount val="11"/>
                <c:pt idx="0">
                  <c:v>17.600000000000001</c:v>
                </c:pt>
                <c:pt idx="1">
                  <c:v>8.3000000000000007</c:v>
                </c:pt>
                <c:pt idx="2">
                  <c:v>8.6</c:v>
                </c:pt>
                <c:pt idx="3">
                  <c:v>5.6</c:v>
                </c:pt>
                <c:pt idx="4">
                  <c:v>4.4000000000000004</c:v>
                </c:pt>
                <c:pt idx="5">
                  <c:v>1.7</c:v>
                </c:pt>
                <c:pt idx="6">
                  <c:v>1.3</c:v>
                </c:pt>
                <c:pt idx="7">
                  <c:v>0.9</c:v>
                </c:pt>
                <c:pt idx="8">
                  <c:v>1.2</c:v>
                </c:pt>
                <c:pt idx="9">
                  <c:v>17.100000000000001</c:v>
                </c:pt>
                <c:pt idx="10">
                  <c:v>4.8</c:v>
                </c:pt>
              </c:numCache>
            </c:numRef>
          </c:val>
        </c:ser>
        <c:dLbls>
          <c:showPercent val="1"/>
        </c:dLbls>
        <c:firstSliceAng val="0"/>
      </c:pieChart>
    </c:plotArea>
    <c:legend>
      <c:legendPos val="r"/>
      <c:layout>
        <c:manualLayout>
          <c:xMode val="edge"/>
          <c:yMode val="edge"/>
          <c:x val="0.72785527879557677"/>
          <c:y val="0.12054834799491393"/>
          <c:w val="0.26336007271198825"/>
          <c:h val="0.8435899100043176"/>
        </c:manualLayout>
      </c:layout>
      <c:txPr>
        <a:bodyPr/>
        <a:lstStyle/>
        <a:p>
          <a:pPr>
            <a:defRPr sz="1200"/>
          </a:pPr>
          <a:endParaRPr lang="en-US"/>
        </a:p>
      </c:txPr>
    </c:legend>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layout/>
    </c:title>
    <c:plotArea>
      <c:layout/>
      <c:lineChart>
        <c:grouping val="stacked"/>
        <c:ser>
          <c:idx val="0"/>
          <c:order val="0"/>
          <c:tx>
            <c:strRef>
              <c:f>Sheet1!$B$1</c:f>
              <c:strCache>
                <c:ptCount val="1"/>
                <c:pt idx="0">
                  <c:v>Million Cubic Feet</c:v>
                </c:pt>
              </c:strCache>
            </c:strRef>
          </c:tx>
          <c:spPr>
            <a:ln w="38100">
              <a:solidFill>
                <a:srgbClr val="00B0F0"/>
              </a:solidFill>
            </a:ln>
          </c:spPr>
          <c:marker>
            <c:symbol val="circle"/>
            <c:size val="8"/>
            <c:spPr>
              <a:solidFill>
                <a:srgbClr val="00B050"/>
              </a:solidFill>
            </c:spPr>
          </c:marker>
          <c:cat>
            <c:numRef>
              <c:f>Sheet1!$A$2:$A$11</c:f>
              <c:numCache>
                <c:formatCode>General</c:formatCode>
                <c:ptCount val="10"/>
                <c:pt idx="0">
                  <c:v>2000</c:v>
                </c:pt>
                <c:pt idx="1">
                  <c:v>2001</c:v>
                </c:pt>
                <c:pt idx="2">
                  <c:v>2002</c:v>
                </c:pt>
                <c:pt idx="3">
                  <c:v>2003</c:v>
                </c:pt>
                <c:pt idx="4">
                  <c:v>2004</c:v>
                </c:pt>
                <c:pt idx="5">
                  <c:v>2005</c:v>
                </c:pt>
                <c:pt idx="6">
                  <c:v>2006</c:v>
                </c:pt>
                <c:pt idx="7">
                  <c:v>2007</c:v>
                </c:pt>
                <c:pt idx="8">
                  <c:v>2008</c:v>
                </c:pt>
                <c:pt idx="9">
                  <c:v>2009</c:v>
                </c:pt>
              </c:numCache>
            </c:numRef>
          </c:cat>
          <c:val>
            <c:numRef>
              <c:f>Sheet1!$B$2:$B$11</c:f>
              <c:numCache>
                <c:formatCode>#,##0</c:formatCode>
                <c:ptCount val="10"/>
                <c:pt idx="0">
                  <c:v>243716</c:v>
                </c:pt>
                <c:pt idx="1">
                  <c:v>373278</c:v>
                </c:pt>
                <c:pt idx="2">
                  <c:v>516233</c:v>
                </c:pt>
                <c:pt idx="3">
                  <c:v>679922</c:v>
                </c:pt>
                <c:pt idx="4">
                  <c:v>854138</c:v>
                </c:pt>
                <c:pt idx="5">
                  <c:v>728601</c:v>
                </c:pt>
                <c:pt idx="6">
                  <c:v>723958</c:v>
                </c:pt>
                <c:pt idx="7">
                  <c:v>822454</c:v>
                </c:pt>
                <c:pt idx="8">
                  <c:v>1005724</c:v>
                </c:pt>
                <c:pt idx="9">
                  <c:v>1072357</c:v>
                </c:pt>
              </c:numCache>
            </c:numRef>
          </c:val>
        </c:ser>
        <c:dLbls/>
        <c:marker val="1"/>
        <c:axId val="133826432"/>
        <c:axId val="133827968"/>
      </c:lineChart>
      <c:catAx>
        <c:axId val="133826432"/>
        <c:scaling>
          <c:orientation val="minMax"/>
        </c:scaling>
        <c:axPos val="b"/>
        <c:numFmt formatCode="General" sourceLinked="1"/>
        <c:tickLblPos val="nextTo"/>
        <c:crossAx val="133827968"/>
        <c:crosses val="autoZero"/>
        <c:auto val="1"/>
        <c:lblAlgn val="ctr"/>
        <c:lblOffset val="100"/>
      </c:catAx>
      <c:valAx>
        <c:axId val="133827968"/>
        <c:scaling>
          <c:orientation val="minMax"/>
        </c:scaling>
        <c:axPos val="l"/>
        <c:majorGridlines>
          <c:spPr>
            <a:ln>
              <a:solidFill>
                <a:srgbClr val="000000">
                  <a:alpha val="18000"/>
                </a:srgbClr>
              </a:solidFill>
            </a:ln>
          </c:spPr>
        </c:majorGridlines>
        <c:numFmt formatCode="#,##0" sourceLinked="1"/>
        <c:tickLblPos val="nextTo"/>
        <c:crossAx val="133826432"/>
        <c:crosses val="autoZero"/>
        <c:crossBetween val="between"/>
      </c:valAx>
    </c:plotArea>
    <c:legend>
      <c:legendPos val="r"/>
      <c:layout/>
    </c:legend>
    <c:plotVisOnly val="1"/>
    <c:dispBlanksAs val="zero"/>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layout/>
    </c:title>
    <c:plotArea>
      <c:layout/>
      <c:lineChart>
        <c:grouping val="stacked"/>
        <c:ser>
          <c:idx val="0"/>
          <c:order val="0"/>
          <c:tx>
            <c:strRef>
              <c:f>Sheet1!$B$1</c:f>
              <c:strCache>
                <c:ptCount val="1"/>
                <c:pt idx="0">
                  <c:v>Million Cubic Feet</c:v>
                </c:pt>
              </c:strCache>
            </c:strRef>
          </c:tx>
          <c:spPr>
            <a:ln w="38100">
              <a:solidFill>
                <a:srgbClr val="1E9229"/>
              </a:solidFill>
            </a:ln>
          </c:spPr>
          <c:marker>
            <c:symbol val="circle"/>
            <c:size val="8"/>
            <c:spPr>
              <a:solidFill>
                <a:srgbClr val="00B0F0"/>
              </a:solidFill>
            </c:spPr>
          </c:marker>
          <c:cat>
            <c:numRef>
              <c:f>Sheet1!$A$2:$A$11</c:f>
              <c:numCache>
                <c:formatCode>General</c:formatCode>
                <c:ptCount val="10"/>
                <c:pt idx="0">
                  <c:v>2000</c:v>
                </c:pt>
                <c:pt idx="1">
                  <c:v>2001</c:v>
                </c:pt>
                <c:pt idx="2">
                  <c:v>2002</c:v>
                </c:pt>
                <c:pt idx="3">
                  <c:v>2003</c:v>
                </c:pt>
                <c:pt idx="4">
                  <c:v>2004</c:v>
                </c:pt>
                <c:pt idx="5">
                  <c:v>2005</c:v>
                </c:pt>
                <c:pt idx="6">
                  <c:v>2006</c:v>
                </c:pt>
                <c:pt idx="7">
                  <c:v>2007</c:v>
                </c:pt>
                <c:pt idx="8">
                  <c:v>2008</c:v>
                </c:pt>
                <c:pt idx="9">
                  <c:v>2009</c:v>
                </c:pt>
              </c:numCache>
            </c:numRef>
          </c:cat>
          <c:val>
            <c:numRef>
              <c:f>Sheet1!$B$2:$B$11</c:f>
              <c:numCache>
                <c:formatCode>#,##0</c:formatCode>
                <c:ptCount val="10"/>
                <c:pt idx="0">
                  <c:v>3555567</c:v>
                </c:pt>
                <c:pt idx="1">
                  <c:v>3738814</c:v>
                </c:pt>
                <c:pt idx="2">
                  <c:v>3786733</c:v>
                </c:pt>
                <c:pt idx="3">
                  <c:v>3437230</c:v>
                </c:pt>
                <c:pt idx="4">
                  <c:v>3606543</c:v>
                </c:pt>
                <c:pt idx="5">
                  <c:v>3709774</c:v>
                </c:pt>
                <c:pt idx="6">
                  <c:v>3602744</c:v>
                </c:pt>
                <c:pt idx="7">
                  <c:v>3836770</c:v>
                </c:pt>
                <c:pt idx="8">
                  <c:v>3632535</c:v>
                </c:pt>
                <c:pt idx="9">
                  <c:v>3299403</c:v>
                </c:pt>
              </c:numCache>
            </c:numRef>
          </c:val>
        </c:ser>
        <c:dLbls/>
        <c:marker val="1"/>
        <c:axId val="133866240"/>
        <c:axId val="133867776"/>
      </c:lineChart>
      <c:catAx>
        <c:axId val="133866240"/>
        <c:scaling>
          <c:orientation val="minMax"/>
        </c:scaling>
        <c:axPos val="b"/>
        <c:numFmt formatCode="General" sourceLinked="1"/>
        <c:tickLblPos val="nextTo"/>
        <c:crossAx val="133867776"/>
        <c:crosses val="autoZero"/>
        <c:auto val="1"/>
        <c:lblAlgn val="ctr"/>
        <c:lblOffset val="100"/>
      </c:catAx>
      <c:valAx>
        <c:axId val="133867776"/>
        <c:scaling>
          <c:orientation val="minMax"/>
        </c:scaling>
        <c:axPos val="l"/>
        <c:majorGridlines>
          <c:spPr>
            <a:ln>
              <a:solidFill>
                <a:srgbClr val="000000">
                  <a:alpha val="18000"/>
                </a:srgbClr>
              </a:solidFill>
            </a:ln>
          </c:spPr>
        </c:majorGridlines>
        <c:numFmt formatCode="#,##0" sourceLinked="1"/>
        <c:tickLblPos val="nextTo"/>
        <c:crossAx val="133866240"/>
        <c:crosses val="autoZero"/>
        <c:crossBetween val="between"/>
      </c:valAx>
    </c:plotArea>
    <c:legend>
      <c:legendPos val="r"/>
      <c:layout/>
    </c:legend>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4E950E0-8C82-4540-8AAC-2315145E2BB9}" type="datetimeFigureOut">
              <a:rPr lang="en-US" smtClean="0"/>
              <a:pPr/>
              <a:t>5/5/2011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407DA421-CEAD-4AF0-8B36-7AA4D7DC3682}" type="slidenum">
              <a:rPr lang="en-US" smtClean="0"/>
              <a:pPr/>
              <a:t>‹#›</a:t>
            </a:fld>
            <a:endParaRPr lang="en-US"/>
          </a:p>
        </p:txBody>
      </p:sp>
    </p:spTree>
    <p:extLst>
      <p:ext uri="{BB962C8B-B14F-4D97-AF65-F5344CB8AC3E}">
        <p14:creationId xmlns:p14="http://schemas.microsoft.com/office/powerpoint/2010/main" xmlns="" val="1491830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129D304-1D58-4FA2-85B9-4ACE01427EF0}" type="datetimeFigureOut">
              <a:rPr lang="en-US" smtClean="0"/>
              <a:pPr/>
              <a:t>5/5/2011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6D01232-DAC1-4E81-BE6E-387477957FF5}" type="slidenum">
              <a:rPr lang="en-US" smtClean="0"/>
              <a:pPr/>
              <a:t>‹#›</a:t>
            </a:fld>
            <a:endParaRPr lang="en-US"/>
          </a:p>
        </p:txBody>
      </p:sp>
    </p:spTree>
    <p:extLst>
      <p:ext uri="{BB962C8B-B14F-4D97-AF65-F5344CB8AC3E}">
        <p14:creationId xmlns:p14="http://schemas.microsoft.com/office/powerpoint/2010/main" xmlns="" val="349751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01232-DAC1-4E81-BE6E-387477957FF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a:solidFill>
                  <a:schemeClr val="tx1"/>
                </a:solidFill>
                <a:latin typeface="Verdana" pitchFamily="34" charset="0"/>
                <a:cs typeface="Arial" charset="0"/>
              </a:defRPr>
            </a:lvl1pPr>
            <a:lvl2pPr marL="742950" indent="-285750" defTabSz="923925" eaLnBrk="0" hangingPunct="0">
              <a:defRPr>
                <a:solidFill>
                  <a:schemeClr val="tx1"/>
                </a:solidFill>
                <a:latin typeface="Verdana" pitchFamily="34" charset="0"/>
                <a:cs typeface="Arial" charset="0"/>
              </a:defRPr>
            </a:lvl2pPr>
            <a:lvl3pPr marL="1143000" indent="-228600" defTabSz="923925" eaLnBrk="0" hangingPunct="0">
              <a:defRPr>
                <a:solidFill>
                  <a:schemeClr val="tx1"/>
                </a:solidFill>
                <a:latin typeface="Verdana" pitchFamily="34" charset="0"/>
                <a:cs typeface="Arial" charset="0"/>
              </a:defRPr>
            </a:lvl3pPr>
            <a:lvl4pPr marL="1600200" indent="-228600" defTabSz="923925" eaLnBrk="0" hangingPunct="0">
              <a:defRPr>
                <a:solidFill>
                  <a:schemeClr val="tx1"/>
                </a:solidFill>
                <a:latin typeface="Verdana" pitchFamily="34" charset="0"/>
                <a:cs typeface="Arial" charset="0"/>
              </a:defRPr>
            </a:lvl4pPr>
            <a:lvl5pPr marL="2057400" indent="-228600" defTabSz="923925" eaLnBrk="0" hangingPunct="0">
              <a:defRPr>
                <a:solidFill>
                  <a:schemeClr val="tx1"/>
                </a:solidFill>
                <a:latin typeface="Verdana" pitchFamily="34" charset="0"/>
                <a:cs typeface="Arial" charset="0"/>
              </a:defRPr>
            </a:lvl5pPr>
            <a:lvl6pPr marL="2514600" indent="-228600" defTabSz="923925" eaLnBrk="0" fontAlgn="base" hangingPunct="0">
              <a:spcBef>
                <a:spcPct val="0"/>
              </a:spcBef>
              <a:spcAft>
                <a:spcPct val="0"/>
              </a:spcAft>
              <a:defRPr>
                <a:solidFill>
                  <a:schemeClr val="tx1"/>
                </a:solidFill>
                <a:latin typeface="Verdana" pitchFamily="34" charset="0"/>
                <a:cs typeface="Arial" charset="0"/>
              </a:defRPr>
            </a:lvl6pPr>
            <a:lvl7pPr marL="2971800" indent="-228600" defTabSz="923925" eaLnBrk="0" fontAlgn="base" hangingPunct="0">
              <a:spcBef>
                <a:spcPct val="0"/>
              </a:spcBef>
              <a:spcAft>
                <a:spcPct val="0"/>
              </a:spcAft>
              <a:defRPr>
                <a:solidFill>
                  <a:schemeClr val="tx1"/>
                </a:solidFill>
                <a:latin typeface="Verdana" pitchFamily="34" charset="0"/>
                <a:cs typeface="Arial" charset="0"/>
              </a:defRPr>
            </a:lvl7pPr>
            <a:lvl8pPr marL="3429000" indent="-228600" defTabSz="923925" eaLnBrk="0" fontAlgn="base" hangingPunct="0">
              <a:spcBef>
                <a:spcPct val="0"/>
              </a:spcBef>
              <a:spcAft>
                <a:spcPct val="0"/>
              </a:spcAft>
              <a:defRPr>
                <a:solidFill>
                  <a:schemeClr val="tx1"/>
                </a:solidFill>
                <a:latin typeface="Verdana" pitchFamily="34" charset="0"/>
                <a:cs typeface="Arial" charset="0"/>
              </a:defRPr>
            </a:lvl8pPr>
            <a:lvl9pPr marL="3886200" indent="-228600" defTabSz="923925"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D6D1BBE-7713-433F-82DA-0189A777FC80}" type="slidenum">
              <a:rPr lang="en-US">
                <a:latin typeface="Times New Roman" pitchFamily="18" charset="0"/>
              </a:rPr>
              <a:pPr eaLnBrk="1" hangingPunct="1"/>
              <a:t>53</a:t>
            </a:fld>
            <a:endParaRPr lang="en-US">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01232-DAC1-4E81-BE6E-387477957FF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temporary</a:t>
            </a:r>
            <a:r>
              <a:rPr lang="en-US" baseline="0" dirty="0" smtClean="0"/>
              <a:t> drilling rig is used to drill a vertical well that goes several thousand feet deep and then turns horizontally.  It is removed once the well is completed.</a:t>
            </a:r>
          </a:p>
          <a:p>
            <a:r>
              <a:rPr lang="en-US" baseline="0" dirty="0" smtClean="0"/>
              <a:t>2- Once the water table is reached, cement is poured to seal the well from the ground water.</a:t>
            </a:r>
          </a:p>
          <a:p>
            <a:r>
              <a:rPr lang="en-US" baseline="0" dirty="0" smtClean="0"/>
              <a:t>3- The well continues vertically until the shale formation is reached.  It then travels horizontally through the shale for several thousand feet.</a:t>
            </a:r>
          </a:p>
          <a:p>
            <a:r>
              <a:rPr lang="en-US" baseline="0" dirty="0" smtClean="0"/>
              <a:t>4- A perforating gun is used to piece the pipe and cement where natural gas is trapped.</a:t>
            </a:r>
          </a:p>
          <a:p>
            <a:r>
              <a:rPr lang="en-US" baseline="0" dirty="0" smtClean="0"/>
              <a:t>5- A mixture of pressurized water and additives is used to widen the shale’s fractures.</a:t>
            </a:r>
          </a:p>
          <a:p>
            <a:r>
              <a:rPr lang="en-US" baseline="0" dirty="0" smtClean="0"/>
              <a:t>6- Natural pressure forces the liquids back through the pipe to the surface.</a:t>
            </a:r>
          </a:p>
          <a:p>
            <a:r>
              <a:rPr lang="en-US" dirty="0" smtClean="0"/>
              <a:t>7- Natural gas flows from the fractures</a:t>
            </a:r>
            <a:r>
              <a:rPr lang="en-US" baseline="0" dirty="0" smtClean="0"/>
              <a:t> in the shale into the pipe and to the surface.</a:t>
            </a:r>
          </a:p>
          <a:p>
            <a:r>
              <a:rPr lang="en-US" baseline="0" dirty="0" smtClean="0"/>
              <a:t>8- As the fluid recedes, sand grains or ceramic pellets remain in the fractures, holding them open so pressurized gas can escape and rise up through the well.</a:t>
            </a:r>
            <a:endParaRPr lang="en-US" dirty="0"/>
          </a:p>
        </p:txBody>
      </p:sp>
      <p:sp>
        <p:nvSpPr>
          <p:cNvPr id="4" name="Slide Number Placeholder 3"/>
          <p:cNvSpPr>
            <a:spLocks noGrp="1"/>
          </p:cNvSpPr>
          <p:nvPr>
            <p:ph type="sldNum" sz="quarter" idx="10"/>
          </p:nvPr>
        </p:nvSpPr>
        <p:spPr/>
        <p:txBody>
          <a:bodyPr/>
          <a:lstStyle/>
          <a:p>
            <a:fld id="{76D01232-DAC1-4E81-BE6E-387477957FF5}" type="slidenum">
              <a:rPr lang="en-US" smtClean="0"/>
              <a:pPr/>
              <a:t>3</a:t>
            </a:fld>
            <a:endParaRPr lang="en-US"/>
          </a:p>
        </p:txBody>
      </p:sp>
    </p:spTree>
    <p:extLst>
      <p:ext uri="{BB962C8B-B14F-4D97-AF65-F5344CB8AC3E}">
        <p14:creationId xmlns:p14="http://schemas.microsoft.com/office/powerpoint/2010/main" xmlns="" val="410920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01232-DAC1-4E81-BE6E-387477957FF5}"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01232-DAC1-4E81-BE6E-387477957FF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5903D-9291-47F6-8E01-1C1532890FC8}" type="slidenum">
              <a:rPr lang="en-US"/>
              <a:pPr/>
              <a:t>15</a:t>
            </a:fld>
            <a:endParaRPr lang="en-US"/>
          </a:p>
        </p:txBody>
      </p:sp>
      <p:sp>
        <p:nvSpPr>
          <p:cNvPr id="598018" name="Rectangle 2"/>
          <p:cNvSpPr>
            <a:spLocks noGrp="1" noRot="1" noChangeAspect="1" noChangeArrowheads="1" noTextEdit="1"/>
          </p:cNvSpPr>
          <p:nvPr>
            <p:ph type="sldImg"/>
          </p:nvPr>
        </p:nvSpPr>
        <p:spPr>
          <a:xfrm>
            <a:off x="1111250" y="698500"/>
            <a:ext cx="4643438" cy="3484563"/>
          </a:xfrm>
          <a:ln/>
        </p:spPr>
      </p:sp>
      <p:sp>
        <p:nvSpPr>
          <p:cNvPr id="598019" name="Rectangle 3"/>
          <p:cNvSpPr>
            <a:spLocks noGrp="1" noChangeArrowheads="1"/>
          </p:cNvSpPr>
          <p:nvPr>
            <p:ph type="body" idx="1"/>
          </p:nvPr>
        </p:nvSpPr>
        <p:spPr>
          <a:xfrm>
            <a:off x="685800" y="4416425"/>
            <a:ext cx="5486400" cy="4181475"/>
          </a:xfrm>
        </p:spPr>
        <p:txBody>
          <a:bodyPr/>
          <a:lstStyle/>
          <a:p>
            <a:r>
              <a:rPr lang="en-US"/>
              <a:t>** Key take away:</a:t>
            </a:r>
          </a:p>
          <a:p>
            <a:r>
              <a:rPr lang="en-US"/>
              <a:t>	Most of the gas comes from 3 -4 places</a:t>
            </a:r>
          </a:p>
          <a:p>
            <a:endParaRPr lang="en-US"/>
          </a:p>
          <a:p>
            <a:r>
              <a:rPr lang="en-US"/>
              <a:t>	Note importance of US Gulf Coast</a:t>
            </a:r>
          </a:p>
          <a:p>
            <a:r>
              <a:rPr 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a:solidFill>
                  <a:schemeClr val="tx1"/>
                </a:solidFill>
                <a:latin typeface="Verdana" pitchFamily="34" charset="0"/>
                <a:cs typeface="Arial" charset="0"/>
              </a:defRPr>
            </a:lvl1pPr>
            <a:lvl2pPr marL="742950" indent="-285750" defTabSz="923925" eaLnBrk="0" hangingPunct="0">
              <a:defRPr>
                <a:solidFill>
                  <a:schemeClr val="tx1"/>
                </a:solidFill>
                <a:latin typeface="Verdana" pitchFamily="34" charset="0"/>
                <a:cs typeface="Arial" charset="0"/>
              </a:defRPr>
            </a:lvl2pPr>
            <a:lvl3pPr marL="1143000" indent="-228600" defTabSz="923925" eaLnBrk="0" hangingPunct="0">
              <a:defRPr>
                <a:solidFill>
                  <a:schemeClr val="tx1"/>
                </a:solidFill>
                <a:latin typeface="Verdana" pitchFamily="34" charset="0"/>
                <a:cs typeface="Arial" charset="0"/>
              </a:defRPr>
            </a:lvl3pPr>
            <a:lvl4pPr marL="1600200" indent="-228600" defTabSz="923925" eaLnBrk="0" hangingPunct="0">
              <a:defRPr>
                <a:solidFill>
                  <a:schemeClr val="tx1"/>
                </a:solidFill>
                <a:latin typeface="Verdana" pitchFamily="34" charset="0"/>
                <a:cs typeface="Arial" charset="0"/>
              </a:defRPr>
            </a:lvl4pPr>
            <a:lvl5pPr marL="2057400" indent="-228600" defTabSz="923925" eaLnBrk="0" hangingPunct="0">
              <a:defRPr>
                <a:solidFill>
                  <a:schemeClr val="tx1"/>
                </a:solidFill>
                <a:latin typeface="Verdana" pitchFamily="34" charset="0"/>
                <a:cs typeface="Arial" charset="0"/>
              </a:defRPr>
            </a:lvl5pPr>
            <a:lvl6pPr marL="2514600" indent="-228600" defTabSz="923925" eaLnBrk="0" fontAlgn="base" hangingPunct="0">
              <a:spcBef>
                <a:spcPct val="0"/>
              </a:spcBef>
              <a:spcAft>
                <a:spcPct val="0"/>
              </a:spcAft>
              <a:defRPr>
                <a:solidFill>
                  <a:schemeClr val="tx1"/>
                </a:solidFill>
                <a:latin typeface="Verdana" pitchFamily="34" charset="0"/>
                <a:cs typeface="Arial" charset="0"/>
              </a:defRPr>
            </a:lvl6pPr>
            <a:lvl7pPr marL="2971800" indent="-228600" defTabSz="923925" eaLnBrk="0" fontAlgn="base" hangingPunct="0">
              <a:spcBef>
                <a:spcPct val="0"/>
              </a:spcBef>
              <a:spcAft>
                <a:spcPct val="0"/>
              </a:spcAft>
              <a:defRPr>
                <a:solidFill>
                  <a:schemeClr val="tx1"/>
                </a:solidFill>
                <a:latin typeface="Verdana" pitchFamily="34" charset="0"/>
                <a:cs typeface="Arial" charset="0"/>
              </a:defRPr>
            </a:lvl7pPr>
            <a:lvl8pPr marL="3429000" indent="-228600" defTabSz="923925" eaLnBrk="0" fontAlgn="base" hangingPunct="0">
              <a:spcBef>
                <a:spcPct val="0"/>
              </a:spcBef>
              <a:spcAft>
                <a:spcPct val="0"/>
              </a:spcAft>
              <a:defRPr>
                <a:solidFill>
                  <a:schemeClr val="tx1"/>
                </a:solidFill>
                <a:latin typeface="Verdana" pitchFamily="34" charset="0"/>
                <a:cs typeface="Arial" charset="0"/>
              </a:defRPr>
            </a:lvl8pPr>
            <a:lvl9pPr marL="3886200" indent="-228600" defTabSz="923925"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789FFD1-45E0-4CFD-83CE-67A657FB8A82}" type="slidenum">
              <a:rPr lang="en-US">
                <a:latin typeface="Times New Roman" pitchFamily="18" charset="0"/>
              </a:rPr>
              <a:pPr eaLnBrk="1" hangingPunct="1"/>
              <a:t>18</a:t>
            </a:fld>
            <a:endParaRPr lang="en-US">
              <a:latin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40B3F-D5AF-4299-A311-49256C8BE71D}" type="slidenum">
              <a:rPr lang="en-US"/>
              <a:pPr/>
              <a:t>36</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r>
              <a:rPr lang="en-US" dirty="0"/>
              <a:t>Shows how our system overlays the Marcellus; good lead-in to the discussion of our projects.  Illustrates why we’re doing what we’re doing…</a:t>
            </a:r>
          </a:p>
          <a:p>
            <a:endParaRPr lang="en-US" dirty="0"/>
          </a:p>
          <a:p>
            <a:r>
              <a:rPr lang="en-US" b="1" dirty="0"/>
              <a:t>Just to answer the ONE question everyone has on their mind.  Although our pipeline grid is decades old, we most certainly DID know all along bout the potential of the Marcellus and we’re just now reaping the benefits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01232-DAC1-4E81-BE6E-387477957FF5}"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6"/>
          <p:cNvSpPr>
            <a:spLocks noChangeArrowheads="1"/>
          </p:cNvSpPr>
          <p:nvPr userDrawn="1"/>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
        <p:nvSpPr>
          <p:cNvPr id="16386" name="Rectangle 2"/>
          <p:cNvSpPr>
            <a:spLocks noGrp="1" noChangeArrowheads="1"/>
          </p:cNvSpPr>
          <p:nvPr>
            <p:ph type="subTitle" idx="1"/>
          </p:nvPr>
        </p:nvSpPr>
        <p:spPr>
          <a:xfrm>
            <a:off x="0" y="4343400"/>
            <a:ext cx="9144000" cy="1739900"/>
          </a:xfrm>
        </p:spPr>
        <p:txBody>
          <a:bodyPr/>
          <a:lstStyle>
            <a:lvl1pPr marL="0" indent="0" algn="ctr">
              <a:buFontTx/>
              <a:buNone/>
              <a:defRPr sz="2400"/>
            </a:lvl1pPr>
          </a:lstStyle>
          <a:p>
            <a:endParaRPr lang="en-US"/>
          </a:p>
          <a:p>
            <a:r>
              <a:rPr lang="en-US"/>
              <a:t>Click to edit Master subtitle style</a:t>
            </a:r>
          </a:p>
        </p:txBody>
      </p:sp>
      <p:sp>
        <p:nvSpPr>
          <p:cNvPr id="16393" name="Rectangle 9"/>
          <p:cNvSpPr>
            <a:spLocks noGrp="1" noChangeArrowheads="1"/>
          </p:cNvSpPr>
          <p:nvPr>
            <p:ph type="ctrTitle"/>
          </p:nvPr>
        </p:nvSpPr>
        <p:spPr>
          <a:xfrm>
            <a:off x="0" y="3162300"/>
            <a:ext cx="9144000" cy="1470025"/>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xmlns="" val="124481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FFEC338-00F5-4C26-B335-F2CB71755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0720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9113" y="533400"/>
            <a:ext cx="2289175"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533400"/>
            <a:ext cx="671671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EB92BA8-3474-4CA4-A8E7-21CB6A67B9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21355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33400"/>
            <a:ext cx="9158288"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A8E76C0E-8A31-408E-A61F-E5414DCE6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51193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6"/>
          <p:cNvSpPr>
            <a:spLocks noChangeArrowheads="1"/>
          </p:cNvSpPr>
          <p:nvPr/>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
        <p:nvSpPr>
          <p:cNvPr id="16386" name="Rectangle 2"/>
          <p:cNvSpPr>
            <a:spLocks noGrp="1" noChangeArrowheads="1"/>
          </p:cNvSpPr>
          <p:nvPr>
            <p:ph type="subTitle" idx="1"/>
          </p:nvPr>
        </p:nvSpPr>
        <p:spPr>
          <a:xfrm>
            <a:off x="0" y="4343400"/>
            <a:ext cx="9144000" cy="1739900"/>
          </a:xfrm>
        </p:spPr>
        <p:txBody>
          <a:bodyPr/>
          <a:lstStyle>
            <a:lvl1pPr marL="0" indent="0" algn="ctr">
              <a:buFontTx/>
              <a:buNone/>
              <a:defRPr sz="2400"/>
            </a:lvl1pPr>
          </a:lstStyle>
          <a:p>
            <a:r>
              <a:rPr lang="en-US" smtClean="0"/>
              <a:t>Click to edit Master subtitle style</a:t>
            </a:r>
            <a:endParaRPr lang="en-US"/>
          </a:p>
        </p:txBody>
      </p:sp>
      <p:sp>
        <p:nvSpPr>
          <p:cNvPr id="16393" name="Rectangle 9"/>
          <p:cNvSpPr>
            <a:spLocks noGrp="1" noChangeArrowheads="1"/>
          </p:cNvSpPr>
          <p:nvPr>
            <p:ph type="ctrTitle"/>
          </p:nvPr>
        </p:nvSpPr>
        <p:spPr>
          <a:xfrm>
            <a:off x="0" y="3162300"/>
            <a:ext cx="9144000" cy="1470025"/>
          </a:xfrm>
        </p:spPr>
        <p:txBody>
          <a:bodyPr/>
          <a:lstStyle>
            <a:lvl1pPr algn="ctr">
              <a:defRPr/>
            </a:lvl1pPr>
          </a:lstStyle>
          <a:p>
            <a:r>
              <a:rPr lang="en-US" smtClean="0"/>
              <a:t>Click to edit Master title style</a:t>
            </a:r>
            <a:endParaRPr lang="en-US"/>
          </a:p>
        </p:txBody>
      </p:sp>
      <p:sp>
        <p:nvSpPr>
          <p:cNvPr id="5" name="Rectangle 116"/>
          <p:cNvSpPr>
            <a:spLocks noChangeArrowheads="1"/>
          </p:cNvSpPr>
          <p:nvPr userDrawn="1"/>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Tree>
    <p:extLst>
      <p:ext uri="{BB962C8B-B14F-4D97-AF65-F5344CB8AC3E}">
        <p14:creationId xmlns:p14="http://schemas.microsoft.com/office/powerpoint/2010/main" xmlns="" val="124481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8B4BCB8-2DAD-413B-A544-DB0F27A53AA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9073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0C49A11-3E13-439E-A4CC-DFB3CF7B75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7542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282700"/>
            <a:ext cx="44958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2700"/>
            <a:ext cx="44958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DBBB562-4C6D-40E3-8E28-6986E124EA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6621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9D60F60-F780-4F4A-882A-F311C3D4C3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2899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F121A0C-9B59-458A-8D11-C801BA0EFDA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63360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A39847B-E122-4877-A7C2-69A04C4D007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8301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8B4BCB8-2DAD-413B-A544-DB0F27A53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9073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7F590CE-7F57-49AA-A9D7-E28F5B21FCD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4568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3016334-68AA-41F8-A17E-5DC175F0EDF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638902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FFEC338-00F5-4C26-B335-F2CB717553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0720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9113" y="533400"/>
            <a:ext cx="2289175"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533400"/>
            <a:ext cx="6716713"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EB92BA8-3474-4CA4-A8E7-21CB6A67B9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21355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533400"/>
            <a:ext cx="9158288"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A8E76C0E-8A31-408E-A61F-E5414DCE6A7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5119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5A6EED-0320-47BF-AF21-AE7B5E8B3B2A}" type="datetimeFigureOut">
              <a:rPr lang="en-US" smtClean="0"/>
              <a:pPr/>
              <a:t>5/5/2011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5BFB-5257-4EA4-AEE5-D8E22598BA93}" type="slidenum">
              <a:rPr lang="en-US" smtClean="0"/>
              <a:pPr/>
              <a:t>‹#›</a:t>
            </a:fld>
            <a:endParaRPr lang="en-US"/>
          </a:p>
        </p:txBody>
      </p:sp>
      <p:sp>
        <p:nvSpPr>
          <p:cNvPr id="7" name="Rectangle 116"/>
          <p:cNvSpPr>
            <a:spLocks noChangeArrowheads="1"/>
          </p:cNvSpPr>
          <p:nvPr userDrawn="1"/>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Tree>
    <p:extLst>
      <p:ext uri="{BB962C8B-B14F-4D97-AF65-F5344CB8AC3E}">
        <p14:creationId xmlns:p14="http://schemas.microsoft.com/office/powerpoint/2010/main" xmlns="" val="772493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A6EED-0320-47BF-AF21-AE7B5E8B3B2A}" type="datetimeFigureOut">
              <a:rPr lang="en-US" smtClean="0"/>
              <a:pPr/>
              <a:t>5/5/2011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C8B4BCB8-2DAD-413B-A544-DB0F27A53AA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10055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5A6EED-0320-47BF-AF21-AE7B5E8B3B2A}" type="datetimeFigureOut">
              <a:rPr lang="en-US" smtClean="0"/>
              <a:pPr/>
              <a:t>5/5/2011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0C49A11-3E13-439E-A4CC-DFB3CF7B75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97422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5A6EED-0320-47BF-AF21-AE7B5E8B3B2A}" type="datetimeFigureOut">
              <a:rPr lang="en-US" smtClean="0"/>
              <a:pPr/>
              <a:t>5/5/2011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4DBBB562-4C6D-40E3-8E28-6986E124EA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12929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5A6EED-0320-47BF-AF21-AE7B5E8B3B2A}" type="datetimeFigureOut">
              <a:rPr lang="en-US" smtClean="0"/>
              <a:pPr/>
              <a:t>5/5/2011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29D60F60-F780-4F4A-882A-F311C3D4C3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2458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0C49A11-3E13-439E-A4CC-DFB3CF7B7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75427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5A6EED-0320-47BF-AF21-AE7B5E8B3B2A}" type="datetimeFigureOut">
              <a:rPr lang="en-US" smtClean="0"/>
              <a:pPr/>
              <a:t>5/5/2011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5F121A0C-9B59-458A-8D11-C801BA0EFDA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5463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A6EED-0320-47BF-AF21-AE7B5E8B3B2A}" type="datetimeFigureOut">
              <a:rPr lang="en-US" smtClean="0"/>
              <a:pPr/>
              <a:t>5/5/2011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A39847B-E122-4877-A7C2-69A04C4D007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00674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5A6EED-0320-47BF-AF21-AE7B5E8B3B2A}" type="datetimeFigureOut">
              <a:rPr lang="en-US" smtClean="0"/>
              <a:pPr/>
              <a:t>5/5/2011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7F590CE-7F57-49AA-A9D7-E28F5B21FCD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3635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5A6EED-0320-47BF-AF21-AE7B5E8B3B2A}" type="datetimeFigureOut">
              <a:rPr lang="en-US" smtClean="0"/>
              <a:pPr/>
              <a:t>5/5/2011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A3016334-68AA-41F8-A17E-5DC175F0EDF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42332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A6EED-0320-47BF-AF21-AE7B5E8B3B2A}" type="datetimeFigureOut">
              <a:rPr lang="en-US" smtClean="0"/>
              <a:pPr/>
              <a:t>5/5/2011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1FFEC338-00F5-4C26-B335-F2CB717553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70190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A6EED-0320-47BF-AF21-AE7B5E8B3B2A}" type="datetimeFigureOut">
              <a:rPr lang="en-US" smtClean="0"/>
              <a:pPr/>
              <a:t>5/5/2011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EB92BA8-3474-4CA4-A8E7-21CB6A67B9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6302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282700"/>
            <a:ext cx="44958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2700"/>
            <a:ext cx="44958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DBBB562-4C6D-40E3-8E28-6986E124EA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6621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9D60F60-F780-4F4A-882A-F311C3D4C3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2899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F121A0C-9B59-458A-8D11-C801BA0EFD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6336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A39847B-E122-4877-A7C2-69A04C4D0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8301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7F590CE-7F57-49AA-A9D7-E28F5B21F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4568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3016334-68AA-41F8-A17E-5DC175F0E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638902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14288" y="5334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13"/>
          <p:cNvSpPr>
            <a:spLocks noGrp="1" noChangeArrowheads="1"/>
          </p:cNvSpPr>
          <p:nvPr>
            <p:ph type="body" idx="1"/>
          </p:nvPr>
        </p:nvSpPr>
        <p:spPr bwMode="auto">
          <a:xfrm>
            <a:off x="0" y="1282700"/>
            <a:ext cx="91440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sldNum" sz="quarter" idx="4"/>
          </p:nvPr>
        </p:nvSpPr>
        <p:spPr bwMode="auto">
          <a:xfrm>
            <a:off x="8528050" y="6469063"/>
            <a:ext cx="601663" cy="3508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1" smtClean="0">
                <a:latin typeface="Arial" pitchFamily="34" charset="0"/>
                <a:cs typeface="Arial" pitchFamily="34" charset="0"/>
              </a:defRPr>
            </a:lvl1pPr>
          </a:lstStyle>
          <a:p>
            <a:pPr fontAlgn="base">
              <a:spcAft>
                <a:spcPct val="0"/>
              </a:spcAft>
              <a:defRPr/>
            </a:pPr>
            <a:fld id="{8653CE14-1F2E-46E8-B73D-AD1B9F0F3EB0}" type="slidenum">
              <a:rPr lang="en-US">
                <a:solidFill>
                  <a:srgbClr val="000000"/>
                </a:solidFill>
              </a:rPr>
              <a:pPr fontAlgn="base">
                <a:spcAft>
                  <a:spcPct val="0"/>
                </a:spcAft>
                <a:defRPr/>
              </a:pPr>
              <a:t>‹#›</a:t>
            </a:fld>
            <a:endParaRPr lang="en-US">
              <a:solidFill>
                <a:srgbClr val="000000"/>
              </a:solidFill>
            </a:endParaRPr>
          </a:p>
        </p:txBody>
      </p:sp>
      <p:sp>
        <p:nvSpPr>
          <p:cNvPr id="15407" name="Rectangle 47"/>
          <p:cNvSpPr>
            <a:spLocks noChangeArrowheads="1"/>
          </p:cNvSpPr>
          <p:nvPr/>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
        <p:nvSpPr>
          <p:cNvPr id="15416" name="Line 56"/>
          <p:cNvSpPr>
            <a:spLocks noChangeShapeType="1"/>
          </p:cNvSpPr>
          <p:nvPr/>
        </p:nvSpPr>
        <p:spPr bwMode="auto">
          <a:xfrm>
            <a:off x="0" y="9525"/>
            <a:ext cx="9144000" cy="0"/>
          </a:xfrm>
          <a:prstGeom prst="line">
            <a:avLst/>
          </a:prstGeom>
          <a:noFill/>
          <a:ln w="28575">
            <a:solidFill>
              <a:srgbClr val="33CCCC"/>
            </a:solidFill>
            <a:round/>
            <a:headEnd/>
            <a:tailEnd/>
          </a:ln>
          <a:effectLst/>
        </p:spPr>
        <p:txBody>
          <a:bodyPr/>
          <a:lstStyle/>
          <a:p>
            <a:pPr algn="ctr" fontAlgn="base">
              <a:lnSpc>
                <a:spcPct val="150000"/>
              </a:lnSpc>
              <a:spcBef>
                <a:spcPct val="20000"/>
              </a:spcBef>
              <a:spcAft>
                <a:spcPct val="0"/>
              </a:spcAft>
              <a:buFontTx/>
              <a:buChar char="•"/>
              <a:defRPr/>
            </a:pPr>
            <a:endParaRPr lang="en-US">
              <a:solidFill>
                <a:srgbClr val="000000"/>
              </a:solidFill>
            </a:endParaRPr>
          </a:p>
        </p:txBody>
      </p:sp>
    </p:spTree>
    <p:extLst>
      <p:ext uri="{BB962C8B-B14F-4D97-AF65-F5344CB8AC3E}">
        <p14:creationId xmlns:p14="http://schemas.microsoft.com/office/powerpoint/2010/main" xmlns="" val="4048448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3200">
          <a:solidFill>
            <a:srgbClr val="0B4499"/>
          </a:solidFill>
          <a:latin typeface="+mj-lt"/>
          <a:ea typeface="+mj-ea"/>
          <a:cs typeface="+mj-cs"/>
        </a:defRPr>
      </a:lvl1pPr>
      <a:lvl2pPr algn="l" rtl="0" eaLnBrk="0" fontAlgn="base" hangingPunct="0">
        <a:spcBef>
          <a:spcPct val="0"/>
        </a:spcBef>
        <a:spcAft>
          <a:spcPct val="0"/>
        </a:spcAft>
        <a:defRPr sz="3200">
          <a:solidFill>
            <a:srgbClr val="0B4499"/>
          </a:solidFill>
          <a:latin typeface="Arial" pitchFamily="34" charset="0"/>
          <a:cs typeface="Arial" pitchFamily="34" charset="0"/>
        </a:defRPr>
      </a:lvl2pPr>
      <a:lvl3pPr algn="l" rtl="0" eaLnBrk="0" fontAlgn="base" hangingPunct="0">
        <a:spcBef>
          <a:spcPct val="0"/>
        </a:spcBef>
        <a:spcAft>
          <a:spcPct val="0"/>
        </a:spcAft>
        <a:defRPr sz="3200">
          <a:solidFill>
            <a:srgbClr val="0B4499"/>
          </a:solidFill>
          <a:latin typeface="Arial" pitchFamily="34" charset="0"/>
          <a:cs typeface="Arial" pitchFamily="34" charset="0"/>
        </a:defRPr>
      </a:lvl3pPr>
      <a:lvl4pPr algn="l" rtl="0" eaLnBrk="0" fontAlgn="base" hangingPunct="0">
        <a:spcBef>
          <a:spcPct val="0"/>
        </a:spcBef>
        <a:spcAft>
          <a:spcPct val="0"/>
        </a:spcAft>
        <a:defRPr sz="3200">
          <a:solidFill>
            <a:srgbClr val="0B4499"/>
          </a:solidFill>
          <a:latin typeface="Arial" pitchFamily="34" charset="0"/>
          <a:cs typeface="Arial" pitchFamily="34" charset="0"/>
        </a:defRPr>
      </a:lvl4pPr>
      <a:lvl5pPr algn="l" rtl="0" eaLnBrk="0" fontAlgn="base" hangingPunct="0">
        <a:spcBef>
          <a:spcPct val="0"/>
        </a:spcBef>
        <a:spcAft>
          <a:spcPct val="0"/>
        </a:spcAft>
        <a:defRPr sz="3200">
          <a:solidFill>
            <a:srgbClr val="0B4499"/>
          </a:solidFill>
          <a:latin typeface="Arial" pitchFamily="34" charset="0"/>
          <a:cs typeface="Arial" pitchFamily="34" charset="0"/>
        </a:defRPr>
      </a:lvl5pPr>
      <a:lvl6pPr marL="457200" algn="l" rtl="0" fontAlgn="base">
        <a:spcBef>
          <a:spcPct val="0"/>
        </a:spcBef>
        <a:spcAft>
          <a:spcPct val="0"/>
        </a:spcAft>
        <a:defRPr sz="3200">
          <a:solidFill>
            <a:srgbClr val="0B4499"/>
          </a:solidFill>
          <a:latin typeface="Arial" pitchFamily="34" charset="0"/>
          <a:cs typeface="Arial" pitchFamily="34" charset="0"/>
        </a:defRPr>
      </a:lvl6pPr>
      <a:lvl7pPr marL="914400" algn="l" rtl="0" fontAlgn="base">
        <a:spcBef>
          <a:spcPct val="0"/>
        </a:spcBef>
        <a:spcAft>
          <a:spcPct val="0"/>
        </a:spcAft>
        <a:defRPr sz="3200">
          <a:solidFill>
            <a:srgbClr val="0B4499"/>
          </a:solidFill>
          <a:latin typeface="Arial" pitchFamily="34" charset="0"/>
          <a:cs typeface="Arial" pitchFamily="34" charset="0"/>
        </a:defRPr>
      </a:lvl7pPr>
      <a:lvl8pPr marL="1371600" algn="l" rtl="0" fontAlgn="base">
        <a:spcBef>
          <a:spcPct val="0"/>
        </a:spcBef>
        <a:spcAft>
          <a:spcPct val="0"/>
        </a:spcAft>
        <a:defRPr sz="3200">
          <a:solidFill>
            <a:srgbClr val="0B4499"/>
          </a:solidFill>
          <a:latin typeface="Arial" pitchFamily="34" charset="0"/>
          <a:cs typeface="Arial" pitchFamily="34" charset="0"/>
        </a:defRPr>
      </a:lvl8pPr>
      <a:lvl9pPr marL="1828800" algn="l" rtl="0" fontAlgn="base">
        <a:spcBef>
          <a:spcPct val="0"/>
        </a:spcBef>
        <a:spcAft>
          <a:spcPct val="0"/>
        </a:spcAft>
        <a:defRPr sz="3200">
          <a:solidFill>
            <a:srgbClr val="0B4499"/>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14288" y="5334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13"/>
          <p:cNvSpPr>
            <a:spLocks noGrp="1" noChangeArrowheads="1"/>
          </p:cNvSpPr>
          <p:nvPr>
            <p:ph type="body" idx="1"/>
          </p:nvPr>
        </p:nvSpPr>
        <p:spPr bwMode="auto">
          <a:xfrm>
            <a:off x="0" y="1282700"/>
            <a:ext cx="91440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sldNum" sz="quarter" idx="4"/>
          </p:nvPr>
        </p:nvSpPr>
        <p:spPr bwMode="auto">
          <a:xfrm>
            <a:off x="8528050" y="6469063"/>
            <a:ext cx="601663" cy="3508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1" smtClean="0">
                <a:latin typeface="Arial" pitchFamily="34" charset="0"/>
                <a:cs typeface="Arial" pitchFamily="34" charset="0"/>
              </a:defRPr>
            </a:lvl1pPr>
          </a:lstStyle>
          <a:p>
            <a:pPr fontAlgn="base">
              <a:spcAft>
                <a:spcPct val="0"/>
              </a:spcAft>
              <a:defRPr/>
            </a:pPr>
            <a:fld id="{8653CE14-1F2E-46E8-B73D-AD1B9F0F3EB0}" type="slidenum">
              <a:rPr lang="en-US" smtClean="0">
                <a:solidFill>
                  <a:srgbClr val="000000"/>
                </a:solidFill>
              </a:rPr>
              <a:pPr fontAlgn="base">
                <a:spcAft>
                  <a:spcPct val="0"/>
                </a:spcAft>
                <a:defRPr/>
              </a:pPr>
              <a:t>‹#›</a:t>
            </a:fld>
            <a:endParaRPr lang="en-US">
              <a:solidFill>
                <a:srgbClr val="000000"/>
              </a:solidFill>
            </a:endParaRPr>
          </a:p>
        </p:txBody>
      </p:sp>
      <p:sp>
        <p:nvSpPr>
          <p:cNvPr id="15407" name="Rectangle 47"/>
          <p:cNvSpPr>
            <a:spLocks noChangeArrowheads="1"/>
          </p:cNvSpPr>
          <p:nvPr/>
        </p:nvSpPr>
        <p:spPr bwMode="auto">
          <a:xfrm>
            <a:off x="3175" y="0"/>
            <a:ext cx="9144000" cy="6875463"/>
          </a:xfrm>
          <a:prstGeom prst="rect">
            <a:avLst/>
          </a:prstGeom>
          <a:noFill/>
          <a:ln w="9525">
            <a:solidFill>
              <a:srgbClr val="339966"/>
            </a:solidFill>
            <a:miter lim="800000"/>
            <a:headEnd/>
            <a:tailEnd/>
          </a:ln>
          <a:effectLst/>
        </p:spPr>
        <p:txBody>
          <a:bodyPr wrap="none" anchor="ctr"/>
          <a:lstStyle/>
          <a:p>
            <a:pPr algn="ctr" fontAlgn="base">
              <a:lnSpc>
                <a:spcPct val="150000"/>
              </a:lnSpc>
              <a:spcBef>
                <a:spcPct val="20000"/>
              </a:spcBef>
              <a:spcAft>
                <a:spcPct val="0"/>
              </a:spcAft>
              <a:buFontTx/>
              <a:buChar char="•"/>
              <a:defRPr/>
            </a:pPr>
            <a:endParaRPr lang="en-US">
              <a:solidFill>
                <a:srgbClr val="000000"/>
              </a:solidFill>
            </a:endParaRPr>
          </a:p>
        </p:txBody>
      </p:sp>
      <p:sp>
        <p:nvSpPr>
          <p:cNvPr id="15416" name="Line 56"/>
          <p:cNvSpPr>
            <a:spLocks noChangeShapeType="1"/>
          </p:cNvSpPr>
          <p:nvPr/>
        </p:nvSpPr>
        <p:spPr bwMode="auto">
          <a:xfrm>
            <a:off x="0" y="9525"/>
            <a:ext cx="9144000" cy="0"/>
          </a:xfrm>
          <a:prstGeom prst="line">
            <a:avLst/>
          </a:prstGeom>
          <a:noFill/>
          <a:ln w="28575">
            <a:solidFill>
              <a:srgbClr val="33CCCC"/>
            </a:solidFill>
            <a:round/>
            <a:headEnd/>
            <a:tailEnd/>
          </a:ln>
          <a:effectLst/>
        </p:spPr>
        <p:txBody>
          <a:bodyPr/>
          <a:lstStyle/>
          <a:p>
            <a:pPr algn="ctr" fontAlgn="base">
              <a:lnSpc>
                <a:spcPct val="150000"/>
              </a:lnSpc>
              <a:spcBef>
                <a:spcPct val="20000"/>
              </a:spcBef>
              <a:spcAft>
                <a:spcPct val="0"/>
              </a:spcAft>
              <a:buFontTx/>
              <a:buChar char="•"/>
              <a:defRPr/>
            </a:pPr>
            <a:endParaRPr lang="en-US">
              <a:solidFill>
                <a:srgbClr val="000000"/>
              </a:solidFill>
            </a:endParaRPr>
          </a:p>
        </p:txBody>
      </p:sp>
    </p:spTree>
    <p:extLst>
      <p:ext uri="{BB962C8B-B14F-4D97-AF65-F5344CB8AC3E}">
        <p14:creationId xmlns:p14="http://schemas.microsoft.com/office/powerpoint/2010/main" xmlns="" val="40484488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rtl="0" eaLnBrk="1" fontAlgn="base" hangingPunct="1">
        <a:spcBef>
          <a:spcPct val="0"/>
        </a:spcBef>
        <a:spcAft>
          <a:spcPct val="0"/>
        </a:spcAft>
        <a:defRPr sz="3200">
          <a:solidFill>
            <a:srgbClr val="0B4499"/>
          </a:solidFill>
          <a:latin typeface="+mj-lt"/>
          <a:ea typeface="+mj-ea"/>
          <a:cs typeface="+mj-cs"/>
        </a:defRPr>
      </a:lvl1pPr>
      <a:lvl2pPr algn="l" rtl="0" eaLnBrk="1" fontAlgn="base" hangingPunct="1">
        <a:spcBef>
          <a:spcPct val="0"/>
        </a:spcBef>
        <a:spcAft>
          <a:spcPct val="0"/>
        </a:spcAft>
        <a:defRPr sz="3200">
          <a:solidFill>
            <a:srgbClr val="0B4499"/>
          </a:solidFill>
          <a:latin typeface="Arial" pitchFamily="34" charset="0"/>
          <a:cs typeface="Arial" pitchFamily="34" charset="0"/>
        </a:defRPr>
      </a:lvl2pPr>
      <a:lvl3pPr algn="l" rtl="0" eaLnBrk="1" fontAlgn="base" hangingPunct="1">
        <a:spcBef>
          <a:spcPct val="0"/>
        </a:spcBef>
        <a:spcAft>
          <a:spcPct val="0"/>
        </a:spcAft>
        <a:defRPr sz="3200">
          <a:solidFill>
            <a:srgbClr val="0B4499"/>
          </a:solidFill>
          <a:latin typeface="Arial" pitchFamily="34" charset="0"/>
          <a:cs typeface="Arial" pitchFamily="34" charset="0"/>
        </a:defRPr>
      </a:lvl3pPr>
      <a:lvl4pPr algn="l" rtl="0" eaLnBrk="1" fontAlgn="base" hangingPunct="1">
        <a:spcBef>
          <a:spcPct val="0"/>
        </a:spcBef>
        <a:spcAft>
          <a:spcPct val="0"/>
        </a:spcAft>
        <a:defRPr sz="3200">
          <a:solidFill>
            <a:srgbClr val="0B4499"/>
          </a:solidFill>
          <a:latin typeface="Arial" pitchFamily="34" charset="0"/>
          <a:cs typeface="Arial" pitchFamily="34" charset="0"/>
        </a:defRPr>
      </a:lvl4pPr>
      <a:lvl5pPr algn="l" rtl="0" eaLnBrk="1" fontAlgn="base" hangingPunct="1">
        <a:spcBef>
          <a:spcPct val="0"/>
        </a:spcBef>
        <a:spcAft>
          <a:spcPct val="0"/>
        </a:spcAft>
        <a:defRPr sz="3200">
          <a:solidFill>
            <a:srgbClr val="0B4499"/>
          </a:solidFill>
          <a:latin typeface="Arial" pitchFamily="34" charset="0"/>
          <a:cs typeface="Arial" pitchFamily="34" charset="0"/>
        </a:defRPr>
      </a:lvl5pPr>
      <a:lvl6pPr marL="457200" algn="l" rtl="0" eaLnBrk="1" fontAlgn="base" hangingPunct="1">
        <a:spcBef>
          <a:spcPct val="0"/>
        </a:spcBef>
        <a:spcAft>
          <a:spcPct val="0"/>
        </a:spcAft>
        <a:defRPr sz="3200">
          <a:solidFill>
            <a:srgbClr val="0B4499"/>
          </a:solidFill>
          <a:latin typeface="Arial" pitchFamily="34" charset="0"/>
          <a:cs typeface="Arial" pitchFamily="34" charset="0"/>
        </a:defRPr>
      </a:lvl6pPr>
      <a:lvl7pPr marL="914400" algn="l" rtl="0" eaLnBrk="1" fontAlgn="base" hangingPunct="1">
        <a:spcBef>
          <a:spcPct val="0"/>
        </a:spcBef>
        <a:spcAft>
          <a:spcPct val="0"/>
        </a:spcAft>
        <a:defRPr sz="3200">
          <a:solidFill>
            <a:srgbClr val="0B4499"/>
          </a:solidFill>
          <a:latin typeface="Arial" pitchFamily="34" charset="0"/>
          <a:cs typeface="Arial" pitchFamily="34" charset="0"/>
        </a:defRPr>
      </a:lvl7pPr>
      <a:lvl8pPr marL="1371600" algn="l" rtl="0" eaLnBrk="1" fontAlgn="base" hangingPunct="1">
        <a:spcBef>
          <a:spcPct val="0"/>
        </a:spcBef>
        <a:spcAft>
          <a:spcPct val="0"/>
        </a:spcAft>
        <a:defRPr sz="3200">
          <a:solidFill>
            <a:srgbClr val="0B4499"/>
          </a:solidFill>
          <a:latin typeface="Arial" pitchFamily="34" charset="0"/>
          <a:cs typeface="Arial" pitchFamily="34" charset="0"/>
        </a:defRPr>
      </a:lvl8pPr>
      <a:lvl9pPr marL="1828800" algn="l" rtl="0" eaLnBrk="1" fontAlgn="base" hangingPunct="1">
        <a:spcBef>
          <a:spcPct val="0"/>
        </a:spcBef>
        <a:spcAft>
          <a:spcPct val="0"/>
        </a:spcAft>
        <a:defRPr sz="3200">
          <a:solidFill>
            <a:srgbClr val="0B4499"/>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Font typeface="Wingdings" pitchFamily="2" charset="2"/>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A6EED-0320-47BF-AF21-AE7B5E8B3B2A}" type="datetimeFigureOut">
              <a:rPr lang="en-US" smtClean="0"/>
              <a:pPr/>
              <a:t>5/5/2011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Aft>
                <a:spcPct val="0"/>
              </a:spcAft>
              <a:defRPr/>
            </a:pPr>
            <a:fld id="{8653CE14-1F2E-46E8-B73D-AD1B9F0F3EB0}"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xmlns="" val="10397545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w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nytimes.com/interactive/2011/02/27/us/fracking.html?ref=drillingdow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wmf"/><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1.wmf"/><Relationship Id="rId5"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86200"/>
            <a:ext cx="5399541" cy="1335314"/>
          </a:xfrm>
        </p:spPr>
        <p:txBody>
          <a:bodyPr>
            <a:normAutofit/>
          </a:bodyPr>
          <a:lstStyle/>
          <a:p>
            <a:r>
              <a:rPr lang="en-US" dirty="0" smtClean="0"/>
              <a:t>Presentation</a:t>
            </a:r>
            <a:endParaRPr lang="en-US" dirty="0">
              <a:solidFill>
                <a:schemeClr val="tx1"/>
              </a:solidFill>
            </a:endParaRPr>
          </a:p>
        </p:txBody>
      </p:sp>
      <p:pic>
        <p:nvPicPr>
          <p:cNvPr id="7" name="Content Placeholder 6" descr="energymark background 1st slide.bmp"/>
          <p:cNvPicPr>
            <a:picLocks noGrp="1" noChangeAspect="1"/>
          </p:cNvPicPr>
          <p:nvPr>
            <p:ph idx="1"/>
          </p:nvPr>
        </p:nvPicPr>
        <p:blipFill>
          <a:blip r:embed="rId3" cstate="print"/>
          <a:stretch>
            <a:fillRect/>
          </a:stretch>
        </p:blipFill>
        <p:spPr>
          <a:xfrm>
            <a:off x="1" y="0"/>
            <a:ext cx="9143999" cy="6858000"/>
          </a:xfrm>
        </p:spPr>
      </p:pic>
      <p:sp>
        <p:nvSpPr>
          <p:cNvPr id="3" name="TextBox 2"/>
          <p:cNvSpPr txBox="1"/>
          <p:nvPr/>
        </p:nvSpPr>
        <p:spPr>
          <a:xfrm>
            <a:off x="2590800" y="3200400"/>
            <a:ext cx="4419600" cy="2677656"/>
          </a:xfrm>
          <a:prstGeom prst="rect">
            <a:avLst/>
          </a:prstGeom>
          <a:noFill/>
        </p:spPr>
        <p:txBody>
          <a:bodyPr wrap="square" rtlCol="0">
            <a:spAutoFit/>
          </a:bodyPr>
          <a:lstStyle/>
          <a:p>
            <a:r>
              <a:rPr lang="en-US" sz="2800" b="1" dirty="0" smtClean="0"/>
              <a:t>University at Buffalo</a:t>
            </a:r>
          </a:p>
          <a:p>
            <a:r>
              <a:rPr lang="en-US" sz="2800" b="1" dirty="0" smtClean="0"/>
              <a:t>Marcellus Lecture Series</a:t>
            </a:r>
          </a:p>
          <a:p>
            <a:r>
              <a:rPr lang="en-US" sz="2800" b="1" dirty="0" smtClean="0"/>
              <a:t>Gary Marchiori</a:t>
            </a:r>
          </a:p>
          <a:p>
            <a:r>
              <a:rPr lang="en-US" sz="2800" b="1" dirty="0" smtClean="0"/>
              <a:t>President</a:t>
            </a:r>
          </a:p>
          <a:p>
            <a:r>
              <a:rPr lang="en-US" sz="2800" b="1" dirty="0" smtClean="0"/>
              <a:t>EnergyMark, LLC</a:t>
            </a:r>
          </a:p>
          <a:p>
            <a:endParaRPr lang="en-US" sz="2800" dirty="0"/>
          </a:p>
        </p:txBody>
      </p:sp>
    </p:spTree>
    <p:extLst>
      <p:ext uri="{BB962C8B-B14F-4D97-AF65-F5344CB8AC3E}">
        <p14:creationId xmlns:p14="http://schemas.microsoft.com/office/powerpoint/2010/main" xmlns="" val="2568988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43159"/>
            <a:ext cx="9144000" cy="685800"/>
          </a:xfrm>
        </p:spPr>
        <p:txBody>
          <a:bodyPr>
            <a:normAutofit/>
          </a:bodyPr>
          <a:lstStyle/>
          <a:p>
            <a:pPr algn="ctr"/>
            <a:r>
              <a:rPr lang="en-US" b="1" dirty="0" smtClean="0">
                <a:solidFill>
                  <a:schemeClr val="tx1"/>
                </a:solidFill>
              </a:rPr>
              <a:t>Growing Need for Energy</a:t>
            </a:r>
            <a:endParaRPr lang="en-US" b="1" dirty="0">
              <a:solidFill>
                <a:schemeClr val="tx1"/>
              </a:solidFill>
            </a:endParaRPr>
          </a:p>
        </p:txBody>
      </p:sp>
      <p:pic>
        <p:nvPicPr>
          <p:cNvPr id="1026" name="Picture 2" descr="http://blog.energytomorrow.org/energy%20deman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726740"/>
            <a:ext cx="7810500" cy="509315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8246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685800"/>
          </a:xfrm>
        </p:spPr>
        <p:txBody>
          <a:bodyPr>
            <a:normAutofit/>
          </a:bodyPr>
          <a:lstStyle/>
          <a:p>
            <a:pPr algn="ctr"/>
            <a:r>
              <a:rPr lang="en-US" b="1" dirty="0" smtClean="0">
                <a:solidFill>
                  <a:schemeClr val="tx1"/>
                </a:solidFill>
              </a:rPr>
              <a:t>U.S. Demand by Sector</a:t>
            </a:r>
            <a:endParaRPr lang="en-US" b="1" dirty="0">
              <a:solidFill>
                <a:schemeClr val="tx1"/>
              </a:solidFill>
            </a:endParaRPr>
          </a:p>
        </p:txBody>
      </p:sp>
      <p:pic>
        <p:nvPicPr>
          <p:cNvPr id="2050" name="Picture 2" descr="http://www.countercurrents.org/us-natural-gas-consumpti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752600"/>
            <a:ext cx="8251992" cy="496472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590693" y="6488668"/>
            <a:ext cx="1544515" cy="369332"/>
          </a:xfrm>
          <a:prstGeom prst="rect">
            <a:avLst/>
          </a:prstGeom>
          <a:noFill/>
        </p:spPr>
        <p:txBody>
          <a:bodyPr wrap="square" rtlCol="0">
            <a:spAutoFit/>
          </a:bodyPr>
          <a:lstStyle/>
          <a:p>
            <a:r>
              <a:rPr lang="en-US" dirty="0" smtClean="0"/>
              <a:t>Source: EIA</a:t>
            </a: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0329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3317" y="1143000"/>
            <a:ext cx="9144000" cy="685800"/>
          </a:xfrm>
        </p:spPr>
        <p:txBody>
          <a:bodyPr>
            <a:normAutofit/>
          </a:bodyPr>
          <a:lstStyle/>
          <a:p>
            <a:pPr algn="ctr" eaLnBrk="1" hangingPunct="1">
              <a:defRPr/>
            </a:pPr>
            <a:r>
              <a:rPr lang="en-US" b="1" dirty="0" smtClean="0">
                <a:solidFill>
                  <a:schemeClr val="tx1"/>
                </a:solidFill>
              </a:rPr>
              <a:t>U.S. Northeast Demand</a:t>
            </a:r>
            <a:endParaRPr lang="en-US" sz="2400" b="1" dirty="0" smtClean="0">
              <a:solidFill>
                <a:schemeClr val="tx1"/>
              </a:solidFill>
            </a:endParaRPr>
          </a:p>
        </p:txBody>
      </p:sp>
      <p:pic>
        <p:nvPicPr>
          <p:cNvPr id="10243"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97827" y="1903350"/>
            <a:ext cx="8748346" cy="4783015"/>
          </a:xfrm>
          <a:noFill/>
          <a:extLst>
            <a:ext uri="{909E8E84-426E-40DD-AFC4-6F175D3DCCD1}">
              <a14:hiddenFill xmlns:a14="http://schemas.microsoft.com/office/drawing/2010/main" xmlns="">
                <a:solidFill>
                  <a:srgbClr val="FFFFFF"/>
                </a:solidFill>
              </a14:hiddenFill>
            </a:ext>
          </a:extLst>
        </p:spPr>
      </p:pic>
      <p:sp>
        <p:nvSpPr>
          <p:cNvPr id="10244" name="Text Box 5"/>
          <p:cNvSpPr txBox="1">
            <a:spLocks noChangeArrowheads="1"/>
          </p:cNvSpPr>
          <p:nvPr/>
        </p:nvSpPr>
        <p:spPr bwMode="auto">
          <a:xfrm>
            <a:off x="6477000" y="6553200"/>
            <a:ext cx="2667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400" b="1">
                <a:solidFill>
                  <a:srgbClr val="000000"/>
                </a:solidFill>
              </a:rPr>
              <a:t>Source: TransCanada</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49769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http://www.ottoenergy.com/IRM/content/image_gallery/Turkey008_GasFlare.jpg"/>
          <p:cNvPicPr>
            <a:picLocks noChangeAspect="1" noChangeArrowheads="1"/>
          </p:cNvPicPr>
          <p:nvPr/>
        </p:nvPicPr>
        <p:blipFill>
          <a:blip r:embed="rId2" cstate="print"/>
          <a:srcRect/>
          <a:stretch>
            <a:fillRect/>
          </a:stretch>
        </p:blipFill>
        <p:spPr bwMode="auto">
          <a:xfrm>
            <a:off x="0" y="0"/>
            <a:ext cx="10287000" cy="6858000"/>
          </a:xfrm>
          <a:prstGeom prst="rect">
            <a:avLst/>
          </a:prstGeom>
          <a:noFill/>
        </p:spPr>
      </p:pic>
      <p:sp>
        <p:nvSpPr>
          <p:cNvPr id="4" name="Slide Number Placeholder 3"/>
          <p:cNvSpPr>
            <a:spLocks noGrp="1"/>
          </p:cNvSpPr>
          <p:nvPr>
            <p:ph type="sldNum" sz="quarter" idx="10"/>
          </p:nvPr>
        </p:nvSpPr>
        <p:spPr/>
        <p:txBody>
          <a:bodyPr/>
          <a:lstStyle/>
          <a:p>
            <a:pPr>
              <a:defRPr/>
            </a:pPr>
            <a:fld id="{C8B4BCB8-2DAD-413B-A544-DB0F27A53AAF}" type="slidenum">
              <a:rPr lang="en-US" smtClean="0">
                <a:solidFill>
                  <a:srgbClr val="000000"/>
                </a:solidFill>
              </a:rPr>
              <a:pPr>
                <a:defRPr/>
              </a:pPr>
              <a:t>13</a:t>
            </a:fld>
            <a:endParaRPr lang="en-US">
              <a:solidFill>
                <a:srgbClr val="000000"/>
              </a:solidFill>
            </a:endParaRPr>
          </a:p>
        </p:txBody>
      </p:sp>
      <p:sp>
        <p:nvSpPr>
          <p:cNvPr id="2" name="Title 1"/>
          <p:cNvSpPr>
            <a:spLocks noGrp="1"/>
          </p:cNvSpPr>
          <p:nvPr>
            <p:ph type="title" idx="4294967295"/>
          </p:nvPr>
        </p:nvSpPr>
        <p:spPr>
          <a:xfrm>
            <a:off x="0" y="914400"/>
            <a:ext cx="3962400" cy="1447800"/>
          </a:xfrm>
        </p:spPr>
        <p:txBody>
          <a:bodyPr/>
          <a:lstStyle/>
          <a:p>
            <a:r>
              <a:rPr lang="en-US" sz="5000" dirty="0" smtClean="0">
                <a:solidFill>
                  <a:schemeClr val="bg1"/>
                </a:solidFill>
              </a:rPr>
              <a:t>Energy SUPPLY</a:t>
            </a:r>
            <a:br>
              <a:rPr lang="en-US" sz="5000" dirty="0" smtClean="0">
                <a:solidFill>
                  <a:schemeClr val="bg1"/>
                </a:solidFill>
              </a:rPr>
            </a:br>
            <a:r>
              <a:rPr lang="en-US" sz="5000" dirty="0" smtClean="0">
                <a:solidFill>
                  <a:schemeClr val="bg1"/>
                </a:solidFill>
              </a:rPr>
              <a:t/>
            </a:r>
            <a:br>
              <a:rPr lang="en-US" sz="5000" dirty="0" smtClean="0">
                <a:solidFill>
                  <a:schemeClr val="bg1"/>
                </a:solidFill>
              </a:rPr>
            </a:br>
            <a:r>
              <a:rPr lang="en-US" sz="5000" dirty="0" smtClean="0">
                <a:solidFill>
                  <a:schemeClr val="bg1"/>
                </a:solidFill>
              </a:rPr>
              <a:t/>
            </a:r>
            <a:br>
              <a:rPr lang="en-US" sz="5000" dirty="0" smtClean="0">
                <a:solidFill>
                  <a:schemeClr val="bg1"/>
                </a:solidFill>
              </a:rPr>
            </a:br>
            <a:r>
              <a:rPr lang="en-US" sz="5000" dirty="0" smtClean="0">
                <a:solidFill>
                  <a:schemeClr val="bg1"/>
                </a:solidFill>
              </a:rPr>
              <a:t>Supply</a:t>
            </a:r>
            <a:br>
              <a:rPr lang="en-US" sz="5000" dirty="0" smtClean="0">
                <a:solidFill>
                  <a:schemeClr val="bg1"/>
                </a:solidFill>
              </a:rPr>
            </a:br>
            <a:r>
              <a:rPr lang="en-US" sz="5000" dirty="0" smtClean="0">
                <a:solidFill>
                  <a:schemeClr val="bg1"/>
                </a:solidFill>
              </a:rPr>
              <a:t/>
            </a:r>
            <a:br>
              <a:rPr lang="en-US" sz="5000" dirty="0" smtClean="0">
                <a:solidFill>
                  <a:schemeClr val="bg1"/>
                </a:solidFill>
              </a:rPr>
            </a:br>
            <a:r>
              <a:rPr lang="en-US" sz="2400" dirty="0" smtClean="0">
                <a:solidFill>
                  <a:schemeClr val="bg1"/>
                </a:solidFill>
              </a:rPr>
              <a:t>Sources</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Production by region</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Exports / Imports</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Net Imports</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Growth in Shale production</a:t>
            </a:r>
            <a:endParaRPr lang="en-US" sz="50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xmlns="" val="1369436218"/>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0" y="990600"/>
            <a:ext cx="9144000" cy="990600"/>
          </a:xfrm>
        </p:spPr>
        <p:txBody>
          <a:bodyPr/>
          <a:lstStyle/>
          <a:p>
            <a:pPr algn="ctr"/>
            <a:r>
              <a:rPr lang="en-US" b="1" dirty="0" smtClean="0">
                <a:solidFill>
                  <a:schemeClr val="tx1"/>
                </a:solidFill>
              </a:rPr>
              <a:t>U.S. Sources of NG Supply</a:t>
            </a:r>
            <a:endParaRPr lang="en-US" b="1" dirty="0">
              <a:solidFill>
                <a:schemeClr val="tx1"/>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p:cNvGraphicFramePr>
          <p:nvPr>
            <p:extLst>
              <p:ext uri="{D42A27DB-BD31-4B8C-83A1-F6EECF244321}">
                <p14:modId xmlns:p14="http://schemas.microsoft.com/office/powerpoint/2010/main" xmlns="" val="2169373625"/>
              </p:ext>
            </p:extLst>
          </p:nvPr>
        </p:nvGraphicFramePr>
        <p:xfrm>
          <a:off x="234888" y="1676400"/>
          <a:ext cx="8674223" cy="505379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0" y="1219200"/>
            <a:ext cx="9144000" cy="584775"/>
          </a:xfrm>
          <a:prstGeom prst="rect">
            <a:avLst/>
          </a:prstGeom>
          <a:noFill/>
        </p:spPr>
        <p:txBody>
          <a:bodyPr wrap="square" rtlCol="0">
            <a:spAutoFit/>
          </a:bodyPr>
          <a:lstStyle/>
          <a:p>
            <a:pPr algn="ctr"/>
            <a:r>
              <a:rPr lang="en-US" sz="3200" b="1" dirty="0" smtClean="0">
                <a:latin typeface="+mj-lt"/>
              </a:rPr>
              <a:t>U.S. NG Production by Region</a:t>
            </a:r>
            <a:endParaRPr lang="en-US" sz="3200" b="1" dirty="0">
              <a:latin typeface="+mj-lt"/>
            </a:endParaRPr>
          </a:p>
        </p:txBody>
      </p:sp>
    </p:spTree>
    <p:extLst>
      <p:ext uri="{BB962C8B-B14F-4D97-AF65-F5344CB8AC3E}">
        <p14:creationId xmlns:p14="http://schemas.microsoft.com/office/powerpoint/2010/main" xmlns="" val="2929363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Exports of Natural Gas From the United States</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2247159185"/>
              </p:ext>
            </p:extLst>
          </p:nvPr>
        </p:nvGraphicFramePr>
        <p:xfrm>
          <a:off x="0" y="1739900"/>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Tree>
    <p:extLst>
      <p:ext uri="{BB962C8B-B14F-4D97-AF65-F5344CB8AC3E}">
        <p14:creationId xmlns:p14="http://schemas.microsoft.com/office/powerpoint/2010/main" xmlns="" val="3667990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143000"/>
            <a:ext cx="9144000" cy="685800"/>
          </a:xfrm>
        </p:spPr>
        <p:txBody>
          <a:bodyPr/>
          <a:lstStyle/>
          <a:p>
            <a:pPr algn="ctr"/>
            <a:r>
              <a:rPr lang="en-US" b="1" dirty="0" smtClean="0">
                <a:solidFill>
                  <a:schemeClr val="tx1"/>
                </a:solidFill>
              </a:rPr>
              <a:t>Pipeline Imports of Natural Gas to the U.S.</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2546942529"/>
              </p:ext>
            </p:extLst>
          </p:nvPr>
        </p:nvGraphicFramePr>
        <p:xfrm>
          <a:off x="0" y="1739900"/>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p>
        </p:txBody>
      </p:sp>
    </p:spTree>
    <p:extLst>
      <p:ext uri="{BB962C8B-B14F-4D97-AF65-F5344CB8AC3E}">
        <p14:creationId xmlns:p14="http://schemas.microsoft.com/office/powerpoint/2010/main" xmlns="" val="2978367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a:xfrm>
            <a:off x="457200" y="990600"/>
            <a:ext cx="8229600" cy="762000"/>
          </a:xfrm>
        </p:spPr>
        <p:txBody>
          <a:bodyPr/>
          <a:lstStyle/>
          <a:p>
            <a:pPr algn="ctr" eaLnBrk="1" hangingPunct="1">
              <a:defRPr/>
            </a:pPr>
            <a:r>
              <a:rPr lang="en-US" b="1" dirty="0" smtClean="0">
                <a:solidFill>
                  <a:schemeClr val="tx1"/>
                </a:solidFill>
              </a:rPr>
              <a:t>U.S. Net Imports</a:t>
            </a:r>
            <a:r>
              <a:rPr lang="en-US" sz="3600" dirty="0" smtClean="0">
                <a:solidFill>
                  <a:schemeClr val="tx1"/>
                </a:solidFill>
              </a:rPr>
              <a:t> </a:t>
            </a:r>
          </a:p>
        </p:txBody>
      </p:sp>
      <p:pic>
        <p:nvPicPr>
          <p:cNvPr id="11267" name="Picture 102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4851" y="1717829"/>
            <a:ext cx="8509000" cy="5105400"/>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1268" name="Text Box 1028"/>
          <p:cNvSpPr txBox="1">
            <a:spLocks noChangeArrowheads="1"/>
          </p:cNvSpPr>
          <p:nvPr/>
        </p:nvSpPr>
        <p:spPr bwMode="auto">
          <a:xfrm>
            <a:off x="5410200" y="6553200"/>
            <a:ext cx="3733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buClr>
                <a:srgbClr val="FFCC00"/>
              </a:buClr>
              <a:buFont typeface="Wingdings" pitchFamily="2" charset="2"/>
              <a:buNone/>
            </a:pPr>
            <a:r>
              <a:rPr lang="en-US" sz="1400">
                <a:latin typeface="Book Antiqua" pitchFamily="18" charset="0"/>
              </a:rPr>
              <a:t>Source:  EIA Annual Energy Outlook 2008</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28503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srcRect/>
          <a:stretch>
            <a:fillRect/>
          </a:stretch>
        </p:blipFill>
        <p:spPr bwMode="auto">
          <a:xfrm>
            <a:off x="0" y="1143000"/>
            <a:ext cx="9144000" cy="5715000"/>
          </a:xfrm>
          <a:prstGeom prst="rect">
            <a:avLst/>
          </a:prstGeom>
          <a:noFill/>
          <a:ln w="9525">
            <a:noFill/>
            <a:miter lim="800000"/>
            <a:headEnd/>
            <a:tailEnd/>
          </a:ln>
        </p:spPr>
      </p:pic>
    </p:spTree>
    <p:extLst>
      <p:ext uri="{BB962C8B-B14F-4D97-AF65-F5344CB8AC3E}">
        <p14:creationId xmlns:p14="http://schemas.microsoft.com/office/powerpoint/2010/main" xmlns="" val="1260340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1143000"/>
            <a:ext cx="9144000" cy="685800"/>
          </a:xfrm>
        </p:spPr>
        <p:txBody>
          <a:bodyPr/>
          <a:lstStyle/>
          <a:p>
            <a:pPr algn="ctr"/>
            <a:r>
              <a:rPr lang="en-US" b="1" dirty="0" smtClean="0">
                <a:solidFill>
                  <a:schemeClr val="tx1"/>
                </a:solidFill>
              </a:rPr>
              <a:t>Agenda May 5, 2011</a:t>
            </a:r>
            <a:endParaRPr lang="en-US" b="1" dirty="0">
              <a:solidFill>
                <a:schemeClr val="tx1"/>
              </a:solidFill>
            </a:endParaRPr>
          </a:p>
        </p:txBody>
      </p:sp>
      <p:sp>
        <p:nvSpPr>
          <p:cNvPr id="3" name="Content Placeholder 2"/>
          <p:cNvSpPr>
            <a:spLocks noGrp="1"/>
          </p:cNvSpPr>
          <p:nvPr>
            <p:ph idx="1"/>
          </p:nvPr>
        </p:nvSpPr>
        <p:spPr>
          <a:xfrm>
            <a:off x="266700" y="1981200"/>
            <a:ext cx="8610600" cy="2667000"/>
          </a:xfrm>
        </p:spPr>
        <p:txBody>
          <a:bodyPr>
            <a:noAutofit/>
          </a:bodyPr>
          <a:lstStyle/>
          <a:p>
            <a:r>
              <a:rPr lang="en-US" sz="2400" dirty="0" smtClean="0"/>
              <a:t>Hydraulic Fracturing</a:t>
            </a:r>
          </a:p>
          <a:p>
            <a:endParaRPr lang="en-US" sz="2400" dirty="0" smtClean="0"/>
          </a:p>
          <a:p>
            <a:r>
              <a:rPr lang="en-US" sz="2400" dirty="0" smtClean="0"/>
              <a:t>Energy Demand</a:t>
            </a:r>
          </a:p>
          <a:p>
            <a:endParaRPr lang="en-US" sz="2400" dirty="0" smtClean="0"/>
          </a:p>
          <a:p>
            <a:r>
              <a:rPr lang="en-US" sz="2400" dirty="0" smtClean="0"/>
              <a:t>Energy Supply</a:t>
            </a:r>
          </a:p>
          <a:p>
            <a:endParaRPr lang="en-US" sz="2400" dirty="0" smtClean="0"/>
          </a:p>
          <a:p>
            <a:r>
              <a:rPr lang="en-US" sz="2400" dirty="0" smtClean="0"/>
              <a:t>Pipeline Overview</a:t>
            </a:r>
          </a:p>
          <a:p>
            <a:pPr>
              <a:buNone/>
            </a:pPr>
            <a:endParaRPr lang="en-US" sz="2400" dirty="0" smtClean="0"/>
          </a:p>
          <a:p>
            <a:r>
              <a:rPr lang="en-US" sz="2400" dirty="0" smtClean="0"/>
              <a:t>New Energy Flow Patterns</a:t>
            </a: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descr="http://www.healthjockey.com/img/university-buffalo-logo.jpg"/>
          <p:cNvPicPr>
            <a:picLocks noChangeAspect="1" noChangeArrowheads="1"/>
          </p:cNvPicPr>
          <p:nvPr/>
        </p:nvPicPr>
        <p:blipFill>
          <a:blip r:embed="rId5" cstate="print"/>
          <a:srcRect/>
          <a:stretch>
            <a:fillRect/>
          </a:stretch>
        </p:blipFill>
        <p:spPr bwMode="auto">
          <a:xfrm>
            <a:off x="4581525" y="2438400"/>
            <a:ext cx="4286250" cy="2743200"/>
          </a:xfrm>
          <a:prstGeom prst="rect">
            <a:avLst/>
          </a:prstGeom>
          <a:noFill/>
        </p:spPr>
      </p:pic>
    </p:spTree>
    <p:extLst>
      <p:ext uri="{BB962C8B-B14F-4D97-AF65-F5344CB8AC3E}">
        <p14:creationId xmlns:p14="http://schemas.microsoft.com/office/powerpoint/2010/main" xmlns="" val="2605101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AutoShape 2" descr="EnergyMarkLogoColo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EnergyMarkLogoColo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EnergyMarkLogoColor.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EnergyMarkLogoColor.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775" y="1209583"/>
            <a:ext cx="7632700" cy="5534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34317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4900"/>
            <a:ext cx="9144000" cy="685800"/>
          </a:xfrm>
        </p:spPr>
        <p:txBody>
          <a:bodyPr/>
          <a:lstStyle/>
          <a:p>
            <a:pPr algn="ctr"/>
            <a:r>
              <a:rPr lang="en-US" b="1" dirty="0" smtClean="0">
                <a:solidFill>
                  <a:schemeClr val="tx1"/>
                </a:solidFill>
              </a:rPr>
              <a:t>Pipeline Overview</a:t>
            </a:r>
            <a:endParaRPr lang="en-US" b="1" dirty="0">
              <a:solidFill>
                <a:schemeClr val="tx1"/>
              </a:solidFill>
            </a:endParaRPr>
          </a:p>
        </p:txBody>
      </p:sp>
      <p:pic>
        <p:nvPicPr>
          <p:cNvPr id="86018" name="Picture 2" descr="http://www.eia.doe.gov/pub/oil_gas/natural_gas/analysis_publications/ngpipeline/images/ngpipelines_map.jpg"/>
          <p:cNvPicPr>
            <a:picLocks noChangeAspect="1" noChangeArrowheads="1"/>
          </p:cNvPicPr>
          <p:nvPr/>
        </p:nvPicPr>
        <p:blipFill>
          <a:blip r:embed="rId2" cstate="print"/>
          <a:srcRect/>
          <a:stretch>
            <a:fillRect/>
          </a:stretch>
        </p:blipFill>
        <p:spPr bwMode="auto">
          <a:xfrm>
            <a:off x="257577" y="1752600"/>
            <a:ext cx="8628845" cy="5105400"/>
          </a:xfrm>
          <a:prstGeom prst="rect">
            <a:avLst/>
          </a:prstGeom>
          <a:noFill/>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3475"/>
            <a:ext cx="9144000" cy="685800"/>
          </a:xfrm>
        </p:spPr>
        <p:txBody>
          <a:bodyPr/>
          <a:lstStyle/>
          <a:p>
            <a:pPr algn="ctr"/>
            <a:r>
              <a:rPr lang="en-US" sz="3000" b="1" dirty="0" smtClean="0">
                <a:solidFill>
                  <a:schemeClr val="tx1"/>
                </a:solidFill>
              </a:rPr>
              <a:t>Distribution and Transmission Miles of Pipeline</a:t>
            </a:r>
            <a:endParaRPr lang="en-US" sz="3000"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3240073099"/>
              </p:ext>
            </p:extLst>
          </p:nvPr>
        </p:nvGraphicFramePr>
        <p:xfrm>
          <a:off x="-28575" y="1739900"/>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
        <p:nvSpPr>
          <p:cNvPr id="9" name="TextBox 8"/>
          <p:cNvSpPr txBox="1"/>
          <p:nvPr/>
        </p:nvSpPr>
        <p:spPr>
          <a:xfrm>
            <a:off x="6553200" y="2438400"/>
            <a:ext cx="2209800" cy="430887"/>
          </a:xfrm>
          <a:prstGeom prst="rect">
            <a:avLst/>
          </a:prstGeom>
          <a:noFill/>
        </p:spPr>
        <p:txBody>
          <a:bodyPr wrap="square" rtlCol="0">
            <a:spAutoFit/>
          </a:bodyPr>
          <a:lstStyle/>
          <a:p>
            <a:r>
              <a:rPr lang="en-US" sz="2200" dirty="0" smtClean="0"/>
              <a:t>2,392,600 Miles</a:t>
            </a:r>
          </a:p>
        </p:txBody>
      </p:sp>
    </p:spTree>
    <p:extLst>
      <p:ext uri="{BB962C8B-B14F-4D97-AF65-F5344CB8AC3E}">
        <p14:creationId xmlns:p14="http://schemas.microsoft.com/office/powerpoint/2010/main" xmlns="" val="3435694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34475" cy="685800"/>
          </a:xfrm>
        </p:spPr>
        <p:txBody>
          <a:bodyPr/>
          <a:lstStyle/>
          <a:p>
            <a:pPr algn="ctr"/>
            <a:r>
              <a:rPr lang="en-US" sz="3000" b="1" dirty="0" smtClean="0">
                <a:solidFill>
                  <a:schemeClr val="tx1"/>
                </a:solidFill>
              </a:rPr>
              <a:t>Distribution</a:t>
            </a:r>
            <a:r>
              <a:rPr lang="en-US" sz="3000" b="1" dirty="0" smtClean="0">
                <a:solidFill>
                  <a:schemeClr val="tx1"/>
                </a:solidFill>
              </a:rPr>
              <a:t> </a:t>
            </a:r>
            <a:r>
              <a:rPr lang="en-US" sz="3000" b="1" dirty="0" smtClean="0">
                <a:solidFill>
                  <a:schemeClr val="tx1"/>
                </a:solidFill>
              </a:rPr>
              <a:t>Miles of Main by State (2009)</a:t>
            </a:r>
            <a:endParaRPr lang="en-US" sz="3000" b="1" dirty="0">
              <a:solidFill>
                <a:schemeClr val="tx1"/>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xmlns="" val="3261886065"/>
              </p:ext>
            </p:extLst>
          </p:nvPr>
        </p:nvGraphicFramePr>
        <p:xfrm>
          <a:off x="228600" y="2130425"/>
          <a:ext cx="4648200" cy="3886199"/>
        </p:xfrm>
        <a:graphic>
          <a:graphicData uri="http://schemas.openxmlformats.org/drawingml/2006/table">
            <a:tbl>
              <a:tblPr firstRow="1" bandRow="1">
                <a:tableStyleId>{5C22544A-7EE6-4342-B048-85BDC9FD1C3A}</a:tableStyleId>
              </a:tblPr>
              <a:tblGrid>
                <a:gridCol w="2324100"/>
                <a:gridCol w="2324100"/>
              </a:tblGrid>
              <a:tr h="768699">
                <a:tc>
                  <a:txBody>
                    <a:bodyPr/>
                    <a:lstStyle/>
                    <a:p>
                      <a:r>
                        <a:rPr lang="en-US" u="sng" dirty="0" smtClean="0">
                          <a:solidFill>
                            <a:sysClr val="windowText" lastClr="000000"/>
                          </a:solidFill>
                        </a:rPr>
                        <a:t>State</a:t>
                      </a:r>
                      <a:endParaRPr lang="en-US" u="sng" dirty="0">
                        <a:solidFill>
                          <a:sysClr val="windowText" lastClr="000000"/>
                        </a:solidFill>
                      </a:endParaRPr>
                    </a:p>
                  </a:txBody>
                  <a:tcPr/>
                </a:tc>
                <a:tc>
                  <a:txBody>
                    <a:bodyPr/>
                    <a:lstStyle/>
                    <a:p>
                      <a:r>
                        <a:rPr lang="en-US" u="sng" dirty="0" smtClean="0">
                          <a:solidFill>
                            <a:sysClr val="windowText" lastClr="000000"/>
                          </a:solidFill>
                        </a:rPr>
                        <a:t>Miles</a:t>
                      </a:r>
                      <a:endParaRPr lang="en-US" u="sng" dirty="0">
                        <a:solidFill>
                          <a:sysClr val="windowText" lastClr="000000"/>
                        </a:solidFill>
                      </a:endParaRPr>
                    </a:p>
                  </a:txBody>
                  <a:tcPr/>
                </a:tc>
              </a:tr>
              <a:tr h="779375">
                <a:tc>
                  <a:txBody>
                    <a:bodyPr/>
                    <a:lstStyle/>
                    <a:p>
                      <a:r>
                        <a:rPr lang="en-US" dirty="0" smtClean="0">
                          <a:solidFill>
                            <a:sysClr val="windowText" lastClr="000000"/>
                          </a:solidFill>
                        </a:rPr>
                        <a:t>New Jersey</a:t>
                      </a:r>
                      <a:endParaRPr lang="en-US" dirty="0">
                        <a:solidFill>
                          <a:sysClr val="windowText" lastClr="000000"/>
                        </a:solidFill>
                      </a:endParaRPr>
                    </a:p>
                  </a:txBody>
                  <a:tcPr/>
                </a:tc>
                <a:tc>
                  <a:txBody>
                    <a:bodyPr/>
                    <a:lstStyle/>
                    <a:p>
                      <a:r>
                        <a:rPr lang="en-US" dirty="0" smtClean="0">
                          <a:solidFill>
                            <a:sysClr val="windowText" lastClr="000000"/>
                          </a:solidFill>
                        </a:rPr>
                        <a:t>33,247</a:t>
                      </a:r>
                      <a:endParaRPr lang="en-US" dirty="0">
                        <a:solidFill>
                          <a:sysClr val="windowText" lastClr="000000"/>
                        </a:solidFill>
                      </a:endParaRPr>
                    </a:p>
                  </a:txBody>
                  <a:tcPr/>
                </a:tc>
              </a:tr>
              <a:tr h="779375">
                <a:tc>
                  <a:txBody>
                    <a:bodyPr/>
                    <a:lstStyle/>
                    <a:p>
                      <a:r>
                        <a:rPr lang="en-US" dirty="0" smtClean="0">
                          <a:solidFill>
                            <a:sysClr val="windowText" lastClr="000000"/>
                          </a:solidFill>
                        </a:rPr>
                        <a:t>New York</a:t>
                      </a:r>
                      <a:endParaRPr lang="en-US" dirty="0">
                        <a:solidFill>
                          <a:sysClr val="windowText" lastClr="000000"/>
                        </a:solidFill>
                      </a:endParaRPr>
                    </a:p>
                  </a:txBody>
                  <a:tcPr/>
                </a:tc>
                <a:tc>
                  <a:txBody>
                    <a:bodyPr/>
                    <a:lstStyle/>
                    <a:p>
                      <a:r>
                        <a:rPr lang="en-US" dirty="0" smtClean="0">
                          <a:solidFill>
                            <a:sysClr val="windowText" lastClr="000000"/>
                          </a:solidFill>
                        </a:rPr>
                        <a:t>47,484</a:t>
                      </a:r>
                      <a:endParaRPr lang="en-US" dirty="0">
                        <a:solidFill>
                          <a:sysClr val="windowText" lastClr="000000"/>
                        </a:solidFill>
                      </a:endParaRPr>
                    </a:p>
                  </a:txBody>
                  <a:tcPr/>
                </a:tc>
              </a:tr>
              <a:tr h="779375">
                <a:tc>
                  <a:txBody>
                    <a:bodyPr/>
                    <a:lstStyle/>
                    <a:p>
                      <a:r>
                        <a:rPr lang="en-US" dirty="0" smtClean="0">
                          <a:solidFill>
                            <a:sysClr val="windowText" lastClr="000000"/>
                          </a:solidFill>
                        </a:rPr>
                        <a:t>Pennsylvania</a:t>
                      </a:r>
                      <a:endParaRPr lang="en-US" dirty="0">
                        <a:solidFill>
                          <a:sysClr val="windowText" lastClr="000000"/>
                        </a:solidFill>
                      </a:endParaRPr>
                    </a:p>
                  </a:txBody>
                  <a:tcPr/>
                </a:tc>
                <a:tc>
                  <a:txBody>
                    <a:bodyPr/>
                    <a:lstStyle/>
                    <a:p>
                      <a:r>
                        <a:rPr lang="en-US" u="sng" dirty="0" smtClean="0">
                          <a:solidFill>
                            <a:sysClr val="windowText" lastClr="000000"/>
                          </a:solidFill>
                        </a:rPr>
                        <a:t>47,134</a:t>
                      </a:r>
                      <a:endParaRPr lang="en-US" u="sng" dirty="0">
                        <a:solidFill>
                          <a:sysClr val="windowText" lastClr="000000"/>
                        </a:solidFill>
                      </a:endParaRPr>
                    </a:p>
                  </a:txBody>
                  <a:tcPr/>
                </a:tc>
              </a:tr>
              <a:tr h="779375">
                <a:tc>
                  <a:txBody>
                    <a:bodyPr/>
                    <a:lstStyle/>
                    <a:p>
                      <a:r>
                        <a:rPr lang="en-US" b="1" dirty="0" smtClean="0">
                          <a:solidFill>
                            <a:sysClr val="windowText" lastClr="000000"/>
                          </a:solidFill>
                        </a:rPr>
                        <a:t>Middle Atlantic</a:t>
                      </a:r>
                      <a:r>
                        <a:rPr lang="en-US" b="1" baseline="0" dirty="0" smtClean="0">
                          <a:solidFill>
                            <a:sysClr val="windowText" lastClr="000000"/>
                          </a:solidFill>
                        </a:rPr>
                        <a:t> Total =</a:t>
                      </a:r>
                      <a:endParaRPr lang="en-US" b="1" dirty="0">
                        <a:solidFill>
                          <a:sysClr val="windowText" lastClr="000000"/>
                        </a:solidFill>
                      </a:endParaRPr>
                    </a:p>
                  </a:txBody>
                  <a:tcPr/>
                </a:tc>
                <a:tc>
                  <a:txBody>
                    <a:bodyPr/>
                    <a:lstStyle/>
                    <a:p>
                      <a:r>
                        <a:rPr lang="en-US" b="1" dirty="0" smtClean="0">
                          <a:solidFill>
                            <a:sysClr val="windowText" lastClr="000000"/>
                          </a:solidFill>
                        </a:rPr>
                        <a:t>127,865</a:t>
                      </a:r>
                      <a:endParaRPr lang="en-US" b="1" dirty="0">
                        <a:solidFill>
                          <a:sysClr val="windowText" lastClr="000000"/>
                        </a:solidFill>
                      </a:endParaRPr>
                    </a:p>
                  </a:txBody>
                  <a:tcPr/>
                </a:tc>
              </a:tr>
            </a:tbl>
          </a:graphicData>
        </a:graphic>
      </p:graphicFrame>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6772276" y="6540698"/>
            <a:ext cx="2371724" cy="307777"/>
          </a:xfrm>
          <a:prstGeom prst="rect">
            <a:avLst/>
          </a:prstGeom>
          <a:noFill/>
        </p:spPr>
        <p:txBody>
          <a:bodyPr wrap="square" rtlCol="0">
            <a:spAutoFit/>
          </a:bodyPr>
          <a:lstStyle/>
          <a:p>
            <a:r>
              <a:rPr lang="en-US" sz="1400" dirty="0" smtClean="0"/>
              <a:t>Source: AGA and NFGS</a:t>
            </a:r>
            <a:endParaRPr lang="en-US" sz="1400" dirty="0"/>
          </a:p>
        </p:txBody>
      </p:sp>
      <p:grpSp>
        <p:nvGrpSpPr>
          <p:cNvPr id="7" name="Group 34"/>
          <p:cNvGrpSpPr>
            <a:grpSpLocks/>
          </p:cNvGrpSpPr>
          <p:nvPr/>
        </p:nvGrpSpPr>
        <p:grpSpPr bwMode="auto">
          <a:xfrm>
            <a:off x="4267200" y="2057400"/>
            <a:ext cx="4724399" cy="4114800"/>
            <a:chOff x="3213" y="1226"/>
            <a:chExt cx="2256" cy="2112"/>
          </a:xfrm>
        </p:grpSpPr>
        <p:pic>
          <p:nvPicPr>
            <p:cNvPr id="12" name="Picture 11" descr="Lowering Pipeline 2.jpg"/>
            <p:cNvPicPr>
              <a:picLocks noChangeAspect="1"/>
            </p:cNvPicPr>
            <p:nvPr/>
          </p:nvPicPr>
          <p:blipFill>
            <a:blip r:embed="rId4" cstate="print"/>
            <a:srcRect/>
            <a:stretch>
              <a:fillRect/>
            </a:stretch>
          </p:blipFill>
          <p:spPr>
            <a:xfrm>
              <a:off x="3213" y="1226"/>
              <a:ext cx="1071" cy="2112"/>
            </a:xfrm>
            <a:prstGeom prst="rect">
              <a:avLst/>
            </a:prstGeom>
            <a:ln>
              <a:solidFill>
                <a:schemeClr val="tx1"/>
              </a:solidFill>
            </a:ln>
            <a:effectLst>
              <a:outerShdw blurRad="50800" dist="63500" dir="2700000" algn="tl" rotWithShape="0">
                <a:prstClr val="black">
                  <a:alpha val="40000"/>
                </a:prstClr>
              </a:outerShdw>
            </a:effectLst>
          </p:spPr>
        </p:pic>
        <p:pic>
          <p:nvPicPr>
            <p:cNvPr id="13" name="Picture 12" descr="pg13_ThunderRocksPipeline.jpg"/>
            <p:cNvPicPr>
              <a:picLocks noChangeAspect="1"/>
            </p:cNvPicPr>
            <p:nvPr/>
          </p:nvPicPr>
          <p:blipFill>
            <a:blip r:embed="rId5" cstate="print"/>
            <a:srcRect/>
            <a:stretch>
              <a:fillRect/>
            </a:stretch>
          </p:blipFill>
          <p:spPr>
            <a:xfrm>
              <a:off x="4320" y="1226"/>
              <a:ext cx="1149" cy="1049"/>
            </a:xfrm>
            <a:prstGeom prst="rect">
              <a:avLst/>
            </a:prstGeom>
            <a:ln>
              <a:solidFill>
                <a:schemeClr val="tx1"/>
              </a:solidFill>
            </a:ln>
            <a:effectLst>
              <a:outerShdw blurRad="50800" dist="63500" dir="2700000" algn="tl" rotWithShape="0">
                <a:prstClr val="black">
                  <a:alpha val="40000"/>
                </a:prstClr>
              </a:outerShdw>
            </a:effectLst>
          </p:spPr>
        </p:pic>
        <p:pic>
          <p:nvPicPr>
            <p:cNvPr id="14" name="Picture 13" descr="Resorartion 2.jpg"/>
            <p:cNvPicPr>
              <a:picLocks noChangeAspect="1"/>
            </p:cNvPicPr>
            <p:nvPr/>
          </p:nvPicPr>
          <p:blipFill>
            <a:blip r:embed="rId6" cstate="print"/>
            <a:srcRect/>
            <a:stretch>
              <a:fillRect/>
            </a:stretch>
          </p:blipFill>
          <p:spPr>
            <a:xfrm>
              <a:off x="4320" y="2304"/>
              <a:ext cx="1149" cy="1034"/>
            </a:xfrm>
            <a:prstGeom prst="rect">
              <a:avLst/>
            </a:prstGeom>
            <a:ln>
              <a:solidFill>
                <a:schemeClr val="tx1"/>
              </a:solidFill>
            </a:ln>
            <a:effectLst>
              <a:outerShdw blurRad="50800" dist="63500" dir="2700000" algn="tl" rotWithShape="0">
                <a:prstClr val="black">
                  <a:alpha val="40000"/>
                </a:prstClr>
              </a:outerShdw>
            </a:effectLst>
          </p:spPr>
        </p:pic>
      </p:grpSp>
    </p:spTree>
    <p:extLst>
      <p:ext uri="{BB962C8B-B14F-4D97-AF65-F5344CB8AC3E}">
        <p14:creationId xmlns:p14="http://schemas.microsoft.com/office/powerpoint/2010/main" xmlns="" val="3968696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U.S. Miles of Main by Material</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3957658030"/>
              </p:ext>
            </p:extLst>
          </p:nvPr>
        </p:nvGraphicFramePr>
        <p:xfrm>
          <a:off x="0" y="1905000"/>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Tree>
    <p:extLst>
      <p:ext uri="{BB962C8B-B14F-4D97-AF65-F5344CB8AC3E}">
        <p14:creationId xmlns:p14="http://schemas.microsoft.com/office/powerpoint/2010/main" xmlns="" val="4048625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U.S. Number of Services by Material</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1423889479"/>
              </p:ext>
            </p:extLst>
          </p:nvPr>
        </p:nvGraphicFramePr>
        <p:xfrm>
          <a:off x="0" y="1739900"/>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Tree>
    <p:extLst>
      <p:ext uri="{BB962C8B-B14F-4D97-AF65-F5344CB8AC3E}">
        <p14:creationId xmlns:p14="http://schemas.microsoft.com/office/powerpoint/2010/main" xmlns="" val="3867960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685800"/>
          </a:xfrm>
        </p:spPr>
        <p:txBody>
          <a:bodyPr/>
          <a:lstStyle/>
          <a:p>
            <a:pPr algn="ctr"/>
            <a:r>
              <a:rPr lang="en-US" b="1" dirty="0" smtClean="0">
                <a:solidFill>
                  <a:schemeClr val="tx1"/>
                </a:solidFill>
              </a:rPr>
              <a:t>Natural Gas Pipeline Safety</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617257367"/>
              </p:ext>
            </p:extLst>
          </p:nvPr>
        </p:nvGraphicFramePr>
        <p:xfrm>
          <a:off x="2590801" y="1730375"/>
          <a:ext cx="6524624"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
        <p:nvSpPr>
          <p:cNvPr id="10" name="TextBox 9"/>
          <p:cNvSpPr txBox="1"/>
          <p:nvPr/>
        </p:nvSpPr>
        <p:spPr>
          <a:xfrm>
            <a:off x="0" y="2170271"/>
            <a:ext cx="3048000" cy="4524315"/>
          </a:xfrm>
          <a:prstGeom prst="rect">
            <a:avLst/>
          </a:prstGeom>
          <a:noFill/>
        </p:spPr>
        <p:txBody>
          <a:bodyPr wrap="square" rtlCol="0">
            <a:spAutoFit/>
          </a:bodyPr>
          <a:lstStyle/>
          <a:p>
            <a:pPr marL="285750" indent="-285750">
              <a:buFont typeface="Arial" pitchFamily="34" charset="0"/>
              <a:buChar char="•"/>
            </a:pPr>
            <a:r>
              <a:rPr lang="en-US" dirty="0" smtClean="0"/>
              <a:t>The majority of accidents were from excavators who failed do their research, fire/explosions, or vehicles striking above-ground facilities. </a:t>
            </a:r>
          </a:p>
          <a:p>
            <a:pPr marL="285750" indent="-285750">
              <a:buFont typeface="Arial" pitchFamily="34" charset="0"/>
              <a:buChar char="•"/>
            </a:pPr>
            <a:endParaRPr lang="en-US" dirty="0"/>
          </a:p>
          <a:p>
            <a:pPr marL="285750" indent="-285750">
              <a:buFont typeface="Arial" pitchFamily="34" charset="0"/>
              <a:buChar char="•"/>
            </a:pPr>
            <a:r>
              <a:rPr lang="en-US" dirty="0" smtClean="0"/>
              <a:t>The portion titled “other” were related to 21 different types of incidents.</a:t>
            </a:r>
          </a:p>
          <a:p>
            <a:pPr marL="285750" indent="-285750">
              <a:buFont typeface="Arial" pitchFamily="34" charset="0"/>
              <a:buChar char="•"/>
            </a:pPr>
            <a:endParaRPr lang="en-US" dirty="0"/>
          </a:p>
          <a:p>
            <a:pPr marL="285750" indent="-285750">
              <a:buFont typeface="Arial" pitchFamily="34" charset="0"/>
              <a:buChar char="•"/>
            </a:pPr>
            <a:r>
              <a:rPr lang="en-US" dirty="0" smtClean="0"/>
              <a:t>There was a total of only 1,261 accidents between 1995 and 2004</a:t>
            </a:r>
          </a:p>
          <a:p>
            <a:endParaRPr lang="en-US" dirty="0"/>
          </a:p>
        </p:txBody>
      </p:sp>
    </p:spTree>
    <p:extLst>
      <p:ext uri="{BB962C8B-B14F-4D97-AF65-F5344CB8AC3E}">
        <p14:creationId xmlns:p14="http://schemas.microsoft.com/office/powerpoint/2010/main" xmlns="" val="3631205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75906"/>
            <a:ext cx="9144000" cy="914400"/>
          </a:xfrm>
        </p:spPr>
        <p:txBody>
          <a:bodyPr/>
          <a:lstStyle/>
          <a:p>
            <a:pPr algn="ctr"/>
            <a:r>
              <a:rPr lang="en-US" b="1" dirty="0" smtClean="0">
                <a:solidFill>
                  <a:schemeClr val="tx1"/>
                </a:solidFill>
              </a:rPr>
              <a:t>Long Haul Interstate Pipelines - East</a:t>
            </a:r>
            <a:endParaRPr lang="en-US" b="1" dirty="0">
              <a:solidFill>
                <a:schemeClr val="tx1"/>
              </a:solidFill>
            </a:endParaRPr>
          </a:p>
        </p:txBody>
      </p:sp>
      <p:sp>
        <p:nvSpPr>
          <p:cNvPr id="6" name="Content Placeholder 5"/>
          <p:cNvSpPr>
            <a:spLocks noGrp="1"/>
          </p:cNvSpPr>
          <p:nvPr>
            <p:ph sz="half" idx="1"/>
          </p:nvPr>
        </p:nvSpPr>
        <p:spPr>
          <a:xfrm>
            <a:off x="0" y="1712191"/>
            <a:ext cx="4495800" cy="5118100"/>
          </a:xfrm>
        </p:spPr>
        <p:txBody>
          <a:bodyPr/>
          <a:lstStyle/>
          <a:p>
            <a:endParaRPr lang="en-US" dirty="0" smtClean="0"/>
          </a:p>
          <a:p>
            <a:r>
              <a:rPr lang="en-US" dirty="0" smtClean="0"/>
              <a:t>Tennessee</a:t>
            </a:r>
          </a:p>
          <a:p>
            <a:endParaRPr lang="en-US" dirty="0" smtClean="0"/>
          </a:p>
          <a:p>
            <a:r>
              <a:rPr lang="en-US" dirty="0" smtClean="0"/>
              <a:t>Transcontinental</a:t>
            </a:r>
          </a:p>
          <a:p>
            <a:endParaRPr lang="en-US" dirty="0" smtClean="0"/>
          </a:p>
          <a:p>
            <a:r>
              <a:rPr lang="en-US" dirty="0" smtClean="0"/>
              <a:t>Texas Eastern</a:t>
            </a:r>
            <a:endParaRPr lang="en-US" dirty="0"/>
          </a:p>
        </p:txBody>
      </p:sp>
      <p:pic>
        <p:nvPicPr>
          <p:cNvPr id="8" name="Content Placeholder 7" descr="pipeline.jpg"/>
          <p:cNvPicPr>
            <a:picLocks noGrp="1" noChangeAspect="1"/>
          </p:cNvPicPr>
          <p:nvPr>
            <p:ph sz="half" idx="2"/>
          </p:nvPr>
        </p:nvPicPr>
        <p:blipFill>
          <a:blip r:embed="rId2" cstate="print"/>
          <a:stretch>
            <a:fillRect/>
          </a:stretch>
        </p:blipFill>
        <p:spPr>
          <a:xfrm>
            <a:off x="4191000" y="1905000"/>
            <a:ext cx="4953000" cy="4648200"/>
          </a:xfr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2525"/>
            <a:ext cx="9144000" cy="685800"/>
          </a:xfrm>
        </p:spPr>
        <p:txBody>
          <a:bodyPr/>
          <a:lstStyle/>
          <a:p>
            <a:pPr algn="ctr"/>
            <a:r>
              <a:rPr lang="en-US" b="1" dirty="0" smtClean="0">
                <a:solidFill>
                  <a:schemeClr val="tx1"/>
                </a:solidFill>
              </a:rPr>
              <a:t>Tennessee</a:t>
            </a:r>
            <a:endParaRPr lang="en-US" b="1" dirty="0">
              <a:solidFill>
                <a:schemeClr val="tx1"/>
              </a:solidFill>
            </a:endParaRPr>
          </a:p>
        </p:txBody>
      </p:sp>
      <p:pic>
        <p:nvPicPr>
          <p:cNvPr id="4" name="Picture 8" descr="REX-004-TennGas"/>
          <p:cNvPicPr>
            <a:picLocks noGrp="1" noChangeAspect="1" noChangeArrowheads="1"/>
          </p:cNvPicPr>
          <p:nvPr>
            <p:ph idx="1"/>
          </p:nvPr>
        </p:nvPicPr>
        <p:blipFill>
          <a:blip r:embed="rId2" cstate="print"/>
          <a:srcRect/>
          <a:stretch>
            <a:fillRect/>
          </a:stretch>
        </p:blipFill>
        <p:spPr bwMode="auto">
          <a:xfrm>
            <a:off x="609600" y="1752600"/>
            <a:ext cx="7924800" cy="4905299"/>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1267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Transco</a:t>
            </a:r>
            <a:endParaRPr lang="en-US" b="1" dirty="0">
              <a:solidFill>
                <a:schemeClr val="tx1"/>
              </a:solidFill>
            </a:endParaRPr>
          </a:p>
        </p:txBody>
      </p:sp>
      <p:pic>
        <p:nvPicPr>
          <p:cNvPr id="4" name="Picture 6" descr="REX-002-Transco"/>
          <p:cNvPicPr>
            <a:picLocks noGrp="1" noChangeAspect="1" noChangeArrowheads="1"/>
          </p:cNvPicPr>
          <p:nvPr>
            <p:ph idx="1"/>
          </p:nvPr>
        </p:nvPicPr>
        <p:blipFill>
          <a:blip r:embed="rId2" cstate="print"/>
          <a:srcRect/>
          <a:stretch>
            <a:fillRect/>
          </a:stretch>
        </p:blipFill>
        <p:spPr bwMode="auto">
          <a:xfrm>
            <a:off x="577103" y="1752600"/>
            <a:ext cx="7989794" cy="4953000"/>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0808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Marcellus.jpg"/>
          <p:cNvPicPr>
            <a:picLocks noGrp="1" noChangeAspect="1"/>
          </p:cNvPicPr>
          <p:nvPr>
            <p:ph/>
          </p:nvPr>
        </p:nvPicPr>
        <p:blipFill>
          <a:blip r:embed="rId3" cstate="print"/>
          <a:stretch>
            <a:fillRect/>
          </a:stretch>
        </p:blipFill>
        <p:spPr>
          <a:xfrm>
            <a:off x="1828800" y="2286000"/>
            <a:ext cx="5257800" cy="4555592"/>
          </a:xfrm>
        </p:spPr>
      </p:pic>
      <p:sp>
        <p:nvSpPr>
          <p:cNvPr id="6" name="Content Placeholder 2"/>
          <p:cNvSpPr>
            <a:spLocks noGrp="1"/>
          </p:cNvSpPr>
          <p:nvPr>
            <p:ph idx="1"/>
          </p:nvPr>
        </p:nvSpPr>
        <p:spPr>
          <a:xfrm>
            <a:off x="0" y="1724066"/>
            <a:ext cx="9144000" cy="5118100"/>
          </a:xfrm>
        </p:spPr>
        <p:txBody>
          <a:bodyPr/>
          <a:lstStyle/>
          <a:p>
            <a:pPr marL="0" indent="0" algn="ctr">
              <a:buNone/>
            </a:pPr>
            <a:r>
              <a:rPr lang="en-US" sz="2600" dirty="0" smtClean="0"/>
              <a:t>New York Times examines the process of </a:t>
            </a:r>
            <a:r>
              <a:rPr lang="en-US" sz="2600" dirty="0" smtClean="0">
                <a:hlinkClick r:id="rId4"/>
              </a:rPr>
              <a:t>hydro-fracturing</a:t>
            </a:r>
            <a:r>
              <a:rPr lang="en-US" sz="2600" dirty="0" smtClean="0"/>
              <a:t>.</a:t>
            </a:r>
            <a:endParaRPr lang="en-US" sz="2600" dirty="0"/>
          </a:p>
        </p:txBody>
      </p:sp>
      <p:sp>
        <p:nvSpPr>
          <p:cNvPr id="7" name="Title 1"/>
          <p:cNvSpPr txBox="1">
            <a:spLocks/>
          </p:cNvSpPr>
          <p:nvPr/>
        </p:nvSpPr>
        <p:spPr bwMode="auto">
          <a:xfrm>
            <a:off x="0" y="10668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0B4499"/>
                </a:solidFill>
                <a:latin typeface="+mj-lt"/>
                <a:ea typeface="+mj-ea"/>
                <a:cs typeface="+mj-cs"/>
              </a:defRPr>
            </a:lvl1pPr>
            <a:lvl2pPr algn="l" rtl="0" eaLnBrk="0" fontAlgn="base" hangingPunct="0">
              <a:spcBef>
                <a:spcPct val="0"/>
              </a:spcBef>
              <a:spcAft>
                <a:spcPct val="0"/>
              </a:spcAft>
              <a:defRPr sz="3200">
                <a:solidFill>
                  <a:srgbClr val="0B4499"/>
                </a:solidFill>
                <a:latin typeface="Arial" pitchFamily="34" charset="0"/>
                <a:cs typeface="Arial" pitchFamily="34" charset="0"/>
              </a:defRPr>
            </a:lvl2pPr>
            <a:lvl3pPr algn="l" rtl="0" eaLnBrk="0" fontAlgn="base" hangingPunct="0">
              <a:spcBef>
                <a:spcPct val="0"/>
              </a:spcBef>
              <a:spcAft>
                <a:spcPct val="0"/>
              </a:spcAft>
              <a:defRPr sz="3200">
                <a:solidFill>
                  <a:srgbClr val="0B4499"/>
                </a:solidFill>
                <a:latin typeface="Arial" pitchFamily="34" charset="0"/>
                <a:cs typeface="Arial" pitchFamily="34" charset="0"/>
              </a:defRPr>
            </a:lvl3pPr>
            <a:lvl4pPr algn="l" rtl="0" eaLnBrk="0" fontAlgn="base" hangingPunct="0">
              <a:spcBef>
                <a:spcPct val="0"/>
              </a:spcBef>
              <a:spcAft>
                <a:spcPct val="0"/>
              </a:spcAft>
              <a:defRPr sz="3200">
                <a:solidFill>
                  <a:srgbClr val="0B4499"/>
                </a:solidFill>
                <a:latin typeface="Arial" pitchFamily="34" charset="0"/>
                <a:cs typeface="Arial" pitchFamily="34" charset="0"/>
              </a:defRPr>
            </a:lvl4pPr>
            <a:lvl5pPr algn="l" rtl="0" eaLnBrk="0" fontAlgn="base" hangingPunct="0">
              <a:spcBef>
                <a:spcPct val="0"/>
              </a:spcBef>
              <a:spcAft>
                <a:spcPct val="0"/>
              </a:spcAft>
              <a:defRPr sz="3200">
                <a:solidFill>
                  <a:srgbClr val="0B4499"/>
                </a:solidFill>
                <a:latin typeface="Arial" pitchFamily="34" charset="0"/>
                <a:cs typeface="Arial" pitchFamily="34" charset="0"/>
              </a:defRPr>
            </a:lvl5pPr>
            <a:lvl6pPr marL="457200" algn="l" rtl="0" fontAlgn="base">
              <a:spcBef>
                <a:spcPct val="0"/>
              </a:spcBef>
              <a:spcAft>
                <a:spcPct val="0"/>
              </a:spcAft>
              <a:defRPr sz="3200">
                <a:solidFill>
                  <a:srgbClr val="0B4499"/>
                </a:solidFill>
                <a:latin typeface="Arial" pitchFamily="34" charset="0"/>
                <a:cs typeface="Arial" pitchFamily="34" charset="0"/>
              </a:defRPr>
            </a:lvl6pPr>
            <a:lvl7pPr marL="914400" algn="l" rtl="0" fontAlgn="base">
              <a:spcBef>
                <a:spcPct val="0"/>
              </a:spcBef>
              <a:spcAft>
                <a:spcPct val="0"/>
              </a:spcAft>
              <a:defRPr sz="3200">
                <a:solidFill>
                  <a:srgbClr val="0B4499"/>
                </a:solidFill>
                <a:latin typeface="Arial" pitchFamily="34" charset="0"/>
                <a:cs typeface="Arial" pitchFamily="34" charset="0"/>
              </a:defRPr>
            </a:lvl7pPr>
            <a:lvl8pPr marL="1371600" algn="l" rtl="0" fontAlgn="base">
              <a:spcBef>
                <a:spcPct val="0"/>
              </a:spcBef>
              <a:spcAft>
                <a:spcPct val="0"/>
              </a:spcAft>
              <a:defRPr sz="3200">
                <a:solidFill>
                  <a:srgbClr val="0B4499"/>
                </a:solidFill>
                <a:latin typeface="Arial" pitchFamily="34" charset="0"/>
                <a:cs typeface="Arial" pitchFamily="34" charset="0"/>
              </a:defRPr>
            </a:lvl8pPr>
            <a:lvl9pPr marL="1828800" algn="l" rtl="0" fontAlgn="base">
              <a:spcBef>
                <a:spcPct val="0"/>
              </a:spcBef>
              <a:spcAft>
                <a:spcPct val="0"/>
              </a:spcAft>
              <a:defRPr sz="3200">
                <a:solidFill>
                  <a:srgbClr val="0B4499"/>
                </a:solidFill>
                <a:latin typeface="Arial" pitchFamily="34" charset="0"/>
                <a:cs typeface="Arial" pitchFamily="34" charset="0"/>
              </a:defRPr>
            </a:lvl9pPr>
          </a:lstStyle>
          <a:p>
            <a:pPr algn="ctr"/>
            <a:r>
              <a:rPr lang="en-US" b="1" smtClean="0">
                <a:solidFill>
                  <a:schemeClr val="tx1"/>
                </a:solidFill>
              </a:rPr>
              <a:t>Hydraulic Fracturing</a:t>
            </a:r>
            <a:endParaRPr lang="en-US" b="1" dirty="0">
              <a:solidFill>
                <a:schemeClr val="tx1"/>
              </a:solidFill>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6468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err="1" smtClean="0">
                <a:solidFill>
                  <a:schemeClr val="tx1"/>
                </a:solidFill>
              </a:rPr>
              <a:t>Tetco</a:t>
            </a:r>
            <a:endParaRPr lang="en-US" b="1" dirty="0">
              <a:solidFill>
                <a:schemeClr val="tx1"/>
              </a:solidFill>
            </a:endParaRPr>
          </a:p>
        </p:txBody>
      </p:sp>
      <p:pic>
        <p:nvPicPr>
          <p:cNvPr id="4" name="Picture 7" descr="REX-003-Tetco"/>
          <p:cNvPicPr>
            <a:picLocks noGrp="1" noChangeAspect="1" noChangeArrowheads="1"/>
          </p:cNvPicPr>
          <p:nvPr>
            <p:ph idx="1"/>
          </p:nvPr>
        </p:nvPicPr>
        <p:blipFill>
          <a:blip r:embed="rId2" cstate="print"/>
          <a:srcRect/>
          <a:stretch>
            <a:fillRect/>
          </a:stretch>
        </p:blipFill>
        <p:spPr bwMode="auto">
          <a:xfrm>
            <a:off x="571500" y="1752600"/>
            <a:ext cx="8001000" cy="4963688"/>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2445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2728"/>
            <a:ext cx="9144000" cy="912271"/>
          </a:xfrm>
        </p:spPr>
        <p:txBody>
          <a:bodyPr/>
          <a:lstStyle/>
          <a:p>
            <a:pPr algn="ctr"/>
            <a:r>
              <a:rPr lang="en-US" b="1" dirty="0" smtClean="0">
                <a:solidFill>
                  <a:schemeClr val="tx1"/>
                </a:solidFill>
              </a:rPr>
              <a:t>Regional Pipeline Systems</a:t>
            </a:r>
            <a:endParaRPr lang="en-US" b="1" dirty="0">
              <a:solidFill>
                <a:schemeClr val="tx1"/>
              </a:solidFill>
            </a:endParaRPr>
          </a:p>
        </p:txBody>
      </p:sp>
      <p:sp>
        <p:nvSpPr>
          <p:cNvPr id="3" name="Content Placeholder 2"/>
          <p:cNvSpPr>
            <a:spLocks noGrp="1"/>
          </p:cNvSpPr>
          <p:nvPr>
            <p:ph sz="half" idx="1"/>
          </p:nvPr>
        </p:nvSpPr>
        <p:spPr>
          <a:xfrm>
            <a:off x="0" y="1676400"/>
            <a:ext cx="4495800" cy="5118100"/>
          </a:xfrm>
        </p:spPr>
        <p:txBody>
          <a:bodyPr/>
          <a:lstStyle/>
          <a:p>
            <a:endParaRPr lang="en-US" dirty="0" smtClean="0"/>
          </a:p>
          <a:p>
            <a:r>
              <a:rPr lang="en-US" dirty="0" smtClean="0"/>
              <a:t>Columbia</a:t>
            </a:r>
          </a:p>
          <a:p>
            <a:endParaRPr lang="en-US" dirty="0" smtClean="0"/>
          </a:p>
          <a:p>
            <a:r>
              <a:rPr lang="en-US" dirty="0" smtClean="0"/>
              <a:t>Dominion</a:t>
            </a:r>
          </a:p>
          <a:p>
            <a:endParaRPr lang="en-US" dirty="0" smtClean="0"/>
          </a:p>
          <a:p>
            <a:r>
              <a:rPr lang="en-US" dirty="0" smtClean="0"/>
              <a:t>Iroquois</a:t>
            </a:r>
          </a:p>
          <a:p>
            <a:endParaRPr lang="en-US" dirty="0" smtClean="0"/>
          </a:p>
          <a:p>
            <a:r>
              <a:rPr lang="en-US" dirty="0" smtClean="0"/>
              <a:t>National Fuel Gas Supply/ Empire</a:t>
            </a:r>
          </a:p>
          <a:p>
            <a:endParaRPr lang="en-US" dirty="0" smtClean="0"/>
          </a:p>
          <a:p>
            <a:endParaRPr lang="en-US" dirty="0"/>
          </a:p>
        </p:txBody>
      </p:sp>
      <p:pic>
        <p:nvPicPr>
          <p:cNvPr id="6" name="Picture 1028" descr="Marcellus Shale Distribution"/>
          <p:cNvPicPr>
            <a:picLocks noGrp="1" noChangeAspect="1" noChangeArrowheads="1"/>
          </p:cNvPicPr>
          <p:nvPr>
            <p:ph sz="half" idx="2"/>
          </p:nvPr>
        </p:nvPicPr>
        <p:blipFill>
          <a:blip r:embed="rId2" cstate="print"/>
          <a:srcRect/>
          <a:stretch>
            <a:fillRect/>
          </a:stretch>
        </p:blipFill>
        <p:spPr bwMode="auto">
          <a:xfrm>
            <a:off x="3998026" y="1828800"/>
            <a:ext cx="5018314" cy="5018314"/>
          </a:xfrm>
          <a:prstGeom prst="rect">
            <a:avLst/>
          </a:prstGeom>
          <a:noFill/>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0" y="1217857"/>
            <a:ext cx="9144000" cy="5081588"/>
            <a:chOff x="0" y="192"/>
            <a:chExt cx="5760" cy="3969"/>
          </a:xfrm>
        </p:grpSpPr>
        <p:pic>
          <p:nvPicPr>
            <p:cNvPr id="277506" name="Picture 2"/>
            <p:cNvPicPr>
              <a:picLocks noChangeAspect="1" noChangeArrowheads="1"/>
            </p:cNvPicPr>
            <p:nvPr/>
          </p:nvPicPr>
          <p:blipFill>
            <a:blip r:embed="rId2" cstate="print"/>
            <a:srcRect/>
            <a:stretch>
              <a:fillRect/>
            </a:stretch>
          </p:blipFill>
          <p:spPr bwMode="auto">
            <a:xfrm>
              <a:off x="0" y="192"/>
              <a:ext cx="5760" cy="3969"/>
            </a:xfrm>
            <a:prstGeom prst="rect">
              <a:avLst/>
            </a:prstGeom>
            <a:noFill/>
            <a:ln w="9525">
              <a:noFill/>
              <a:miter lim="800000"/>
              <a:headEnd/>
              <a:tailEnd/>
            </a:ln>
            <a:effectLst/>
          </p:spPr>
        </p:pic>
        <p:grpSp>
          <p:nvGrpSpPr>
            <p:cNvPr id="3" name="Group 8"/>
            <p:cNvGrpSpPr>
              <a:grpSpLocks/>
            </p:cNvGrpSpPr>
            <p:nvPr/>
          </p:nvGrpSpPr>
          <p:grpSpPr bwMode="auto">
            <a:xfrm>
              <a:off x="672" y="3648"/>
              <a:ext cx="1488" cy="192"/>
              <a:chOff x="384" y="3696"/>
              <a:chExt cx="1488" cy="192"/>
            </a:xfrm>
          </p:grpSpPr>
          <p:sp>
            <p:nvSpPr>
              <p:cNvPr id="277510" name="Rectangle 6"/>
              <p:cNvSpPr>
                <a:spLocks noChangeArrowheads="1"/>
              </p:cNvSpPr>
              <p:nvPr/>
            </p:nvSpPr>
            <p:spPr bwMode="auto">
              <a:xfrm>
                <a:off x="384" y="3714"/>
                <a:ext cx="192" cy="144"/>
              </a:xfrm>
              <a:prstGeom prst="rect">
                <a:avLst/>
              </a:prstGeom>
              <a:solidFill>
                <a:schemeClr val="accent1">
                  <a:alpha val="50000"/>
                </a:schemeClr>
              </a:solidFill>
              <a:ln w="9525">
                <a:solidFill>
                  <a:schemeClr val="bg1"/>
                </a:solidFill>
                <a:miter lim="800000"/>
                <a:headEnd/>
                <a:tailEnd/>
              </a:ln>
              <a:effectLst/>
            </p:spPr>
            <p:txBody>
              <a:bodyPr wrap="none" anchor="ctr">
                <a:spAutoFit/>
              </a:bodyPr>
              <a:lstStyle/>
              <a:p>
                <a:endParaRPr lang="en-US"/>
              </a:p>
            </p:txBody>
          </p:sp>
          <p:sp>
            <p:nvSpPr>
              <p:cNvPr id="277511" name="Text Box 7"/>
              <p:cNvSpPr txBox="1">
                <a:spLocks noChangeArrowheads="1"/>
              </p:cNvSpPr>
              <p:nvPr/>
            </p:nvSpPr>
            <p:spPr bwMode="auto">
              <a:xfrm>
                <a:off x="576" y="3696"/>
                <a:ext cx="1296" cy="192"/>
              </a:xfrm>
              <a:prstGeom prst="rect">
                <a:avLst/>
              </a:prstGeom>
              <a:noFill/>
              <a:ln w="9525">
                <a:noFill/>
                <a:miter lim="800000"/>
                <a:headEnd/>
                <a:tailEnd/>
              </a:ln>
              <a:effectLst/>
            </p:spPr>
            <p:txBody>
              <a:bodyPr>
                <a:spAutoFit/>
              </a:bodyPr>
              <a:lstStyle/>
              <a:p>
                <a:pPr algn="l"/>
                <a:r>
                  <a:rPr lang="en-US" sz="1400">
                    <a:latin typeface="Calibri" pitchFamily="34" charset="0"/>
                  </a:rPr>
                  <a:t>= Marcellus Shale area</a:t>
                </a:r>
              </a:p>
            </p:txBody>
          </p:sp>
        </p:grpSp>
        <p:grpSp>
          <p:nvGrpSpPr>
            <p:cNvPr id="4" name="Group 13"/>
            <p:cNvGrpSpPr>
              <a:grpSpLocks/>
            </p:cNvGrpSpPr>
            <p:nvPr/>
          </p:nvGrpSpPr>
          <p:grpSpPr bwMode="auto">
            <a:xfrm>
              <a:off x="515" y="1963"/>
              <a:ext cx="1926" cy="1445"/>
              <a:chOff x="515" y="1963"/>
              <a:chExt cx="1926" cy="1445"/>
            </a:xfrm>
          </p:grpSpPr>
          <p:sp>
            <p:nvSpPr>
              <p:cNvPr id="277509" name="Freeform 5"/>
              <p:cNvSpPr>
                <a:spLocks/>
              </p:cNvSpPr>
              <p:nvPr/>
            </p:nvSpPr>
            <p:spPr bwMode="auto">
              <a:xfrm>
                <a:off x="515" y="1963"/>
                <a:ext cx="1926" cy="1357"/>
              </a:xfrm>
              <a:custGeom>
                <a:avLst/>
                <a:gdLst/>
                <a:ahLst/>
                <a:cxnLst>
                  <a:cxn ang="0">
                    <a:pos x="566" y="163"/>
                  </a:cxn>
                  <a:cxn ang="0">
                    <a:pos x="772" y="57"/>
                  </a:cxn>
                  <a:cxn ang="0">
                    <a:pos x="900" y="49"/>
                  </a:cxn>
                  <a:cxn ang="0">
                    <a:pos x="1021" y="71"/>
                  </a:cxn>
                  <a:cxn ang="0">
                    <a:pos x="1426" y="42"/>
                  </a:cxn>
                  <a:cxn ang="0">
                    <a:pos x="1554" y="14"/>
                  </a:cxn>
                  <a:cxn ang="0">
                    <a:pos x="1803" y="128"/>
                  </a:cxn>
                  <a:cxn ang="0">
                    <a:pos x="1867" y="121"/>
                  </a:cxn>
                  <a:cxn ang="0">
                    <a:pos x="1910" y="199"/>
                  </a:cxn>
                  <a:cxn ang="0">
                    <a:pos x="1768" y="554"/>
                  </a:cxn>
                  <a:cxn ang="0">
                    <a:pos x="1682" y="647"/>
                  </a:cxn>
                  <a:cxn ang="0">
                    <a:pos x="1483" y="803"/>
                  </a:cxn>
                  <a:cxn ang="0">
                    <a:pos x="1334" y="832"/>
                  </a:cxn>
                  <a:cxn ang="0">
                    <a:pos x="1128" y="938"/>
                  </a:cxn>
                  <a:cxn ang="0">
                    <a:pos x="1078" y="832"/>
                  </a:cxn>
                  <a:cxn ang="0">
                    <a:pos x="993" y="931"/>
                  </a:cxn>
                  <a:cxn ang="0">
                    <a:pos x="978" y="1066"/>
                  </a:cxn>
                  <a:cxn ang="0">
                    <a:pos x="985" y="1287"/>
                  </a:cxn>
                  <a:cxn ang="0">
                    <a:pos x="836" y="1301"/>
                  </a:cxn>
                  <a:cxn ang="0">
                    <a:pos x="118" y="1294"/>
                  </a:cxn>
                  <a:cxn ang="0">
                    <a:pos x="125" y="1216"/>
                  </a:cxn>
                  <a:cxn ang="0">
                    <a:pos x="118" y="448"/>
                  </a:cxn>
                  <a:cxn ang="0">
                    <a:pos x="246" y="377"/>
                  </a:cxn>
                  <a:cxn ang="0">
                    <a:pos x="481" y="256"/>
                  </a:cxn>
                  <a:cxn ang="0">
                    <a:pos x="509" y="213"/>
                  </a:cxn>
                  <a:cxn ang="0">
                    <a:pos x="559" y="170"/>
                  </a:cxn>
                  <a:cxn ang="0">
                    <a:pos x="587" y="128"/>
                  </a:cxn>
                </a:cxnLst>
                <a:rect l="0" t="0" r="r" b="b"/>
                <a:pathLst>
                  <a:path w="1926" h="1357">
                    <a:moveTo>
                      <a:pt x="566" y="163"/>
                    </a:moveTo>
                    <a:cubicBezTo>
                      <a:pt x="621" y="145"/>
                      <a:pt x="715" y="64"/>
                      <a:pt x="772" y="57"/>
                    </a:cubicBezTo>
                    <a:cubicBezTo>
                      <a:pt x="819" y="51"/>
                      <a:pt x="900" y="49"/>
                      <a:pt x="900" y="49"/>
                    </a:cubicBezTo>
                    <a:cubicBezTo>
                      <a:pt x="948" y="37"/>
                      <a:pt x="972" y="78"/>
                      <a:pt x="1021" y="71"/>
                    </a:cubicBezTo>
                    <a:cubicBezTo>
                      <a:pt x="1112" y="67"/>
                      <a:pt x="1295" y="41"/>
                      <a:pt x="1426" y="42"/>
                    </a:cubicBezTo>
                    <a:cubicBezTo>
                      <a:pt x="1515" y="33"/>
                      <a:pt x="1491" y="0"/>
                      <a:pt x="1554" y="14"/>
                    </a:cubicBezTo>
                    <a:cubicBezTo>
                      <a:pt x="1617" y="28"/>
                      <a:pt x="1751" y="110"/>
                      <a:pt x="1803" y="128"/>
                    </a:cubicBezTo>
                    <a:cubicBezTo>
                      <a:pt x="1852" y="152"/>
                      <a:pt x="1849" y="109"/>
                      <a:pt x="1867" y="121"/>
                    </a:cubicBezTo>
                    <a:cubicBezTo>
                      <a:pt x="1885" y="133"/>
                      <a:pt x="1926" y="127"/>
                      <a:pt x="1910" y="199"/>
                    </a:cubicBezTo>
                    <a:cubicBezTo>
                      <a:pt x="1918" y="279"/>
                      <a:pt x="1753" y="470"/>
                      <a:pt x="1768" y="554"/>
                    </a:cubicBezTo>
                    <a:cubicBezTo>
                      <a:pt x="1736" y="631"/>
                      <a:pt x="1729" y="605"/>
                      <a:pt x="1682" y="647"/>
                    </a:cubicBezTo>
                    <a:cubicBezTo>
                      <a:pt x="1635" y="689"/>
                      <a:pt x="1541" y="772"/>
                      <a:pt x="1483" y="803"/>
                    </a:cubicBezTo>
                    <a:cubicBezTo>
                      <a:pt x="1418" y="825"/>
                      <a:pt x="1410" y="826"/>
                      <a:pt x="1334" y="832"/>
                    </a:cubicBezTo>
                    <a:cubicBezTo>
                      <a:pt x="1260" y="856"/>
                      <a:pt x="1242" y="930"/>
                      <a:pt x="1128" y="938"/>
                    </a:cubicBezTo>
                    <a:cubicBezTo>
                      <a:pt x="1092" y="966"/>
                      <a:pt x="1079" y="839"/>
                      <a:pt x="1078" y="832"/>
                    </a:cubicBezTo>
                    <a:cubicBezTo>
                      <a:pt x="1045" y="845"/>
                      <a:pt x="1030" y="893"/>
                      <a:pt x="993" y="931"/>
                    </a:cubicBezTo>
                    <a:cubicBezTo>
                      <a:pt x="988" y="1039"/>
                      <a:pt x="1003" y="962"/>
                      <a:pt x="978" y="1066"/>
                    </a:cubicBezTo>
                    <a:cubicBezTo>
                      <a:pt x="970" y="1099"/>
                      <a:pt x="1009" y="1263"/>
                      <a:pt x="985" y="1287"/>
                    </a:cubicBezTo>
                    <a:cubicBezTo>
                      <a:pt x="969" y="1335"/>
                      <a:pt x="878" y="1273"/>
                      <a:pt x="836" y="1301"/>
                    </a:cubicBezTo>
                    <a:cubicBezTo>
                      <a:pt x="705" y="1301"/>
                      <a:pt x="236" y="1308"/>
                      <a:pt x="118" y="1294"/>
                    </a:cubicBezTo>
                    <a:cubicBezTo>
                      <a:pt x="0" y="1280"/>
                      <a:pt x="125" y="1357"/>
                      <a:pt x="125" y="1216"/>
                    </a:cubicBezTo>
                    <a:cubicBezTo>
                      <a:pt x="127" y="972"/>
                      <a:pt x="113" y="692"/>
                      <a:pt x="118" y="448"/>
                    </a:cubicBezTo>
                    <a:cubicBezTo>
                      <a:pt x="119" y="392"/>
                      <a:pt x="209" y="389"/>
                      <a:pt x="246" y="377"/>
                    </a:cubicBezTo>
                    <a:cubicBezTo>
                      <a:pt x="309" y="338"/>
                      <a:pt x="437" y="283"/>
                      <a:pt x="481" y="256"/>
                    </a:cubicBezTo>
                    <a:cubicBezTo>
                      <a:pt x="492" y="243"/>
                      <a:pt x="495" y="222"/>
                      <a:pt x="509" y="213"/>
                    </a:cubicBezTo>
                    <a:cubicBezTo>
                      <a:pt x="527" y="201"/>
                      <a:pt x="546" y="188"/>
                      <a:pt x="559" y="170"/>
                    </a:cubicBezTo>
                    <a:cubicBezTo>
                      <a:pt x="569" y="156"/>
                      <a:pt x="587" y="128"/>
                      <a:pt x="587" y="128"/>
                    </a:cubicBezTo>
                  </a:path>
                </a:pathLst>
              </a:custGeom>
              <a:solidFill>
                <a:srgbClr val="E2D6AE">
                  <a:alpha val="50000"/>
                </a:srgbClr>
              </a:solidFill>
              <a:ln w="9525" cap="flat" cmpd="sng">
                <a:solidFill>
                  <a:schemeClr val="bg1"/>
                </a:solidFill>
                <a:prstDash val="solid"/>
                <a:round/>
                <a:headEnd type="none" w="med" len="med"/>
                <a:tailEnd type="triangle" w="med" len="med"/>
              </a:ln>
              <a:effectLst/>
            </p:spPr>
            <p:txBody>
              <a:bodyPr>
                <a:spAutoFit/>
              </a:bodyPr>
              <a:lstStyle/>
              <a:p>
                <a:endParaRPr lang="en-US"/>
              </a:p>
            </p:txBody>
          </p:sp>
          <p:sp>
            <p:nvSpPr>
              <p:cNvPr id="277513" name="Rectangle 9"/>
              <p:cNvSpPr>
                <a:spLocks noChangeArrowheads="1"/>
              </p:cNvSpPr>
              <p:nvPr/>
            </p:nvSpPr>
            <p:spPr bwMode="auto">
              <a:xfrm>
                <a:off x="528" y="2304"/>
                <a:ext cx="144" cy="1056"/>
              </a:xfrm>
              <a:prstGeom prst="rect">
                <a:avLst/>
              </a:prstGeom>
              <a:solidFill>
                <a:schemeClr val="tx2"/>
              </a:solidFill>
              <a:ln w="9525">
                <a:noFill/>
                <a:miter lim="800000"/>
                <a:headEnd/>
                <a:tailEnd/>
              </a:ln>
              <a:effectLst/>
            </p:spPr>
            <p:txBody>
              <a:bodyPr anchor="ctr">
                <a:spAutoFit/>
              </a:bodyPr>
              <a:lstStyle/>
              <a:p>
                <a:endParaRPr lang="en-US"/>
              </a:p>
            </p:txBody>
          </p:sp>
          <p:sp>
            <p:nvSpPr>
              <p:cNvPr id="277514" name="Rectangle 10"/>
              <p:cNvSpPr>
                <a:spLocks noChangeArrowheads="1"/>
              </p:cNvSpPr>
              <p:nvPr/>
            </p:nvSpPr>
            <p:spPr bwMode="auto">
              <a:xfrm>
                <a:off x="624" y="3264"/>
                <a:ext cx="1296" cy="144"/>
              </a:xfrm>
              <a:prstGeom prst="rect">
                <a:avLst/>
              </a:prstGeom>
              <a:solidFill>
                <a:schemeClr val="tx2"/>
              </a:solidFill>
              <a:ln w="9525">
                <a:noFill/>
                <a:miter lim="800000"/>
                <a:headEnd/>
                <a:tailEnd/>
              </a:ln>
              <a:effectLst/>
            </p:spPr>
            <p:txBody>
              <a:bodyPr anchor="ctr">
                <a:spAutoFit/>
              </a:bodyPr>
              <a:lstStyle/>
              <a:p>
                <a:endParaRPr lang="en-US"/>
              </a:p>
            </p:txBody>
          </p:sp>
          <p:sp>
            <p:nvSpPr>
              <p:cNvPr id="277515" name="Freeform 11"/>
              <p:cNvSpPr>
                <a:spLocks/>
              </p:cNvSpPr>
              <p:nvPr/>
            </p:nvSpPr>
            <p:spPr bwMode="auto">
              <a:xfrm>
                <a:off x="673" y="2354"/>
                <a:ext cx="3" cy="910"/>
              </a:xfrm>
              <a:custGeom>
                <a:avLst/>
                <a:gdLst/>
                <a:ahLst/>
                <a:cxnLst>
                  <a:cxn ang="0">
                    <a:pos x="3" y="0"/>
                  </a:cxn>
                  <a:cxn ang="0">
                    <a:pos x="0" y="910"/>
                  </a:cxn>
                </a:cxnLst>
                <a:rect l="0" t="0" r="r" b="b"/>
                <a:pathLst>
                  <a:path w="3" h="910">
                    <a:moveTo>
                      <a:pt x="3" y="0"/>
                    </a:moveTo>
                    <a:lnTo>
                      <a:pt x="0" y="910"/>
                    </a:lnTo>
                  </a:path>
                </a:pathLst>
              </a:custGeom>
              <a:noFill/>
              <a:ln w="19050" cap="flat" cmpd="sng">
                <a:solidFill>
                  <a:schemeClr val="bg1"/>
                </a:solidFill>
                <a:prstDash val="solid"/>
                <a:round/>
                <a:headEnd type="none" w="med" len="med"/>
                <a:tailEnd type="none" w="med" len="med"/>
              </a:ln>
              <a:effectLst/>
            </p:spPr>
            <p:txBody>
              <a:bodyPr>
                <a:spAutoFit/>
              </a:bodyPr>
              <a:lstStyle/>
              <a:p>
                <a:endParaRPr lang="en-US"/>
              </a:p>
            </p:txBody>
          </p:sp>
          <p:sp>
            <p:nvSpPr>
              <p:cNvPr id="277516" name="Freeform 12"/>
              <p:cNvSpPr>
                <a:spLocks/>
              </p:cNvSpPr>
              <p:nvPr/>
            </p:nvSpPr>
            <p:spPr bwMode="auto">
              <a:xfrm>
                <a:off x="672" y="3264"/>
                <a:ext cx="1276" cy="1"/>
              </a:xfrm>
              <a:custGeom>
                <a:avLst/>
                <a:gdLst/>
                <a:ahLst/>
                <a:cxnLst>
                  <a:cxn ang="0">
                    <a:pos x="0" y="0"/>
                  </a:cxn>
                  <a:cxn ang="0">
                    <a:pos x="1276" y="0"/>
                  </a:cxn>
                </a:cxnLst>
                <a:rect l="0" t="0" r="r" b="b"/>
                <a:pathLst>
                  <a:path w="1276" h="1">
                    <a:moveTo>
                      <a:pt x="0" y="0"/>
                    </a:moveTo>
                    <a:lnTo>
                      <a:pt x="1276" y="0"/>
                    </a:lnTo>
                  </a:path>
                </a:pathLst>
              </a:custGeom>
              <a:noFill/>
              <a:ln w="19050" cap="flat" cmpd="sng">
                <a:solidFill>
                  <a:schemeClr val="bg1"/>
                </a:solidFill>
                <a:prstDash val="solid"/>
                <a:round/>
                <a:headEnd type="none" w="med" len="med"/>
                <a:tailEnd type="none" w="med" len="med"/>
              </a:ln>
              <a:effectLst/>
            </p:spPr>
            <p:txBody>
              <a:bodyPr>
                <a:spAutoFit/>
              </a:bodyPr>
              <a:lstStyle/>
              <a:p>
                <a:endParaRPr lang="en-US"/>
              </a:p>
            </p:txBody>
          </p:sp>
        </p:gr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Columbia</a:t>
            </a:r>
            <a:endParaRPr lang="en-US" b="1" dirty="0">
              <a:solidFill>
                <a:schemeClr val="tx1"/>
              </a:solidFill>
            </a:endParaRPr>
          </a:p>
        </p:txBody>
      </p:sp>
      <p:pic>
        <p:nvPicPr>
          <p:cNvPr id="4" name="Picture 12" descr="REX-032-Columbia_Gas"/>
          <p:cNvPicPr>
            <a:picLocks noGrp="1" noChangeAspect="1" noChangeArrowheads="1"/>
          </p:cNvPicPr>
          <p:nvPr>
            <p:ph idx="1"/>
          </p:nvPr>
        </p:nvPicPr>
        <p:blipFill>
          <a:blip r:embed="rId2" cstate="print"/>
          <a:srcRect/>
          <a:stretch>
            <a:fillRect/>
          </a:stretch>
        </p:blipFill>
        <p:spPr bwMode="auto">
          <a:xfrm>
            <a:off x="610534" y="1752600"/>
            <a:ext cx="7922932" cy="4906963"/>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92405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Dominion</a:t>
            </a:r>
            <a:endParaRPr lang="en-US" b="1" dirty="0">
              <a:solidFill>
                <a:schemeClr val="tx1"/>
              </a:solidFill>
            </a:endParaRPr>
          </a:p>
        </p:txBody>
      </p:sp>
      <p:pic>
        <p:nvPicPr>
          <p:cNvPr id="4" name="Picture 7" descr="REX-027-Dominion"/>
          <p:cNvPicPr>
            <a:picLocks noGrp="1" noChangeAspect="1" noChangeArrowheads="1"/>
          </p:cNvPicPr>
          <p:nvPr>
            <p:ph idx="1"/>
          </p:nvPr>
        </p:nvPicPr>
        <p:blipFill>
          <a:blip r:embed="rId2" cstate="print"/>
          <a:srcRect/>
          <a:stretch>
            <a:fillRect/>
          </a:stretch>
        </p:blipFill>
        <p:spPr bwMode="auto">
          <a:xfrm>
            <a:off x="613519" y="1828800"/>
            <a:ext cx="7916962" cy="4906963"/>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4504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Iroquois</a:t>
            </a:r>
            <a:endParaRPr lang="en-US" b="1" dirty="0">
              <a:solidFill>
                <a:schemeClr val="tx1"/>
              </a:solidFill>
            </a:endParaRPr>
          </a:p>
        </p:txBody>
      </p:sp>
      <p:pic>
        <p:nvPicPr>
          <p:cNvPr id="4" name="Picture 25" descr="REX-020-Iroqouis"/>
          <p:cNvPicPr>
            <a:picLocks noGrp="1" noChangeAspect="1" noChangeArrowheads="1"/>
          </p:cNvPicPr>
          <p:nvPr>
            <p:ph idx="1"/>
          </p:nvPr>
        </p:nvPicPr>
        <p:blipFill>
          <a:blip r:embed="rId2" cstate="print"/>
          <a:srcRect/>
          <a:stretch>
            <a:fillRect/>
          </a:stretch>
        </p:blipFill>
        <p:spPr bwMode="auto">
          <a:xfrm>
            <a:off x="685800" y="1828800"/>
            <a:ext cx="7876492" cy="4876800"/>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2213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1026"/>
          <p:cNvPicPr>
            <a:picLocks noChangeAspect="1" noChangeArrowheads="1"/>
          </p:cNvPicPr>
          <p:nvPr/>
        </p:nvPicPr>
        <p:blipFill>
          <a:blip r:embed="rId3" cstate="print">
            <a:lum contrast="-12000"/>
          </a:blip>
          <a:srcRect/>
          <a:stretch>
            <a:fillRect/>
          </a:stretch>
        </p:blipFill>
        <p:spPr bwMode="auto">
          <a:xfrm>
            <a:off x="503464" y="1828800"/>
            <a:ext cx="8137072" cy="4953000"/>
          </a:xfrm>
          <a:prstGeom prst="rect">
            <a:avLst/>
          </a:prstGeom>
          <a:noFill/>
          <a:ln w="19050">
            <a:solidFill>
              <a:schemeClr val="bg2"/>
            </a:solidFill>
            <a:miter lim="800000"/>
            <a:headEnd/>
            <a:tailEnd/>
          </a:ln>
          <a:effec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0" y="1244025"/>
            <a:ext cx="9144000" cy="584775"/>
          </a:xfrm>
          <a:prstGeom prst="rect">
            <a:avLst/>
          </a:prstGeom>
          <a:noFill/>
        </p:spPr>
        <p:txBody>
          <a:bodyPr wrap="square" rtlCol="0">
            <a:spAutoFit/>
          </a:bodyPr>
          <a:lstStyle/>
          <a:p>
            <a:pPr algn="ctr"/>
            <a:r>
              <a:rPr lang="en-US" sz="3200" b="1" dirty="0" smtClean="0">
                <a:latin typeface="+mj-lt"/>
              </a:rPr>
              <a:t>Mid – Atlantic Region</a:t>
            </a:r>
            <a:endParaRPr lang="en-US" sz="3200" b="1" dirty="0">
              <a:latin typeface="+mj-l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8B4BCB8-2DAD-413B-A544-DB0F27A53AAF}" type="slidenum">
              <a:rPr lang="en-US" smtClean="0">
                <a:solidFill>
                  <a:srgbClr val="000000"/>
                </a:solidFill>
              </a:rPr>
              <a:pPr>
                <a:defRPr/>
              </a:pPr>
              <a:t>37</a:t>
            </a:fld>
            <a:endParaRPr lang="en-US">
              <a:solidFill>
                <a:srgbClr val="00000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2"/>
          <p:cNvGrpSpPr>
            <a:grpSpLocks/>
          </p:cNvGrpSpPr>
          <p:nvPr/>
        </p:nvGrpSpPr>
        <p:grpSpPr bwMode="auto">
          <a:xfrm>
            <a:off x="-12700" y="1147777"/>
            <a:ext cx="9156700" cy="5737211"/>
            <a:chOff x="-8" y="-467"/>
            <a:chExt cx="5768" cy="4804"/>
          </a:xfrm>
        </p:grpSpPr>
        <p:sp>
          <p:nvSpPr>
            <p:cNvPr id="8" name="Rectangle 3"/>
            <p:cNvSpPr>
              <a:spLocks noChangeArrowheads="1"/>
            </p:cNvSpPr>
            <p:nvPr/>
          </p:nvSpPr>
          <p:spPr bwMode="auto">
            <a:xfrm>
              <a:off x="0" y="0"/>
              <a:ext cx="5760" cy="4320"/>
            </a:xfrm>
            <a:prstGeom prst="rect">
              <a:avLst/>
            </a:prstGeom>
            <a:solidFill>
              <a:srgbClr val="FFFFE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grpSp>
          <p:nvGrpSpPr>
            <p:cNvPr id="9" name="Group 4"/>
            <p:cNvGrpSpPr>
              <a:grpSpLocks/>
            </p:cNvGrpSpPr>
            <p:nvPr/>
          </p:nvGrpSpPr>
          <p:grpSpPr bwMode="auto">
            <a:xfrm>
              <a:off x="4752" y="1431"/>
              <a:ext cx="439" cy="249"/>
              <a:chOff x="4752" y="1431"/>
              <a:chExt cx="439" cy="249"/>
            </a:xfrm>
          </p:grpSpPr>
          <p:sp>
            <p:nvSpPr>
              <p:cNvPr id="261" name="Freeform 5"/>
              <p:cNvSpPr>
                <a:spLocks/>
              </p:cNvSpPr>
              <p:nvPr/>
            </p:nvSpPr>
            <p:spPr bwMode="auto">
              <a:xfrm>
                <a:off x="4837" y="1431"/>
                <a:ext cx="354" cy="210"/>
              </a:xfrm>
              <a:custGeom>
                <a:avLst/>
                <a:gdLst>
                  <a:gd name="T0" fmla="*/ 354 w 354"/>
                  <a:gd name="T1" fmla="*/ 20 h 210"/>
                  <a:gd name="T2" fmla="*/ 342 w 354"/>
                  <a:gd name="T3" fmla="*/ 0 h 210"/>
                  <a:gd name="T4" fmla="*/ 0 w 354"/>
                  <a:gd name="T5" fmla="*/ 190 h 210"/>
                  <a:gd name="T6" fmla="*/ 12 w 354"/>
                  <a:gd name="T7" fmla="*/ 210 h 210"/>
                  <a:gd name="T8" fmla="*/ 354 w 354"/>
                  <a:gd name="T9" fmla="*/ 20 h 210"/>
                  <a:gd name="T10" fmla="*/ 0 60000 65536"/>
                  <a:gd name="T11" fmla="*/ 0 60000 65536"/>
                  <a:gd name="T12" fmla="*/ 0 60000 65536"/>
                  <a:gd name="T13" fmla="*/ 0 60000 65536"/>
                  <a:gd name="T14" fmla="*/ 0 60000 65536"/>
                  <a:gd name="T15" fmla="*/ 0 w 354"/>
                  <a:gd name="T16" fmla="*/ 0 h 210"/>
                  <a:gd name="T17" fmla="*/ 354 w 354"/>
                  <a:gd name="T18" fmla="*/ 210 h 210"/>
                </a:gdLst>
                <a:ahLst/>
                <a:cxnLst>
                  <a:cxn ang="T10">
                    <a:pos x="T0" y="T1"/>
                  </a:cxn>
                  <a:cxn ang="T11">
                    <a:pos x="T2" y="T3"/>
                  </a:cxn>
                  <a:cxn ang="T12">
                    <a:pos x="T4" y="T5"/>
                  </a:cxn>
                  <a:cxn ang="T13">
                    <a:pos x="T6" y="T7"/>
                  </a:cxn>
                  <a:cxn ang="T14">
                    <a:pos x="T8" y="T9"/>
                  </a:cxn>
                </a:cxnLst>
                <a:rect l="T15" t="T16" r="T17" b="T18"/>
                <a:pathLst>
                  <a:path w="354" h="210">
                    <a:moveTo>
                      <a:pt x="354" y="20"/>
                    </a:moveTo>
                    <a:lnTo>
                      <a:pt x="342" y="0"/>
                    </a:lnTo>
                    <a:lnTo>
                      <a:pt x="0" y="190"/>
                    </a:lnTo>
                    <a:lnTo>
                      <a:pt x="12" y="210"/>
                    </a:lnTo>
                    <a:lnTo>
                      <a:pt x="354"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2" name="Freeform 6"/>
              <p:cNvSpPr>
                <a:spLocks/>
              </p:cNvSpPr>
              <p:nvPr/>
            </p:nvSpPr>
            <p:spPr bwMode="auto">
              <a:xfrm>
                <a:off x="4752" y="1581"/>
                <a:ext cx="121" cy="99"/>
              </a:xfrm>
              <a:custGeom>
                <a:avLst/>
                <a:gdLst>
                  <a:gd name="T0" fmla="*/ 69 w 121"/>
                  <a:gd name="T1" fmla="*/ 0 h 99"/>
                  <a:gd name="T2" fmla="*/ 0 w 121"/>
                  <a:gd name="T3" fmla="*/ 99 h 99"/>
                  <a:gd name="T4" fmla="*/ 121 w 121"/>
                  <a:gd name="T5" fmla="*/ 94 h 99"/>
                  <a:gd name="T6" fmla="*/ 69 w 121"/>
                  <a:gd name="T7" fmla="*/ 0 h 99"/>
                  <a:gd name="T8" fmla="*/ 0 60000 65536"/>
                  <a:gd name="T9" fmla="*/ 0 60000 65536"/>
                  <a:gd name="T10" fmla="*/ 0 60000 65536"/>
                  <a:gd name="T11" fmla="*/ 0 60000 65536"/>
                  <a:gd name="T12" fmla="*/ 0 w 121"/>
                  <a:gd name="T13" fmla="*/ 0 h 99"/>
                  <a:gd name="T14" fmla="*/ 121 w 121"/>
                  <a:gd name="T15" fmla="*/ 99 h 99"/>
                </a:gdLst>
                <a:ahLst/>
                <a:cxnLst>
                  <a:cxn ang="T8">
                    <a:pos x="T0" y="T1"/>
                  </a:cxn>
                  <a:cxn ang="T9">
                    <a:pos x="T2" y="T3"/>
                  </a:cxn>
                  <a:cxn ang="T10">
                    <a:pos x="T4" y="T5"/>
                  </a:cxn>
                  <a:cxn ang="T11">
                    <a:pos x="T6" y="T7"/>
                  </a:cxn>
                </a:cxnLst>
                <a:rect l="T12" t="T13" r="T14" b="T15"/>
                <a:pathLst>
                  <a:path w="121" h="99">
                    <a:moveTo>
                      <a:pt x="69" y="0"/>
                    </a:moveTo>
                    <a:lnTo>
                      <a:pt x="0" y="99"/>
                    </a:lnTo>
                    <a:lnTo>
                      <a:pt x="121" y="94"/>
                    </a:lnTo>
                    <a:lnTo>
                      <a:pt x="6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 name="Group 7"/>
            <p:cNvGrpSpPr>
              <a:grpSpLocks/>
            </p:cNvGrpSpPr>
            <p:nvPr/>
          </p:nvGrpSpPr>
          <p:grpSpPr bwMode="auto">
            <a:xfrm>
              <a:off x="3792" y="2304"/>
              <a:ext cx="392" cy="345"/>
              <a:chOff x="3792" y="2304"/>
              <a:chExt cx="392" cy="345"/>
            </a:xfrm>
          </p:grpSpPr>
          <p:sp>
            <p:nvSpPr>
              <p:cNvPr id="259" name="Freeform 8"/>
              <p:cNvSpPr>
                <a:spLocks/>
              </p:cNvSpPr>
              <p:nvPr/>
            </p:nvSpPr>
            <p:spPr bwMode="auto">
              <a:xfrm>
                <a:off x="3861" y="2364"/>
                <a:ext cx="323" cy="285"/>
              </a:xfrm>
              <a:custGeom>
                <a:avLst/>
                <a:gdLst>
                  <a:gd name="T0" fmla="*/ 307 w 323"/>
                  <a:gd name="T1" fmla="*/ 285 h 285"/>
                  <a:gd name="T2" fmla="*/ 323 w 323"/>
                  <a:gd name="T3" fmla="*/ 268 h 285"/>
                  <a:gd name="T4" fmla="*/ 16 w 323"/>
                  <a:gd name="T5" fmla="*/ 0 h 285"/>
                  <a:gd name="T6" fmla="*/ 0 w 323"/>
                  <a:gd name="T7" fmla="*/ 17 h 285"/>
                  <a:gd name="T8" fmla="*/ 307 w 323"/>
                  <a:gd name="T9" fmla="*/ 285 h 285"/>
                  <a:gd name="T10" fmla="*/ 0 60000 65536"/>
                  <a:gd name="T11" fmla="*/ 0 60000 65536"/>
                  <a:gd name="T12" fmla="*/ 0 60000 65536"/>
                  <a:gd name="T13" fmla="*/ 0 60000 65536"/>
                  <a:gd name="T14" fmla="*/ 0 60000 65536"/>
                  <a:gd name="T15" fmla="*/ 0 w 323"/>
                  <a:gd name="T16" fmla="*/ 0 h 285"/>
                  <a:gd name="T17" fmla="*/ 323 w 323"/>
                  <a:gd name="T18" fmla="*/ 285 h 285"/>
                </a:gdLst>
                <a:ahLst/>
                <a:cxnLst>
                  <a:cxn ang="T10">
                    <a:pos x="T0" y="T1"/>
                  </a:cxn>
                  <a:cxn ang="T11">
                    <a:pos x="T2" y="T3"/>
                  </a:cxn>
                  <a:cxn ang="T12">
                    <a:pos x="T4" y="T5"/>
                  </a:cxn>
                  <a:cxn ang="T13">
                    <a:pos x="T6" y="T7"/>
                  </a:cxn>
                  <a:cxn ang="T14">
                    <a:pos x="T8" y="T9"/>
                  </a:cxn>
                </a:cxnLst>
                <a:rect l="T15" t="T16" r="T17" b="T18"/>
                <a:pathLst>
                  <a:path w="323" h="285">
                    <a:moveTo>
                      <a:pt x="307" y="285"/>
                    </a:moveTo>
                    <a:lnTo>
                      <a:pt x="323" y="268"/>
                    </a:lnTo>
                    <a:lnTo>
                      <a:pt x="16" y="0"/>
                    </a:lnTo>
                    <a:lnTo>
                      <a:pt x="0" y="17"/>
                    </a:lnTo>
                    <a:lnTo>
                      <a:pt x="307" y="2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0" name="Freeform 9"/>
              <p:cNvSpPr>
                <a:spLocks/>
              </p:cNvSpPr>
              <p:nvPr/>
            </p:nvSpPr>
            <p:spPr bwMode="auto">
              <a:xfrm>
                <a:off x="3792" y="2304"/>
                <a:ext cx="117" cy="112"/>
              </a:xfrm>
              <a:custGeom>
                <a:avLst/>
                <a:gdLst>
                  <a:gd name="T0" fmla="*/ 117 w 117"/>
                  <a:gd name="T1" fmla="*/ 32 h 112"/>
                  <a:gd name="T2" fmla="*/ 0 w 117"/>
                  <a:gd name="T3" fmla="*/ 0 h 112"/>
                  <a:gd name="T4" fmla="*/ 45 w 117"/>
                  <a:gd name="T5" fmla="*/ 112 h 112"/>
                  <a:gd name="T6" fmla="*/ 117 w 117"/>
                  <a:gd name="T7" fmla="*/ 32 h 112"/>
                  <a:gd name="T8" fmla="*/ 0 60000 65536"/>
                  <a:gd name="T9" fmla="*/ 0 60000 65536"/>
                  <a:gd name="T10" fmla="*/ 0 60000 65536"/>
                  <a:gd name="T11" fmla="*/ 0 60000 65536"/>
                  <a:gd name="T12" fmla="*/ 0 w 117"/>
                  <a:gd name="T13" fmla="*/ 0 h 112"/>
                  <a:gd name="T14" fmla="*/ 117 w 117"/>
                  <a:gd name="T15" fmla="*/ 112 h 112"/>
                </a:gdLst>
                <a:ahLst/>
                <a:cxnLst>
                  <a:cxn ang="T8">
                    <a:pos x="T0" y="T1"/>
                  </a:cxn>
                  <a:cxn ang="T9">
                    <a:pos x="T2" y="T3"/>
                  </a:cxn>
                  <a:cxn ang="T10">
                    <a:pos x="T4" y="T5"/>
                  </a:cxn>
                  <a:cxn ang="T11">
                    <a:pos x="T6" y="T7"/>
                  </a:cxn>
                </a:cxnLst>
                <a:rect l="T12" t="T13" r="T14" b="T15"/>
                <a:pathLst>
                  <a:path w="117" h="112">
                    <a:moveTo>
                      <a:pt x="117" y="32"/>
                    </a:moveTo>
                    <a:lnTo>
                      <a:pt x="0" y="0"/>
                    </a:lnTo>
                    <a:lnTo>
                      <a:pt x="45" y="112"/>
                    </a:lnTo>
                    <a:lnTo>
                      <a:pt x="117"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 name="Rectangle 10"/>
            <p:cNvSpPr>
              <a:spLocks noChangeArrowheads="1"/>
            </p:cNvSpPr>
            <p:nvPr/>
          </p:nvSpPr>
          <p:spPr bwMode="auto">
            <a:xfrm>
              <a:off x="871" y="16"/>
              <a:ext cx="4801" cy="4321"/>
            </a:xfrm>
            <a:prstGeom prst="rect">
              <a:avLst/>
            </a:prstGeom>
            <a:noFill/>
            <a:ln w="7938">
              <a:solidFill>
                <a:srgbClr val="9966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sz="1000"/>
            </a:p>
          </p:txBody>
        </p:sp>
        <p:sp>
          <p:nvSpPr>
            <p:cNvPr id="12" name="Freeform 11"/>
            <p:cNvSpPr>
              <a:spLocks/>
            </p:cNvSpPr>
            <p:nvPr/>
          </p:nvSpPr>
          <p:spPr bwMode="auto">
            <a:xfrm>
              <a:off x="864" y="163"/>
              <a:ext cx="3653" cy="2064"/>
            </a:xfrm>
            <a:custGeom>
              <a:avLst/>
              <a:gdLst>
                <a:gd name="T0" fmla="*/ 173 w 3653"/>
                <a:gd name="T1" fmla="*/ 1126 h 2064"/>
                <a:gd name="T2" fmla="*/ 323 w 3653"/>
                <a:gd name="T3" fmla="*/ 1140 h 2064"/>
                <a:gd name="T4" fmla="*/ 724 w 3653"/>
                <a:gd name="T5" fmla="*/ 1146 h 2064"/>
                <a:gd name="T6" fmla="*/ 657 w 3653"/>
                <a:gd name="T7" fmla="*/ 1153 h 2064"/>
                <a:gd name="T8" fmla="*/ 353 w 3653"/>
                <a:gd name="T9" fmla="*/ 1094 h 2064"/>
                <a:gd name="T10" fmla="*/ 353 w 3653"/>
                <a:gd name="T11" fmla="*/ 1054 h 2064"/>
                <a:gd name="T12" fmla="*/ 383 w 3653"/>
                <a:gd name="T13" fmla="*/ 1009 h 2064"/>
                <a:gd name="T14" fmla="*/ 443 w 3653"/>
                <a:gd name="T15" fmla="*/ 1002 h 2064"/>
                <a:gd name="T16" fmla="*/ 472 w 3653"/>
                <a:gd name="T17" fmla="*/ 949 h 2064"/>
                <a:gd name="T18" fmla="*/ 532 w 3653"/>
                <a:gd name="T19" fmla="*/ 904 h 2064"/>
                <a:gd name="T20" fmla="*/ 693 w 3653"/>
                <a:gd name="T21" fmla="*/ 838 h 2064"/>
                <a:gd name="T22" fmla="*/ 951 w 3653"/>
                <a:gd name="T23" fmla="*/ 766 h 2064"/>
                <a:gd name="T24" fmla="*/ 1040 w 3653"/>
                <a:gd name="T25" fmla="*/ 760 h 2064"/>
                <a:gd name="T26" fmla="*/ 1107 w 3653"/>
                <a:gd name="T27" fmla="*/ 753 h 2064"/>
                <a:gd name="T28" fmla="*/ 1225 w 3653"/>
                <a:gd name="T29" fmla="*/ 760 h 2064"/>
                <a:gd name="T30" fmla="*/ 1285 w 3653"/>
                <a:gd name="T31" fmla="*/ 713 h 2064"/>
                <a:gd name="T32" fmla="*/ 1340 w 3653"/>
                <a:gd name="T33" fmla="*/ 720 h 2064"/>
                <a:gd name="T34" fmla="*/ 1441 w 3653"/>
                <a:gd name="T35" fmla="*/ 713 h 2064"/>
                <a:gd name="T36" fmla="*/ 1519 w 3653"/>
                <a:gd name="T37" fmla="*/ 740 h 2064"/>
                <a:gd name="T38" fmla="*/ 1561 w 3653"/>
                <a:gd name="T39" fmla="*/ 760 h 2064"/>
                <a:gd name="T40" fmla="*/ 1621 w 3653"/>
                <a:gd name="T41" fmla="*/ 706 h 2064"/>
                <a:gd name="T42" fmla="*/ 1692 w 3653"/>
                <a:gd name="T43" fmla="*/ 688 h 2064"/>
                <a:gd name="T44" fmla="*/ 1723 w 3653"/>
                <a:gd name="T45" fmla="*/ 648 h 2064"/>
                <a:gd name="T46" fmla="*/ 1704 w 3653"/>
                <a:gd name="T47" fmla="*/ 609 h 2064"/>
                <a:gd name="T48" fmla="*/ 1632 w 3653"/>
                <a:gd name="T49" fmla="*/ 576 h 2064"/>
                <a:gd name="T50" fmla="*/ 1597 w 3653"/>
                <a:gd name="T51" fmla="*/ 524 h 2064"/>
                <a:gd name="T52" fmla="*/ 1603 w 3653"/>
                <a:gd name="T53" fmla="*/ 465 h 2064"/>
                <a:gd name="T54" fmla="*/ 1573 w 3653"/>
                <a:gd name="T55" fmla="*/ 438 h 2064"/>
                <a:gd name="T56" fmla="*/ 1573 w 3653"/>
                <a:gd name="T57" fmla="*/ 366 h 2064"/>
                <a:gd name="T58" fmla="*/ 1179 w 3653"/>
                <a:gd name="T59" fmla="*/ 294 h 2064"/>
                <a:gd name="T60" fmla="*/ 3653 w 3653"/>
                <a:gd name="T61" fmla="*/ 0 h 2064"/>
                <a:gd name="T62" fmla="*/ 3583 w 3653"/>
                <a:gd name="T63" fmla="*/ 77 h 2064"/>
                <a:gd name="T64" fmla="*/ 3523 w 3653"/>
                <a:gd name="T65" fmla="*/ 58 h 2064"/>
                <a:gd name="T66" fmla="*/ 3487 w 3653"/>
                <a:gd name="T67" fmla="*/ 84 h 2064"/>
                <a:gd name="T68" fmla="*/ 3492 w 3653"/>
                <a:gd name="T69" fmla="*/ 144 h 2064"/>
                <a:gd name="T70" fmla="*/ 3475 w 3653"/>
                <a:gd name="T71" fmla="*/ 162 h 2064"/>
                <a:gd name="T72" fmla="*/ 3451 w 3653"/>
                <a:gd name="T73" fmla="*/ 104 h 2064"/>
                <a:gd name="T74" fmla="*/ 3403 w 3653"/>
                <a:gd name="T75" fmla="*/ 77 h 2064"/>
                <a:gd name="T76" fmla="*/ 3349 w 3653"/>
                <a:gd name="T77" fmla="*/ 72 h 2064"/>
                <a:gd name="T78" fmla="*/ 2996 w 3653"/>
                <a:gd name="T79" fmla="*/ 182 h 2064"/>
                <a:gd name="T80" fmla="*/ 2955 w 3653"/>
                <a:gd name="T81" fmla="*/ 176 h 2064"/>
                <a:gd name="T82" fmla="*/ 2733 w 3653"/>
                <a:gd name="T83" fmla="*/ 45 h 2064"/>
                <a:gd name="T84" fmla="*/ 1651 w 3653"/>
                <a:gd name="T85" fmla="*/ 156 h 2064"/>
                <a:gd name="T86" fmla="*/ 1597 w 3653"/>
                <a:gd name="T87" fmla="*/ 202 h 2064"/>
                <a:gd name="T88" fmla="*/ 1603 w 3653"/>
                <a:gd name="T89" fmla="*/ 274 h 2064"/>
                <a:gd name="T90" fmla="*/ 1609 w 3653"/>
                <a:gd name="T91" fmla="*/ 418 h 2064"/>
                <a:gd name="T92" fmla="*/ 1675 w 3653"/>
                <a:gd name="T93" fmla="*/ 425 h 2064"/>
                <a:gd name="T94" fmla="*/ 1735 w 3653"/>
                <a:gd name="T95" fmla="*/ 458 h 2064"/>
                <a:gd name="T96" fmla="*/ 1728 w 3653"/>
                <a:gd name="T97" fmla="*/ 549 h 2064"/>
                <a:gd name="T98" fmla="*/ 1740 w 3653"/>
                <a:gd name="T99" fmla="*/ 634 h 2064"/>
                <a:gd name="T100" fmla="*/ 1776 w 3653"/>
                <a:gd name="T101" fmla="*/ 746 h 2064"/>
                <a:gd name="T102" fmla="*/ 1771 w 3653"/>
                <a:gd name="T103" fmla="*/ 825 h 2064"/>
                <a:gd name="T104" fmla="*/ 1543 w 3653"/>
                <a:gd name="T105" fmla="*/ 1106 h 2064"/>
                <a:gd name="T106" fmla="*/ 1495 w 3653"/>
                <a:gd name="T107" fmla="*/ 1153 h 2064"/>
                <a:gd name="T108" fmla="*/ 951 w 3653"/>
                <a:gd name="T109" fmla="*/ 1578 h 2064"/>
                <a:gd name="T110" fmla="*/ 772 w 3653"/>
                <a:gd name="T111" fmla="*/ 1677 h 2064"/>
                <a:gd name="T112" fmla="*/ 676 w 3653"/>
                <a:gd name="T113" fmla="*/ 1724 h 2064"/>
                <a:gd name="T114" fmla="*/ 705 w 3653"/>
                <a:gd name="T115" fmla="*/ 1632 h 2064"/>
                <a:gd name="T116" fmla="*/ 664 w 3653"/>
                <a:gd name="T117" fmla="*/ 1638 h 2064"/>
                <a:gd name="T118" fmla="*/ 0 w 3653"/>
                <a:gd name="T119" fmla="*/ 1028 h 20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53"/>
                <a:gd name="T181" fmla="*/ 0 h 2064"/>
                <a:gd name="T182" fmla="*/ 3653 w 3653"/>
                <a:gd name="T183" fmla="*/ 2064 h 20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53" h="2064">
                  <a:moveTo>
                    <a:pt x="0" y="1028"/>
                  </a:moveTo>
                  <a:lnTo>
                    <a:pt x="65" y="1054"/>
                  </a:lnTo>
                  <a:lnTo>
                    <a:pt x="137" y="1100"/>
                  </a:lnTo>
                  <a:lnTo>
                    <a:pt x="144" y="1106"/>
                  </a:lnTo>
                  <a:lnTo>
                    <a:pt x="156" y="1113"/>
                  </a:lnTo>
                  <a:lnTo>
                    <a:pt x="161" y="1120"/>
                  </a:lnTo>
                  <a:lnTo>
                    <a:pt x="168" y="1120"/>
                  </a:lnTo>
                  <a:lnTo>
                    <a:pt x="173" y="1126"/>
                  </a:lnTo>
                  <a:lnTo>
                    <a:pt x="180" y="1133"/>
                  </a:lnTo>
                  <a:lnTo>
                    <a:pt x="192" y="1133"/>
                  </a:lnTo>
                  <a:lnTo>
                    <a:pt x="197" y="1133"/>
                  </a:lnTo>
                  <a:lnTo>
                    <a:pt x="215" y="1133"/>
                  </a:lnTo>
                  <a:lnTo>
                    <a:pt x="233" y="1140"/>
                  </a:lnTo>
                  <a:lnTo>
                    <a:pt x="257" y="1140"/>
                  </a:lnTo>
                  <a:lnTo>
                    <a:pt x="293" y="1140"/>
                  </a:lnTo>
                  <a:lnTo>
                    <a:pt x="323" y="1140"/>
                  </a:lnTo>
                  <a:lnTo>
                    <a:pt x="365" y="1140"/>
                  </a:lnTo>
                  <a:lnTo>
                    <a:pt x="401" y="1140"/>
                  </a:lnTo>
                  <a:lnTo>
                    <a:pt x="436" y="1133"/>
                  </a:lnTo>
                  <a:lnTo>
                    <a:pt x="587" y="1160"/>
                  </a:lnTo>
                  <a:lnTo>
                    <a:pt x="729" y="1173"/>
                  </a:lnTo>
                  <a:lnTo>
                    <a:pt x="729" y="1166"/>
                  </a:lnTo>
                  <a:lnTo>
                    <a:pt x="729" y="1160"/>
                  </a:lnTo>
                  <a:lnTo>
                    <a:pt x="724" y="1146"/>
                  </a:lnTo>
                  <a:lnTo>
                    <a:pt x="717" y="1146"/>
                  </a:lnTo>
                  <a:lnTo>
                    <a:pt x="705" y="1146"/>
                  </a:lnTo>
                  <a:lnTo>
                    <a:pt x="693" y="1153"/>
                  </a:lnTo>
                  <a:lnTo>
                    <a:pt x="688" y="1153"/>
                  </a:lnTo>
                  <a:lnTo>
                    <a:pt x="676" y="1153"/>
                  </a:lnTo>
                  <a:lnTo>
                    <a:pt x="669" y="1153"/>
                  </a:lnTo>
                  <a:lnTo>
                    <a:pt x="664" y="1153"/>
                  </a:lnTo>
                  <a:lnTo>
                    <a:pt x="657" y="1153"/>
                  </a:lnTo>
                  <a:lnTo>
                    <a:pt x="609" y="1126"/>
                  </a:lnTo>
                  <a:lnTo>
                    <a:pt x="467" y="1113"/>
                  </a:lnTo>
                  <a:lnTo>
                    <a:pt x="407" y="1088"/>
                  </a:lnTo>
                  <a:lnTo>
                    <a:pt x="389" y="1088"/>
                  </a:lnTo>
                  <a:lnTo>
                    <a:pt x="377" y="1094"/>
                  </a:lnTo>
                  <a:lnTo>
                    <a:pt x="365" y="1094"/>
                  </a:lnTo>
                  <a:lnTo>
                    <a:pt x="359" y="1094"/>
                  </a:lnTo>
                  <a:lnTo>
                    <a:pt x="353" y="1094"/>
                  </a:lnTo>
                  <a:lnTo>
                    <a:pt x="347" y="1094"/>
                  </a:lnTo>
                  <a:lnTo>
                    <a:pt x="347" y="1088"/>
                  </a:lnTo>
                  <a:lnTo>
                    <a:pt x="341" y="1088"/>
                  </a:lnTo>
                  <a:lnTo>
                    <a:pt x="341" y="1081"/>
                  </a:lnTo>
                  <a:lnTo>
                    <a:pt x="341" y="1074"/>
                  </a:lnTo>
                  <a:lnTo>
                    <a:pt x="347" y="1074"/>
                  </a:lnTo>
                  <a:lnTo>
                    <a:pt x="347" y="1068"/>
                  </a:lnTo>
                  <a:lnTo>
                    <a:pt x="353" y="1054"/>
                  </a:lnTo>
                  <a:lnTo>
                    <a:pt x="353" y="1048"/>
                  </a:lnTo>
                  <a:lnTo>
                    <a:pt x="353" y="1041"/>
                  </a:lnTo>
                  <a:lnTo>
                    <a:pt x="359" y="1034"/>
                  </a:lnTo>
                  <a:lnTo>
                    <a:pt x="365" y="1028"/>
                  </a:lnTo>
                  <a:lnTo>
                    <a:pt x="365" y="1021"/>
                  </a:lnTo>
                  <a:lnTo>
                    <a:pt x="371" y="1021"/>
                  </a:lnTo>
                  <a:lnTo>
                    <a:pt x="377" y="1016"/>
                  </a:lnTo>
                  <a:lnTo>
                    <a:pt x="383" y="1009"/>
                  </a:lnTo>
                  <a:lnTo>
                    <a:pt x="389" y="1009"/>
                  </a:lnTo>
                  <a:lnTo>
                    <a:pt x="395" y="1002"/>
                  </a:lnTo>
                  <a:lnTo>
                    <a:pt x="407" y="996"/>
                  </a:lnTo>
                  <a:lnTo>
                    <a:pt x="419" y="1002"/>
                  </a:lnTo>
                  <a:lnTo>
                    <a:pt x="424" y="1002"/>
                  </a:lnTo>
                  <a:lnTo>
                    <a:pt x="431" y="1002"/>
                  </a:lnTo>
                  <a:lnTo>
                    <a:pt x="436" y="1002"/>
                  </a:lnTo>
                  <a:lnTo>
                    <a:pt x="443" y="1002"/>
                  </a:lnTo>
                  <a:lnTo>
                    <a:pt x="448" y="996"/>
                  </a:lnTo>
                  <a:lnTo>
                    <a:pt x="455" y="996"/>
                  </a:lnTo>
                  <a:lnTo>
                    <a:pt x="455" y="989"/>
                  </a:lnTo>
                  <a:lnTo>
                    <a:pt x="460" y="989"/>
                  </a:lnTo>
                  <a:lnTo>
                    <a:pt x="460" y="982"/>
                  </a:lnTo>
                  <a:lnTo>
                    <a:pt x="467" y="976"/>
                  </a:lnTo>
                  <a:lnTo>
                    <a:pt x="467" y="962"/>
                  </a:lnTo>
                  <a:lnTo>
                    <a:pt x="472" y="949"/>
                  </a:lnTo>
                  <a:lnTo>
                    <a:pt x="472" y="942"/>
                  </a:lnTo>
                  <a:lnTo>
                    <a:pt x="479" y="937"/>
                  </a:lnTo>
                  <a:lnTo>
                    <a:pt x="484" y="930"/>
                  </a:lnTo>
                  <a:lnTo>
                    <a:pt x="491" y="924"/>
                  </a:lnTo>
                  <a:lnTo>
                    <a:pt x="496" y="924"/>
                  </a:lnTo>
                  <a:lnTo>
                    <a:pt x="503" y="917"/>
                  </a:lnTo>
                  <a:lnTo>
                    <a:pt x="520" y="910"/>
                  </a:lnTo>
                  <a:lnTo>
                    <a:pt x="532" y="904"/>
                  </a:lnTo>
                  <a:lnTo>
                    <a:pt x="551" y="897"/>
                  </a:lnTo>
                  <a:lnTo>
                    <a:pt x="568" y="884"/>
                  </a:lnTo>
                  <a:lnTo>
                    <a:pt x="587" y="877"/>
                  </a:lnTo>
                  <a:lnTo>
                    <a:pt x="604" y="870"/>
                  </a:lnTo>
                  <a:lnTo>
                    <a:pt x="628" y="864"/>
                  </a:lnTo>
                  <a:lnTo>
                    <a:pt x="645" y="852"/>
                  </a:lnTo>
                  <a:lnTo>
                    <a:pt x="669" y="845"/>
                  </a:lnTo>
                  <a:lnTo>
                    <a:pt x="693" y="838"/>
                  </a:lnTo>
                  <a:lnTo>
                    <a:pt x="717" y="825"/>
                  </a:lnTo>
                  <a:lnTo>
                    <a:pt x="748" y="818"/>
                  </a:lnTo>
                  <a:lnTo>
                    <a:pt x="772" y="812"/>
                  </a:lnTo>
                  <a:lnTo>
                    <a:pt x="796" y="805"/>
                  </a:lnTo>
                  <a:lnTo>
                    <a:pt x="825" y="798"/>
                  </a:lnTo>
                  <a:lnTo>
                    <a:pt x="921" y="785"/>
                  </a:lnTo>
                  <a:lnTo>
                    <a:pt x="939" y="773"/>
                  </a:lnTo>
                  <a:lnTo>
                    <a:pt x="951" y="766"/>
                  </a:lnTo>
                  <a:lnTo>
                    <a:pt x="969" y="766"/>
                  </a:lnTo>
                  <a:lnTo>
                    <a:pt x="987" y="760"/>
                  </a:lnTo>
                  <a:lnTo>
                    <a:pt x="1011" y="753"/>
                  </a:lnTo>
                  <a:lnTo>
                    <a:pt x="1016" y="746"/>
                  </a:lnTo>
                  <a:lnTo>
                    <a:pt x="1023" y="753"/>
                  </a:lnTo>
                  <a:lnTo>
                    <a:pt x="1028" y="753"/>
                  </a:lnTo>
                  <a:lnTo>
                    <a:pt x="1035" y="760"/>
                  </a:lnTo>
                  <a:lnTo>
                    <a:pt x="1040" y="760"/>
                  </a:lnTo>
                  <a:lnTo>
                    <a:pt x="1047" y="760"/>
                  </a:lnTo>
                  <a:lnTo>
                    <a:pt x="1052" y="760"/>
                  </a:lnTo>
                  <a:lnTo>
                    <a:pt x="1064" y="760"/>
                  </a:lnTo>
                  <a:lnTo>
                    <a:pt x="1076" y="760"/>
                  </a:lnTo>
                  <a:lnTo>
                    <a:pt x="1088" y="760"/>
                  </a:lnTo>
                  <a:lnTo>
                    <a:pt x="1095" y="753"/>
                  </a:lnTo>
                  <a:lnTo>
                    <a:pt x="1100" y="753"/>
                  </a:lnTo>
                  <a:lnTo>
                    <a:pt x="1107" y="753"/>
                  </a:lnTo>
                  <a:lnTo>
                    <a:pt x="1112" y="746"/>
                  </a:lnTo>
                  <a:lnTo>
                    <a:pt x="1119" y="746"/>
                  </a:lnTo>
                  <a:lnTo>
                    <a:pt x="1119" y="740"/>
                  </a:lnTo>
                  <a:lnTo>
                    <a:pt x="1124" y="740"/>
                  </a:lnTo>
                  <a:lnTo>
                    <a:pt x="1167" y="753"/>
                  </a:lnTo>
                  <a:lnTo>
                    <a:pt x="1208" y="746"/>
                  </a:lnTo>
                  <a:lnTo>
                    <a:pt x="1225" y="766"/>
                  </a:lnTo>
                  <a:lnTo>
                    <a:pt x="1225" y="760"/>
                  </a:lnTo>
                  <a:lnTo>
                    <a:pt x="1232" y="760"/>
                  </a:lnTo>
                  <a:lnTo>
                    <a:pt x="1232" y="753"/>
                  </a:lnTo>
                  <a:lnTo>
                    <a:pt x="1237" y="746"/>
                  </a:lnTo>
                  <a:lnTo>
                    <a:pt x="1244" y="740"/>
                  </a:lnTo>
                  <a:lnTo>
                    <a:pt x="1249" y="726"/>
                  </a:lnTo>
                  <a:lnTo>
                    <a:pt x="1256" y="720"/>
                  </a:lnTo>
                  <a:lnTo>
                    <a:pt x="1268" y="720"/>
                  </a:lnTo>
                  <a:lnTo>
                    <a:pt x="1285" y="713"/>
                  </a:lnTo>
                  <a:lnTo>
                    <a:pt x="1297" y="713"/>
                  </a:lnTo>
                  <a:lnTo>
                    <a:pt x="1304" y="713"/>
                  </a:lnTo>
                  <a:lnTo>
                    <a:pt x="1309" y="713"/>
                  </a:lnTo>
                  <a:lnTo>
                    <a:pt x="1316" y="713"/>
                  </a:lnTo>
                  <a:lnTo>
                    <a:pt x="1321" y="713"/>
                  </a:lnTo>
                  <a:lnTo>
                    <a:pt x="1328" y="713"/>
                  </a:lnTo>
                  <a:lnTo>
                    <a:pt x="1333" y="713"/>
                  </a:lnTo>
                  <a:lnTo>
                    <a:pt x="1340" y="720"/>
                  </a:lnTo>
                  <a:lnTo>
                    <a:pt x="1345" y="720"/>
                  </a:lnTo>
                  <a:lnTo>
                    <a:pt x="1352" y="726"/>
                  </a:lnTo>
                  <a:lnTo>
                    <a:pt x="1357" y="726"/>
                  </a:lnTo>
                  <a:lnTo>
                    <a:pt x="1388" y="713"/>
                  </a:lnTo>
                  <a:lnTo>
                    <a:pt x="1400" y="713"/>
                  </a:lnTo>
                  <a:lnTo>
                    <a:pt x="1405" y="713"/>
                  </a:lnTo>
                  <a:lnTo>
                    <a:pt x="1423" y="713"/>
                  </a:lnTo>
                  <a:lnTo>
                    <a:pt x="1441" y="713"/>
                  </a:lnTo>
                  <a:lnTo>
                    <a:pt x="1459" y="713"/>
                  </a:lnTo>
                  <a:lnTo>
                    <a:pt x="1489" y="720"/>
                  </a:lnTo>
                  <a:lnTo>
                    <a:pt x="1501" y="720"/>
                  </a:lnTo>
                  <a:lnTo>
                    <a:pt x="1501" y="726"/>
                  </a:lnTo>
                  <a:lnTo>
                    <a:pt x="1507" y="733"/>
                  </a:lnTo>
                  <a:lnTo>
                    <a:pt x="1513" y="733"/>
                  </a:lnTo>
                  <a:lnTo>
                    <a:pt x="1513" y="740"/>
                  </a:lnTo>
                  <a:lnTo>
                    <a:pt x="1519" y="740"/>
                  </a:lnTo>
                  <a:lnTo>
                    <a:pt x="1525" y="746"/>
                  </a:lnTo>
                  <a:lnTo>
                    <a:pt x="1525" y="753"/>
                  </a:lnTo>
                  <a:lnTo>
                    <a:pt x="1531" y="753"/>
                  </a:lnTo>
                  <a:lnTo>
                    <a:pt x="1537" y="753"/>
                  </a:lnTo>
                  <a:lnTo>
                    <a:pt x="1543" y="760"/>
                  </a:lnTo>
                  <a:lnTo>
                    <a:pt x="1549" y="760"/>
                  </a:lnTo>
                  <a:lnTo>
                    <a:pt x="1555" y="760"/>
                  </a:lnTo>
                  <a:lnTo>
                    <a:pt x="1561" y="760"/>
                  </a:lnTo>
                  <a:lnTo>
                    <a:pt x="1561" y="753"/>
                  </a:lnTo>
                  <a:lnTo>
                    <a:pt x="1573" y="746"/>
                  </a:lnTo>
                  <a:lnTo>
                    <a:pt x="1579" y="740"/>
                  </a:lnTo>
                  <a:lnTo>
                    <a:pt x="1585" y="733"/>
                  </a:lnTo>
                  <a:lnTo>
                    <a:pt x="1591" y="726"/>
                  </a:lnTo>
                  <a:lnTo>
                    <a:pt x="1597" y="720"/>
                  </a:lnTo>
                  <a:lnTo>
                    <a:pt x="1609" y="713"/>
                  </a:lnTo>
                  <a:lnTo>
                    <a:pt x="1621" y="706"/>
                  </a:lnTo>
                  <a:lnTo>
                    <a:pt x="1632" y="701"/>
                  </a:lnTo>
                  <a:lnTo>
                    <a:pt x="1644" y="701"/>
                  </a:lnTo>
                  <a:lnTo>
                    <a:pt x="1656" y="694"/>
                  </a:lnTo>
                  <a:lnTo>
                    <a:pt x="1663" y="694"/>
                  </a:lnTo>
                  <a:lnTo>
                    <a:pt x="1668" y="694"/>
                  </a:lnTo>
                  <a:lnTo>
                    <a:pt x="1675" y="694"/>
                  </a:lnTo>
                  <a:lnTo>
                    <a:pt x="1687" y="688"/>
                  </a:lnTo>
                  <a:lnTo>
                    <a:pt x="1692" y="688"/>
                  </a:lnTo>
                  <a:lnTo>
                    <a:pt x="1704" y="688"/>
                  </a:lnTo>
                  <a:lnTo>
                    <a:pt x="1711" y="688"/>
                  </a:lnTo>
                  <a:lnTo>
                    <a:pt x="1716" y="681"/>
                  </a:lnTo>
                  <a:lnTo>
                    <a:pt x="1716" y="674"/>
                  </a:lnTo>
                  <a:lnTo>
                    <a:pt x="1716" y="668"/>
                  </a:lnTo>
                  <a:lnTo>
                    <a:pt x="1716" y="661"/>
                  </a:lnTo>
                  <a:lnTo>
                    <a:pt x="1723" y="654"/>
                  </a:lnTo>
                  <a:lnTo>
                    <a:pt x="1723" y="648"/>
                  </a:lnTo>
                  <a:lnTo>
                    <a:pt x="1723" y="641"/>
                  </a:lnTo>
                  <a:lnTo>
                    <a:pt x="1716" y="641"/>
                  </a:lnTo>
                  <a:lnTo>
                    <a:pt x="1716" y="634"/>
                  </a:lnTo>
                  <a:lnTo>
                    <a:pt x="1716" y="628"/>
                  </a:lnTo>
                  <a:lnTo>
                    <a:pt x="1711" y="622"/>
                  </a:lnTo>
                  <a:lnTo>
                    <a:pt x="1711" y="616"/>
                  </a:lnTo>
                  <a:lnTo>
                    <a:pt x="1704" y="616"/>
                  </a:lnTo>
                  <a:lnTo>
                    <a:pt x="1704" y="609"/>
                  </a:lnTo>
                  <a:lnTo>
                    <a:pt x="1699" y="609"/>
                  </a:lnTo>
                  <a:lnTo>
                    <a:pt x="1692" y="602"/>
                  </a:lnTo>
                  <a:lnTo>
                    <a:pt x="1680" y="602"/>
                  </a:lnTo>
                  <a:lnTo>
                    <a:pt x="1675" y="596"/>
                  </a:lnTo>
                  <a:lnTo>
                    <a:pt x="1656" y="589"/>
                  </a:lnTo>
                  <a:lnTo>
                    <a:pt x="1651" y="589"/>
                  </a:lnTo>
                  <a:lnTo>
                    <a:pt x="1639" y="582"/>
                  </a:lnTo>
                  <a:lnTo>
                    <a:pt x="1632" y="576"/>
                  </a:lnTo>
                  <a:lnTo>
                    <a:pt x="1627" y="576"/>
                  </a:lnTo>
                  <a:lnTo>
                    <a:pt x="1621" y="569"/>
                  </a:lnTo>
                  <a:lnTo>
                    <a:pt x="1615" y="562"/>
                  </a:lnTo>
                  <a:lnTo>
                    <a:pt x="1609" y="556"/>
                  </a:lnTo>
                  <a:lnTo>
                    <a:pt x="1609" y="549"/>
                  </a:lnTo>
                  <a:lnTo>
                    <a:pt x="1603" y="544"/>
                  </a:lnTo>
                  <a:lnTo>
                    <a:pt x="1597" y="530"/>
                  </a:lnTo>
                  <a:lnTo>
                    <a:pt x="1597" y="524"/>
                  </a:lnTo>
                  <a:lnTo>
                    <a:pt x="1597" y="517"/>
                  </a:lnTo>
                  <a:lnTo>
                    <a:pt x="1597" y="510"/>
                  </a:lnTo>
                  <a:lnTo>
                    <a:pt x="1597" y="504"/>
                  </a:lnTo>
                  <a:lnTo>
                    <a:pt x="1603" y="497"/>
                  </a:lnTo>
                  <a:lnTo>
                    <a:pt x="1603" y="484"/>
                  </a:lnTo>
                  <a:lnTo>
                    <a:pt x="1603" y="477"/>
                  </a:lnTo>
                  <a:lnTo>
                    <a:pt x="1603" y="470"/>
                  </a:lnTo>
                  <a:lnTo>
                    <a:pt x="1603" y="465"/>
                  </a:lnTo>
                  <a:lnTo>
                    <a:pt x="1603" y="458"/>
                  </a:lnTo>
                  <a:lnTo>
                    <a:pt x="1603" y="452"/>
                  </a:lnTo>
                  <a:lnTo>
                    <a:pt x="1597" y="452"/>
                  </a:lnTo>
                  <a:lnTo>
                    <a:pt x="1597" y="445"/>
                  </a:lnTo>
                  <a:lnTo>
                    <a:pt x="1591" y="445"/>
                  </a:lnTo>
                  <a:lnTo>
                    <a:pt x="1585" y="438"/>
                  </a:lnTo>
                  <a:lnTo>
                    <a:pt x="1579" y="438"/>
                  </a:lnTo>
                  <a:lnTo>
                    <a:pt x="1573" y="438"/>
                  </a:lnTo>
                  <a:lnTo>
                    <a:pt x="1567" y="432"/>
                  </a:lnTo>
                  <a:lnTo>
                    <a:pt x="1567" y="425"/>
                  </a:lnTo>
                  <a:lnTo>
                    <a:pt x="1567" y="418"/>
                  </a:lnTo>
                  <a:lnTo>
                    <a:pt x="1567" y="412"/>
                  </a:lnTo>
                  <a:lnTo>
                    <a:pt x="1567" y="405"/>
                  </a:lnTo>
                  <a:lnTo>
                    <a:pt x="1567" y="392"/>
                  </a:lnTo>
                  <a:lnTo>
                    <a:pt x="1573" y="380"/>
                  </a:lnTo>
                  <a:lnTo>
                    <a:pt x="1573" y="366"/>
                  </a:lnTo>
                  <a:lnTo>
                    <a:pt x="1573" y="360"/>
                  </a:lnTo>
                  <a:lnTo>
                    <a:pt x="1579" y="288"/>
                  </a:lnTo>
                  <a:lnTo>
                    <a:pt x="1567" y="189"/>
                  </a:lnTo>
                  <a:lnTo>
                    <a:pt x="1507" y="202"/>
                  </a:lnTo>
                  <a:lnTo>
                    <a:pt x="1417" y="254"/>
                  </a:lnTo>
                  <a:lnTo>
                    <a:pt x="1316" y="308"/>
                  </a:lnTo>
                  <a:lnTo>
                    <a:pt x="1261" y="274"/>
                  </a:lnTo>
                  <a:lnTo>
                    <a:pt x="1179" y="294"/>
                  </a:lnTo>
                  <a:lnTo>
                    <a:pt x="1076" y="254"/>
                  </a:lnTo>
                  <a:lnTo>
                    <a:pt x="1011" y="222"/>
                  </a:lnTo>
                  <a:lnTo>
                    <a:pt x="951" y="162"/>
                  </a:lnTo>
                  <a:lnTo>
                    <a:pt x="933" y="110"/>
                  </a:lnTo>
                  <a:lnTo>
                    <a:pt x="981" y="58"/>
                  </a:lnTo>
                  <a:lnTo>
                    <a:pt x="1016" y="0"/>
                  </a:lnTo>
                  <a:lnTo>
                    <a:pt x="1064" y="0"/>
                  </a:lnTo>
                  <a:lnTo>
                    <a:pt x="3653" y="0"/>
                  </a:lnTo>
                  <a:lnTo>
                    <a:pt x="3612" y="38"/>
                  </a:lnTo>
                  <a:lnTo>
                    <a:pt x="3607" y="45"/>
                  </a:lnTo>
                  <a:lnTo>
                    <a:pt x="3595" y="58"/>
                  </a:lnTo>
                  <a:lnTo>
                    <a:pt x="3595" y="65"/>
                  </a:lnTo>
                  <a:lnTo>
                    <a:pt x="3588" y="65"/>
                  </a:lnTo>
                  <a:lnTo>
                    <a:pt x="3588" y="72"/>
                  </a:lnTo>
                  <a:lnTo>
                    <a:pt x="3583" y="72"/>
                  </a:lnTo>
                  <a:lnTo>
                    <a:pt x="3583" y="77"/>
                  </a:lnTo>
                  <a:lnTo>
                    <a:pt x="3576" y="77"/>
                  </a:lnTo>
                  <a:lnTo>
                    <a:pt x="3571" y="72"/>
                  </a:lnTo>
                  <a:lnTo>
                    <a:pt x="3564" y="72"/>
                  </a:lnTo>
                  <a:lnTo>
                    <a:pt x="3559" y="72"/>
                  </a:lnTo>
                  <a:lnTo>
                    <a:pt x="3552" y="65"/>
                  </a:lnTo>
                  <a:lnTo>
                    <a:pt x="3547" y="65"/>
                  </a:lnTo>
                  <a:lnTo>
                    <a:pt x="3540" y="58"/>
                  </a:lnTo>
                  <a:lnTo>
                    <a:pt x="3523" y="58"/>
                  </a:lnTo>
                  <a:lnTo>
                    <a:pt x="3516" y="58"/>
                  </a:lnTo>
                  <a:lnTo>
                    <a:pt x="3511" y="58"/>
                  </a:lnTo>
                  <a:lnTo>
                    <a:pt x="3504" y="58"/>
                  </a:lnTo>
                  <a:lnTo>
                    <a:pt x="3504" y="65"/>
                  </a:lnTo>
                  <a:lnTo>
                    <a:pt x="3499" y="65"/>
                  </a:lnTo>
                  <a:lnTo>
                    <a:pt x="3492" y="72"/>
                  </a:lnTo>
                  <a:lnTo>
                    <a:pt x="3487" y="77"/>
                  </a:lnTo>
                  <a:lnTo>
                    <a:pt x="3487" y="84"/>
                  </a:lnTo>
                  <a:lnTo>
                    <a:pt x="3480" y="90"/>
                  </a:lnTo>
                  <a:lnTo>
                    <a:pt x="3480" y="97"/>
                  </a:lnTo>
                  <a:lnTo>
                    <a:pt x="3480" y="104"/>
                  </a:lnTo>
                  <a:lnTo>
                    <a:pt x="3480" y="110"/>
                  </a:lnTo>
                  <a:lnTo>
                    <a:pt x="3487" y="117"/>
                  </a:lnTo>
                  <a:lnTo>
                    <a:pt x="3487" y="124"/>
                  </a:lnTo>
                  <a:lnTo>
                    <a:pt x="3487" y="137"/>
                  </a:lnTo>
                  <a:lnTo>
                    <a:pt x="3492" y="144"/>
                  </a:lnTo>
                  <a:lnTo>
                    <a:pt x="3492" y="150"/>
                  </a:lnTo>
                  <a:lnTo>
                    <a:pt x="3492" y="156"/>
                  </a:lnTo>
                  <a:lnTo>
                    <a:pt x="3492" y="162"/>
                  </a:lnTo>
                  <a:lnTo>
                    <a:pt x="3492" y="169"/>
                  </a:lnTo>
                  <a:lnTo>
                    <a:pt x="3487" y="169"/>
                  </a:lnTo>
                  <a:lnTo>
                    <a:pt x="3480" y="169"/>
                  </a:lnTo>
                  <a:lnTo>
                    <a:pt x="3480" y="162"/>
                  </a:lnTo>
                  <a:lnTo>
                    <a:pt x="3475" y="162"/>
                  </a:lnTo>
                  <a:lnTo>
                    <a:pt x="3475" y="156"/>
                  </a:lnTo>
                  <a:lnTo>
                    <a:pt x="3468" y="156"/>
                  </a:lnTo>
                  <a:lnTo>
                    <a:pt x="3463" y="150"/>
                  </a:lnTo>
                  <a:lnTo>
                    <a:pt x="3463" y="144"/>
                  </a:lnTo>
                  <a:lnTo>
                    <a:pt x="3456" y="124"/>
                  </a:lnTo>
                  <a:lnTo>
                    <a:pt x="3456" y="117"/>
                  </a:lnTo>
                  <a:lnTo>
                    <a:pt x="3456" y="110"/>
                  </a:lnTo>
                  <a:lnTo>
                    <a:pt x="3451" y="104"/>
                  </a:lnTo>
                  <a:lnTo>
                    <a:pt x="3445" y="97"/>
                  </a:lnTo>
                  <a:lnTo>
                    <a:pt x="3439" y="97"/>
                  </a:lnTo>
                  <a:lnTo>
                    <a:pt x="3439" y="90"/>
                  </a:lnTo>
                  <a:lnTo>
                    <a:pt x="3433" y="90"/>
                  </a:lnTo>
                  <a:lnTo>
                    <a:pt x="3421" y="84"/>
                  </a:lnTo>
                  <a:lnTo>
                    <a:pt x="3415" y="77"/>
                  </a:lnTo>
                  <a:lnTo>
                    <a:pt x="3409" y="77"/>
                  </a:lnTo>
                  <a:lnTo>
                    <a:pt x="3403" y="77"/>
                  </a:lnTo>
                  <a:lnTo>
                    <a:pt x="3397" y="77"/>
                  </a:lnTo>
                  <a:lnTo>
                    <a:pt x="3391" y="72"/>
                  </a:lnTo>
                  <a:lnTo>
                    <a:pt x="3385" y="72"/>
                  </a:lnTo>
                  <a:lnTo>
                    <a:pt x="3379" y="72"/>
                  </a:lnTo>
                  <a:lnTo>
                    <a:pt x="3373" y="72"/>
                  </a:lnTo>
                  <a:lnTo>
                    <a:pt x="3367" y="72"/>
                  </a:lnTo>
                  <a:lnTo>
                    <a:pt x="3361" y="72"/>
                  </a:lnTo>
                  <a:lnTo>
                    <a:pt x="3349" y="72"/>
                  </a:lnTo>
                  <a:lnTo>
                    <a:pt x="3331" y="77"/>
                  </a:lnTo>
                  <a:lnTo>
                    <a:pt x="3092" y="110"/>
                  </a:lnTo>
                  <a:lnTo>
                    <a:pt x="3049" y="144"/>
                  </a:lnTo>
                  <a:lnTo>
                    <a:pt x="3039" y="150"/>
                  </a:lnTo>
                  <a:lnTo>
                    <a:pt x="3032" y="156"/>
                  </a:lnTo>
                  <a:lnTo>
                    <a:pt x="3020" y="162"/>
                  </a:lnTo>
                  <a:lnTo>
                    <a:pt x="3015" y="169"/>
                  </a:lnTo>
                  <a:lnTo>
                    <a:pt x="2996" y="182"/>
                  </a:lnTo>
                  <a:lnTo>
                    <a:pt x="2991" y="182"/>
                  </a:lnTo>
                  <a:lnTo>
                    <a:pt x="2991" y="189"/>
                  </a:lnTo>
                  <a:lnTo>
                    <a:pt x="2984" y="189"/>
                  </a:lnTo>
                  <a:lnTo>
                    <a:pt x="2979" y="189"/>
                  </a:lnTo>
                  <a:lnTo>
                    <a:pt x="2972" y="189"/>
                  </a:lnTo>
                  <a:lnTo>
                    <a:pt x="2967" y="189"/>
                  </a:lnTo>
                  <a:lnTo>
                    <a:pt x="2960" y="182"/>
                  </a:lnTo>
                  <a:lnTo>
                    <a:pt x="2955" y="176"/>
                  </a:lnTo>
                  <a:lnTo>
                    <a:pt x="2948" y="176"/>
                  </a:lnTo>
                  <a:lnTo>
                    <a:pt x="2943" y="162"/>
                  </a:lnTo>
                  <a:lnTo>
                    <a:pt x="2936" y="156"/>
                  </a:lnTo>
                  <a:lnTo>
                    <a:pt x="2936" y="150"/>
                  </a:lnTo>
                  <a:lnTo>
                    <a:pt x="2931" y="144"/>
                  </a:lnTo>
                  <a:lnTo>
                    <a:pt x="2924" y="137"/>
                  </a:lnTo>
                  <a:lnTo>
                    <a:pt x="2919" y="137"/>
                  </a:lnTo>
                  <a:lnTo>
                    <a:pt x="2733" y="45"/>
                  </a:lnTo>
                  <a:lnTo>
                    <a:pt x="2500" y="18"/>
                  </a:lnTo>
                  <a:lnTo>
                    <a:pt x="2315" y="25"/>
                  </a:lnTo>
                  <a:lnTo>
                    <a:pt x="2051" y="25"/>
                  </a:lnTo>
                  <a:lnTo>
                    <a:pt x="1836" y="97"/>
                  </a:lnTo>
                  <a:lnTo>
                    <a:pt x="1687" y="144"/>
                  </a:lnTo>
                  <a:lnTo>
                    <a:pt x="1675" y="150"/>
                  </a:lnTo>
                  <a:lnTo>
                    <a:pt x="1663" y="150"/>
                  </a:lnTo>
                  <a:lnTo>
                    <a:pt x="1651" y="156"/>
                  </a:lnTo>
                  <a:lnTo>
                    <a:pt x="1639" y="162"/>
                  </a:lnTo>
                  <a:lnTo>
                    <a:pt x="1627" y="169"/>
                  </a:lnTo>
                  <a:lnTo>
                    <a:pt x="1615" y="176"/>
                  </a:lnTo>
                  <a:lnTo>
                    <a:pt x="1609" y="182"/>
                  </a:lnTo>
                  <a:lnTo>
                    <a:pt x="1603" y="189"/>
                  </a:lnTo>
                  <a:lnTo>
                    <a:pt x="1603" y="196"/>
                  </a:lnTo>
                  <a:lnTo>
                    <a:pt x="1597" y="196"/>
                  </a:lnTo>
                  <a:lnTo>
                    <a:pt x="1597" y="202"/>
                  </a:lnTo>
                  <a:lnTo>
                    <a:pt x="1597" y="216"/>
                  </a:lnTo>
                  <a:lnTo>
                    <a:pt x="1597" y="229"/>
                  </a:lnTo>
                  <a:lnTo>
                    <a:pt x="1597" y="234"/>
                  </a:lnTo>
                  <a:lnTo>
                    <a:pt x="1597" y="248"/>
                  </a:lnTo>
                  <a:lnTo>
                    <a:pt x="1597" y="254"/>
                  </a:lnTo>
                  <a:lnTo>
                    <a:pt x="1597" y="261"/>
                  </a:lnTo>
                  <a:lnTo>
                    <a:pt x="1597" y="268"/>
                  </a:lnTo>
                  <a:lnTo>
                    <a:pt x="1603" y="274"/>
                  </a:lnTo>
                  <a:lnTo>
                    <a:pt x="1597" y="360"/>
                  </a:lnTo>
                  <a:lnTo>
                    <a:pt x="1597" y="380"/>
                  </a:lnTo>
                  <a:lnTo>
                    <a:pt x="1603" y="392"/>
                  </a:lnTo>
                  <a:lnTo>
                    <a:pt x="1603" y="398"/>
                  </a:lnTo>
                  <a:lnTo>
                    <a:pt x="1603" y="405"/>
                  </a:lnTo>
                  <a:lnTo>
                    <a:pt x="1603" y="412"/>
                  </a:lnTo>
                  <a:lnTo>
                    <a:pt x="1609" y="412"/>
                  </a:lnTo>
                  <a:lnTo>
                    <a:pt x="1609" y="418"/>
                  </a:lnTo>
                  <a:lnTo>
                    <a:pt x="1615" y="425"/>
                  </a:lnTo>
                  <a:lnTo>
                    <a:pt x="1621" y="425"/>
                  </a:lnTo>
                  <a:lnTo>
                    <a:pt x="1627" y="432"/>
                  </a:lnTo>
                  <a:lnTo>
                    <a:pt x="1632" y="432"/>
                  </a:lnTo>
                  <a:lnTo>
                    <a:pt x="1639" y="425"/>
                  </a:lnTo>
                  <a:lnTo>
                    <a:pt x="1651" y="425"/>
                  </a:lnTo>
                  <a:lnTo>
                    <a:pt x="1656" y="418"/>
                  </a:lnTo>
                  <a:lnTo>
                    <a:pt x="1675" y="425"/>
                  </a:lnTo>
                  <a:lnTo>
                    <a:pt x="1680" y="425"/>
                  </a:lnTo>
                  <a:lnTo>
                    <a:pt x="1692" y="425"/>
                  </a:lnTo>
                  <a:lnTo>
                    <a:pt x="1699" y="432"/>
                  </a:lnTo>
                  <a:lnTo>
                    <a:pt x="1704" y="432"/>
                  </a:lnTo>
                  <a:lnTo>
                    <a:pt x="1711" y="438"/>
                  </a:lnTo>
                  <a:lnTo>
                    <a:pt x="1716" y="445"/>
                  </a:lnTo>
                  <a:lnTo>
                    <a:pt x="1728" y="452"/>
                  </a:lnTo>
                  <a:lnTo>
                    <a:pt x="1735" y="458"/>
                  </a:lnTo>
                  <a:lnTo>
                    <a:pt x="1747" y="465"/>
                  </a:lnTo>
                  <a:lnTo>
                    <a:pt x="1752" y="470"/>
                  </a:lnTo>
                  <a:lnTo>
                    <a:pt x="1747" y="530"/>
                  </a:lnTo>
                  <a:lnTo>
                    <a:pt x="1740" y="530"/>
                  </a:lnTo>
                  <a:lnTo>
                    <a:pt x="1740" y="537"/>
                  </a:lnTo>
                  <a:lnTo>
                    <a:pt x="1735" y="537"/>
                  </a:lnTo>
                  <a:lnTo>
                    <a:pt x="1728" y="544"/>
                  </a:lnTo>
                  <a:lnTo>
                    <a:pt x="1728" y="549"/>
                  </a:lnTo>
                  <a:lnTo>
                    <a:pt x="1728" y="556"/>
                  </a:lnTo>
                  <a:lnTo>
                    <a:pt x="1723" y="556"/>
                  </a:lnTo>
                  <a:lnTo>
                    <a:pt x="1723" y="562"/>
                  </a:lnTo>
                  <a:lnTo>
                    <a:pt x="1723" y="569"/>
                  </a:lnTo>
                  <a:lnTo>
                    <a:pt x="1723" y="576"/>
                  </a:lnTo>
                  <a:lnTo>
                    <a:pt x="1723" y="582"/>
                  </a:lnTo>
                  <a:lnTo>
                    <a:pt x="1728" y="589"/>
                  </a:lnTo>
                  <a:lnTo>
                    <a:pt x="1740" y="634"/>
                  </a:lnTo>
                  <a:lnTo>
                    <a:pt x="1752" y="688"/>
                  </a:lnTo>
                  <a:lnTo>
                    <a:pt x="1764" y="706"/>
                  </a:lnTo>
                  <a:lnTo>
                    <a:pt x="1771" y="713"/>
                  </a:lnTo>
                  <a:lnTo>
                    <a:pt x="1771" y="720"/>
                  </a:lnTo>
                  <a:lnTo>
                    <a:pt x="1776" y="726"/>
                  </a:lnTo>
                  <a:lnTo>
                    <a:pt x="1776" y="733"/>
                  </a:lnTo>
                  <a:lnTo>
                    <a:pt x="1776" y="740"/>
                  </a:lnTo>
                  <a:lnTo>
                    <a:pt x="1776" y="746"/>
                  </a:lnTo>
                  <a:lnTo>
                    <a:pt x="1776" y="753"/>
                  </a:lnTo>
                  <a:lnTo>
                    <a:pt x="1776" y="760"/>
                  </a:lnTo>
                  <a:lnTo>
                    <a:pt x="1776" y="773"/>
                  </a:lnTo>
                  <a:lnTo>
                    <a:pt x="1776" y="785"/>
                  </a:lnTo>
                  <a:lnTo>
                    <a:pt x="1776" y="792"/>
                  </a:lnTo>
                  <a:lnTo>
                    <a:pt x="1776" y="805"/>
                  </a:lnTo>
                  <a:lnTo>
                    <a:pt x="1776" y="812"/>
                  </a:lnTo>
                  <a:lnTo>
                    <a:pt x="1771" y="825"/>
                  </a:lnTo>
                  <a:lnTo>
                    <a:pt x="1740" y="884"/>
                  </a:lnTo>
                  <a:lnTo>
                    <a:pt x="1621" y="962"/>
                  </a:lnTo>
                  <a:lnTo>
                    <a:pt x="1603" y="1016"/>
                  </a:lnTo>
                  <a:lnTo>
                    <a:pt x="1555" y="1081"/>
                  </a:lnTo>
                  <a:lnTo>
                    <a:pt x="1549" y="1088"/>
                  </a:lnTo>
                  <a:lnTo>
                    <a:pt x="1549" y="1094"/>
                  </a:lnTo>
                  <a:lnTo>
                    <a:pt x="1549" y="1100"/>
                  </a:lnTo>
                  <a:lnTo>
                    <a:pt x="1543" y="1106"/>
                  </a:lnTo>
                  <a:lnTo>
                    <a:pt x="1543" y="1113"/>
                  </a:lnTo>
                  <a:lnTo>
                    <a:pt x="1537" y="1120"/>
                  </a:lnTo>
                  <a:lnTo>
                    <a:pt x="1531" y="1126"/>
                  </a:lnTo>
                  <a:lnTo>
                    <a:pt x="1519" y="1140"/>
                  </a:lnTo>
                  <a:lnTo>
                    <a:pt x="1513" y="1140"/>
                  </a:lnTo>
                  <a:lnTo>
                    <a:pt x="1507" y="1146"/>
                  </a:lnTo>
                  <a:lnTo>
                    <a:pt x="1501" y="1146"/>
                  </a:lnTo>
                  <a:lnTo>
                    <a:pt x="1495" y="1153"/>
                  </a:lnTo>
                  <a:lnTo>
                    <a:pt x="1483" y="1153"/>
                  </a:lnTo>
                  <a:lnTo>
                    <a:pt x="1477" y="1160"/>
                  </a:lnTo>
                  <a:lnTo>
                    <a:pt x="1309" y="1270"/>
                  </a:lnTo>
                  <a:lnTo>
                    <a:pt x="1179" y="1402"/>
                  </a:lnTo>
                  <a:lnTo>
                    <a:pt x="999" y="1533"/>
                  </a:lnTo>
                  <a:lnTo>
                    <a:pt x="987" y="1546"/>
                  </a:lnTo>
                  <a:lnTo>
                    <a:pt x="969" y="1566"/>
                  </a:lnTo>
                  <a:lnTo>
                    <a:pt x="951" y="1578"/>
                  </a:lnTo>
                  <a:lnTo>
                    <a:pt x="933" y="1585"/>
                  </a:lnTo>
                  <a:lnTo>
                    <a:pt x="921" y="1598"/>
                  </a:lnTo>
                  <a:lnTo>
                    <a:pt x="903" y="1605"/>
                  </a:lnTo>
                  <a:lnTo>
                    <a:pt x="891" y="1618"/>
                  </a:lnTo>
                  <a:lnTo>
                    <a:pt x="873" y="1625"/>
                  </a:lnTo>
                  <a:lnTo>
                    <a:pt x="843" y="1645"/>
                  </a:lnTo>
                  <a:lnTo>
                    <a:pt x="808" y="1657"/>
                  </a:lnTo>
                  <a:lnTo>
                    <a:pt x="772" y="1677"/>
                  </a:lnTo>
                  <a:lnTo>
                    <a:pt x="753" y="1690"/>
                  </a:lnTo>
                  <a:lnTo>
                    <a:pt x="736" y="1704"/>
                  </a:lnTo>
                  <a:lnTo>
                    <a:pt x="724" y="1704"/>
                  </a:lnTo>
                  <a:lnTo>
                    <a:pt x="717" y="1710"/>
                  </a:lnTo>
                  <a:lnTo>
                    <a:pt x="712" y="1710"/>
                  </a:lnTo>
                  <a:lnTo>
                    <a:pt x="705" y="1717"/>
                  </a:lnTo>
                  <a:lnTo>
                    <a:pt x="688" y="1717"/>
                  </a:lnTo>
                  <a:lnTo>
                    <a:pt x="676" y="1724"/>
                  </a:lnTo>
                  <a:lnTo>
                    <a:pt x="688" y="1677"/>
                  </a:lnTo>
                  <a:lnTo>
                    <a:pt x="688" y="1670"/>
                  </a:lnTo>
                  <a:lnTo>
                    <a:pt x="693" y="1664"/>
                  </a:lnTo>
                  <a:lnTo>
                    <a:pt x="700" y="1657"/>
                  </a:lnTo>
                  <a:lnTo>
                    <a:pt x="700" y="1650"/>
                  </a:lnTo>
                  <a:lnTo>
                    <a:pt x="705" y="1645"/>
                  </a:lnTo>
                  <a:lnTo>
                    <a:pt x="705" y="1638"/>
                  </a:lnTo>
                  <a:lnTo>
                    <a:pt x="705" y="1632"/>
                  </a:lnTo>
                  <a:lnTo>
                    <a:pt x="705" y="1625"/>
                  </a:lnTo>
                  <a:lnTo>
                    <a:pt x="700" y="1618"/>
                  </a:lnTo>
                  <a:lnTo>
                    <a:pt x="693" y="1618"/>
                  </a:lnTo>
                  <a:lnTo>
                    <a:pt x="688" y="1618"/>
                  </a:lnTo>
                  <a:lnTo>
                    <a:pt x="688" y="1625"/>
                  </a:lnTo>
                  <a:lnTo>
                    <a:pt x="676" y="1625"/>
                  </a:lnTo>
                  <a:lnTo>
                    <a:pt x="669" y="1632"/>
                  </a:lnTo>
                  <a:lnTo>
                    <a:pt x="664" y="1638"/>
                  </a:lnTo>
                  <a:lnTo>
                    <a:pt x="657" y="1638"/>
                  </a:lnTo>
                  <a:lnTo>
                    <a:pt x="628" y="1677"/>
                  </a:lnTo>
                  <a:lnTo>
                    <a:pt x="599" y="1742"/>
                  </a:lnTo>
                  <a:lnTo>
                    <a:pt x="520" y="1814"/>
                  </a:lnTo>
                  <a:lnTo>
                    <a:pt x="365" y="1900"/>
                  </a:lnTo>
                  <a:lnTo>
                    <a:pt x="168" y="1992"/>
                  </a:lnTo>
                  <a:lnTo>
                    <a:pt x="0" y="2064"/>
                  </a:lnTo>
                  <a:lnTo>
                    <a:pt x="0" y="1028"/>
                  </a:lnTo>
                  <a:close/>
                </a:path>
              </a:pathLst>
            </a:custGeom>
            <a:solidFill>
              <a:srgbClr val="99CCFF"/>
            </a:solidFill>
            <a:ln w="7938">
              <a:solidFill>
                <a:srgbClr val="996600"/>
              </a:solidFill>
              <a:prstDash val="solid"/>
              <a:round/>
              <a:headEnd/>
              <a:tailEnd/>
            </a:ln>
          </p:spPr>
          <p:txBody>
            <a:bodyPr/>
            <a:lstStyle/>
            <a:p>
              <a:endParaRPr lang="en-US"/>
            </a:p>
          </p:txBody>
        </p:sp>
        <p:sp>
          <p:nvSpPr>
            <p:cNvPr id="13" name="Freeform 12"/>
            <p:cNvSpPr>
              <a:spLocks/>
            </p:cNvSpPr>
            <p:nvPr/>
          </p:nvSpPr>
          <p:spPr bwMode="auto">
            <a:xfrm>
              <a:off x="2487" y="607"/>
              <a:ext cx="89" cy="124"/>
            </a:xfrm>
            <a:custGeom>
              <a:avLst/>
              <a:gdLst>
                <a:gd name="T0" fmla="*/ 17 w 89"/>
                <a:gd name="T1" fmla="*/ 6 h 124"/>
                <a:gd name="T2" fmla="*/ 5 w 89"/>
                <a:gd name="T3" fmla="*/ 26 h 124"/>
                <a:gd name="T4" fmla="*/ 0 w 89"/>
                <a:gd name="T5" fmla="*/ 52 h 124"/>
                <a:gd name="T6" fmla="*/ 10 w 89"/>
                <a:gd name="T7" fmla="*/ 105 h 124"/>
                <a:gd name="T8" fmla="*/ 46 w 89"/>
                <a:gd name="T9" fmla="*/ 124 h 124"/>
                <a:gd name="T10" fmla="*/ 65 w 89"/>
                <a:gd name="T11" fmla="*/ 110 h 124"/>
                <a:gd name="T12" fmla="*/ 58 w 89"/>
                <a:gd name="T13" fmla="*/ 92 h 124"/>
                <a:gd name="T14" fmla="*/ 70 w 89"/>
                <a:gd name="T15" fmla="*/ 65 h 124"/>
                <a:gd name="T16" fmla="*/ 89 w 89"/>
                <a:gd name="T17" fmla="*/ 46 h 124"/>
                <a:gd name="T18" fmla="*/ 82 w 89"/>
                <a:gd name="T19" fmla="*/ 20 h 124"/>
                <a:gd name="T20" fmla="*/ 65 w 89"/>
                <a:gd name="T21" fmla="*/ 6 h 124"/>
                <a:gd name="T22" fmla="*/ 34 w 89"/>
                <a:gd name="T23" fmla="*/ 0 h 124"/>
                <a:gd name="T24" fmla="*/ 17 w 89"/>
                <a:gd name="T25" fmla="*/ 6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4"/>
                <a:gd name="T41" fmla="*/ 89 w 89"/>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4">
                  <a:moveTo>
                    <a:pt x="17" y="6"/>
                  </a:moveTo>
                  <a:lnTo>
                    <a:pt x="5" y="26"/>
                  </a:lnTo>
                  <a:lnTo>
                    <a:pt x="0" y="52"/>
                  </a:lnTo>
                  <a:lnTo>
                    <a:pt x="10" y="105"/>
                  </a:lnTo>
                  <a:lnTo>
                    <a:pt x="46" y="124"/>
                  </a:lnTo>
                  <a:lnTo>
                    <a:pt x="65" y="110"/>
                  </a:lnTo>
                  <a:lnTo>
                    <a:pt x="58" y="92"/>
                  </a:lnTo>
                  <a:lnTo>
                    <a:pt x="70" y="65"/>
                  </a:lnTo>
                  <a:lnTo>
                    <a:pt x="89" y="46"/>
                  </a:lnTo>
                  <a:lnTo>
                    <a:pt x="82" y="20"/>
                  </a:lnTo>
                  <a:lnTo>
                    <a:pt x="65" y="6"/>
                  </a:lnTo>
                  <a:lnTo>
                    <a:pt x="34" y="0"/>
                  </a:lnTo>
                  <a:lnTo>
                    <a:pt x="17" y="6"/>
                  </a:lnTo>
                  <a:close/>
                </a:path>
              </a:pathLst>
            </a:custGeom>
            <a:solidFill>
              <a:srgbClr val="EAEAEA"/>
            </a:solidFill>
            <a:ln w="7938">
              <a:solidFill>
                <a:srgbClr val="996633"/>
              </a:solidFill>
              <a:prstDash val="solid"/>
              <a:round/>
              <a:headEnd/>
              <a:tailEnd/>
            </a:ln>
          </p:spPr>
          <p:txBody>
            <a:bodyPr/>
            <a:lstStyle/>
            <a:p>
              <a:endParaRPr lang="en-US"/>
            </a:p>
          </p:txBody>
        </p:sp>
        <p:sp>
          <p:nvSpPr>
            <p:cNvPr id="14" name="Rectangle 13"/>
            <p:cNvSpPr>
              <a:spLocks noChangeArrowheads="1"/>
            </p:cNvSpPr>
            <p:nvPr/>
          </p:nvSpPr>
          <p:spPr bwMode="auto">
            <a:xfrm>
              <a:off x="2348" y="364"/>
              <a:ext cx="35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5" name="Rectangle 14"/>
            <p:cNvSpPr>
              <a:spLocks noChangeArrowheads="1"/>
            </p:cNvSpPr>
            <p:nvPr/>
          </p:nvSpPr>
          <p:spPr bwMode="auto">
            <a:xfrm>
              <a:off x="2348" y="369"/>
              <a:ext cx="29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Niagara</a:t>
              </a:r>
              <a:endParaRPr lang="en-US" sz="1000">
                <a:latin typeface="Calibri" pitchFamily="34" charset="0"/>
              </a:endParaRPr>
            </a:p>
          </p:txBody>
        </p:sp>
        <p:sp>
          <p:nvSpPr>
            <p:cNvPr id="16" name="Rectangle 15"/>
            <p:cNvSpPr>
              <a:spLocks noChangeArrowheads="1"/>
            </p:cNvSpPr>
            <p:nvPr/>
          </p:nvSpPr>
          <p:spPr bwMode="auto">
            <a:xfrm>
              <a:off x="1008" y="816"/>
              <a:ext cx="39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7" name="Rectangle 16"/>
            <p:cNvSpPr>
              <a:spLocks noChangeArrowheads="1"/>
            </p:cNvSpPr>
            <p:nvPr/>
          </p:nvSpPr>
          <p:spPr bwMode="auto">
            <a:xfrm>
              <a:off x="1012" y="825"/>
              <a:ext cx="34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CANADA</a:t>
              </a:r>
              <a:endParaRPr lang="en-US" sz="1000">
                <a:latin typeface="Calibri" pitchFamily="34" charset="0"/>
              </a:endParaRPr>
            </a:p>
          </p:txBody>
        </p:sp>
        <p:sp>
          <p:nvSpPr>
            <p:cNvPr id="18" name="Rectangle 17"/>
            <p:cNvSpPr>
              <a:spLocks noChangeArrowheads="1"/>
            </p:cNvSpPr>
            <p:nvPr/>
          </p:nvSpPr>
          <p:spPr bwMode="auto">
            <a:xfrm>
              <a:off x="1008" y="821"/>
              <a:ext cx="34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B2B2B2"/>
                  </a:solidFill>
                  <a:latin typeface="Calibri" pitchFamily="34" charset="0"/>
                </a:rPr>
                <a:t>CANADA</a:t>
              </a:r>
              <a:endParaRPr lang="en-US" sz="1000">
                <a:latin typeface="Calibri" pitchFamily="34" charset="0"/>
              </a:endParaRPr>
            </a:p>
          </p:txBody>
        </p:sp>
        <p:sp>
          <p:nvSpPr>
            <p:cNvPr id="19" name="Rectangle 18"/>
            <p:cNvSpPr>
              <a:spLocks noChangeArrowheads="1"/>
            </p:cNvSpPr>
            <p:nvPr/>
          </p:nvSpPr>
          <p:spPr bwMode="auto">
            <a:xfrm>
              <a:off x="1975" y="236"/>
              <a:ext cx="45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Lake Ontario</a:t>
              </a:r>
              <a:endParaRPr lang="en-US" sz="1000">
                <a:latin typeface="Calibri" pitchFamily="34" charset="0"/>
              </a:endParaRPr>
            </a:p>
          </p:txBody>
        </p:sp>
        <p:sp>
          <p:nvSpPr>
            <p:cNvPr id="20" name="Rectangle 19"/>
            <p:cNvSpPr>
              <a:spLocks noChangeArrowheads="1"/>
            </p:cNvSpPr>
            <p:nvPr/>
          </p:nvSpPr>
          <p:spPr bwMode="auto">
            <a:xfrm>
              <a:off x="1975" y="231"/>
              <a:ext cx="456"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1" name="Rectangle 20"/>
            <p:cNvSpPr>
              <a:spLocks noChangeArrowheads="1"/>
            </p:cNvSpPr>
            <p:nvPr/>
          </p:nvSpPr>
          <p:spPr bwMode="auto">
            <a:xfrm>
              <a:off x="1967" y="223"/>
              <a:ext cx="456" cy="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2" name="Rectangle 21"/>
            <p:cNvSpPr>
              <a:spLocks noChangeArrowheads="1"/>
            </p:cNvSpPr>
            <p:nvPr/>
          </p:nvSpPr>
          <p:spPr bwMode="auto">
            <a:xfrm>
              <a:off x="1969" y="231"/>
              <a:ext cx="45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Lake Ontario</a:t>
              </a:r>
              <a:endParaRPr lang="en-US" sz="1000">
                <a:latin typeface="Calibri" pitchFamily="34" charset="0"/>
              </a:endParaRPr>
            </a:p>
          </p:txBody>
        </p:sp>
        <p:sp>
          <p:nvSpPr>
            <p:cNvPr id="23" name="Rectangle 22"/>
            <p:cNvSpPr>
              <a:spLocks noChangeArrowheads="1"/>
            </p:cNvSpPr>
            <p:nvPr/>
          </p:nvSpPr>
          <p:spPr bwMode="auto">
            <a:xfrm>
              <a:off x="1967" y="228"/>
              <a:ext cx="45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FFFFFF"/>
                  </a:solidFill>
                  <a:latin typeface="Calibri" pitchFamily="34" charset="0"/>
                </a:rPr>
                <a:t>Lake Ontario</a:t>
              </a:r>
              <a:endParaRPr lang="en-US" sz="1000">
                <a:latin typeface="Calibri" pitchFamily="34" charset="0"/>
              </a:endParaRPr>
            </a:p>
          </p:txBody>
        </p:sp>
        <p:sp>
          <p:nvSpPr>
            <p:cNvPr id="24" name="Rectangle 23"/>
            <p:cNvSpPr>
              <a:spLocks noChangeArrowheads="1"/>
            </p:cNvSpPr>
            <p:nvPr/>
          </p:nvSpPr>
          <p:spPr bwMode="auto">
            <a:xfrm>
              <a:off x="1112" y="1516"/>
              <a:ext cx="17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Lake</a:t>
              </a:r>
              <a:endParaRPr lang="en-US" sz="1000">
                <a:latin typeface="Calibri" pitchFamily="34" charset="0"/>
              </a:endParaRPr>
            </a:p>
          </p:txBody>
        </p:sp>
        <p:sp>
          <p:nvSpPr>
            <p:cNvPr id="25" name="Rectangle 24"/>
            <p:cNvSpPr>
              <a:spLocks noChangeArrowheads="1"/>
            </p:cNvSpPr>
            <p:nvPr/>
          </p:nvSpPr>
          <p:spPr bwMode="auto">
            <a:xfrm>
              <a:off x="1127" y="1612"/>
              <a:ext cx="14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Erie</a:t>
              </a:r>
              <a:endParaRPr lang="en-US" sz="1000">
                <a:latin typeface="Calibri" pitchFamily="34" charset="0"/>
              </a:endParaRPr>
            </a:p>
          </p:txBody>
        </p:sp>
        <p:sp>
          <p:nvSpPr>
            <p:cNvPr id="26" name="Rectangle 25"/>
            <p:cNvSpPr>
              <a:spLocks noChangeArrowheads="1"/>
            </p:cNvSpPr>
            <p:nvPr/>
          </p:nvSpPr>
          <p:spPr bwMode="auto">
            <a:xfrm>
              <a:off x="1112" y="1511"/>
              <a:ext cx="173" cy="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7" name="Rectangle 26"/>
            <p:cNvSpPr>
              <a:spLocks noChangeArrowheads="1"/>
            </p:cNvSpPr>
            <p:nvPr/>
          </p:nvSpPr>
          <p:spPr bwMode="auto">
            <a:xfrm>
              <a:off x="1104" y="1503"/>
              <a:ext cx="173" cy="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8" name="Rectangle 27"/>
            <p:cNvSpPr>
              <a:spLocks noChangeArrowheads="1"/>
            </p:cNvSpPr>
            <p:nvPr/>
          </p:nvSpPr>
          <p:spPr bwMode="auto">
            <a:xfrm>
              <a:off x="1107" y="1511"/>
              <a:ext cx="17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Lake</a:t>
              </a:r>
              <a:endParaRPr lang="en-US" sz="1000">
                <a:latin typeface="Calibri" pitchFamily="34" charset="0"/>
              </a:endParaRPr>
            </a:p>
          </p:txBody>
        </p:sp>
        <p:sp>
          <p:nvSpPr>
            <p:cNvPr id="29" name="Rectangle 28"/>
            <p:cNvSpPr>
              <a:spLocks noChangeArrowheads="1"/>
            </p:cNvSpPr>
            <p:nvPr/>
          </p:nvSpPr>
          <p:spPr bwMode="auto">
            <a:xfrm>
              <a:off x="1104" y="1508"/>
              <a:ext cx="17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FFFFFF"/>
                  </a:solidFill>
                  <a:latin typeface="Calibri" pitchFamily="34" charset="0"/>
                </a:rPr>
                <a:t>Lake</a:t>
              </a:r>
              <a:endParaRPr lang="en-US" sz="1000">
                <a:latin typeface="Calibri" pitchFamily="34" charset="0"/>
              </a:endParaRPr>
            </a:p>
          </p:txBody>
        </p:sp>
        <p:sp>
          <p:nvSpPr>
            <p:cNvPr id="30" name="Rectangle 29"/>
            <p:cNvSpPr>
              <a:spLocks noChangeArrowheads="1"/>
            </p:cNvSpPr>
            <p:nvPr/>
          </p:nvSpPr>
          <p:spPr bwMode="auto">
            <a:xfrm>
              <a:off x="1121" y="1607"/>
              <a:ext cx="14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000000"/>
                  </a:solidFill>
                  <a:latin typeface="Calibri" pitchFamily="34" charset="0"/>
                </a:rPr>
                <a:t>Erie</a:t>
              </a:r>
              <a:endParaRPr lang="en-US" sz="1000">
                <a:latin typeface="Calibri" pitchFamily="34" charset="0"/>
              </a:endParaRPr>
            </a:p>
          </p:txBody>
        </p:sp>
        <p:sp>
          <p:nvSpPr>
            <p:cNvPr id="31" name="Rectangle 30"/>
            <p:cNvSpPr>
              <a:spLocks noChangeArrowheads="1"/>
            </p:cNvSpPr>
            <p:nvPr/>
          </p:nvSpPr>
          <p:spPr bwMode="auto">
            <a:xfrm>
              <a:off x="1119" y="1604"/>
              <a:ext cx="14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i="1">
                  <a:solidFill>
                    <a:srgbClr val="FFFFFF"/>
                  </a:solidFill>
                  <a:latin typeface="Calibri" pitchFamily="34" charset="0"/>
                </a:rPr>
                <a:t>Erie</a:t>
              </a:r>
              <a:endParaRPr lang="en-US" sz="1000">
                <a:latin typeface="Calibri" pitchFamily="34" charset="0"/>
              </a:endParaRPr>
            </a:p>
          </p:txBody>
        </p:sp>
        <p:sp>
          <p:nvSpPr>
            <p:cNvPr id="32" name="Rectangle 31"/>
            <p:cNvSpPr>
              <a:spLocks noChangeArrowheads="1"/>
            </p:cNvSpPr>
            <p:nvPr/>
          </p:nvSpPr>
          <p:spPr bwMode="auto">
            <a:xfrm>
              <a:off x="3600" y="2149"/>
              <a:ext cx="41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33" name="Rectangle 32"/>
            <p:cNvSpPr>
              <a:spLocks noChangeArrowheads="1"/>
            </p:cNvSpPr>
            <p:nvPr/>
          </p:nvSpPr>
          <p:spPr bwMode="auto">
            <a:xfrm>
              <a:off x="3600" y="2155"/>
              <a:ext cx="3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Ellisburg</a:t>
              </a:r>
              <a:endParaRPr lang="en-US" sz="1000">
                <a:latin typeface="Calibri" pitchFamily="34" charset="0"/>
              </a:endParaRPr>
            </a:p>
          </p:txBody>
        </p:sp>
        <p:grpSp>
          <p:nvGrpSpPr>
            <p:cNvPr id="34" name="Group 33"/>
            <p:cNvGrpSpPr>
              <a:grpSpLocks/>
            </p:cNvGrpSpPr>
            <p:nvPr/>
          </p:nvGrpSpPr>
          <p:grpSpPr bwMode="auto">
            <a:xfrm>
              <a:off x="1839" y="1735"/>
              <a:ext cx="3645" cy="426"/>
              <a:chOff x="1839" y="1735"/>
              <a:chExt cx="3645" cy="426"/>
            </a:xfrm>
          </p:grpSpPr>
          <p:sp>
            <p:nvSpPr>
              <p:cNvPr id="252" name="Freeform 34"/>
              <p:cNvSpPr>
                <a:spLocks/>
              </p:cNvSpPr>
              <p:nvPr/>
            </p:nvSpPr>
            <p:spPr bwMode="auto">
              <a:xfrm>
                <a:off x="1839" y="1735"/>
                <a:ext cx="3645" cy="314"/>
              </a:xfrm>
              <a:custGeom>
                <a:avLst/>
                <a:gdLst>
                  <a:gd name="T0" fmla="*/ 0 w 3645"/>
                  <a:gd name="T1" fmla="*/ 0 h 314"/>
                  <a:gd name="T2" fmla="*/ 0 w 3645"/>
                  <a:gd name="T3" fmla="*/ 314 h 314"/>
                  <a:gd name="T4" fmla="*/ 3006 w 3645"/>
                  <a:gd name="T5" fmla="*/ 274 h 314"/>
                  <a:gd name="T6" fmla="*/ 3645 w 3645"/>
                  <a:gd name="T7" fmla="*/ 272 h 314"/>
                  <a:gd name="T8" fmla="*/ 0 60000 65536"/>
                  <a:gd name="T9" fmla="*/ 0 60000 65536"/>
                  <a:gd name="T10" fmla="*/ 0 60000 65536"/>
                  <a:gd name="T11" fmla="*/ 0 60000 65536"/>
                  <a:gd name="T12" fmla="*/ 0 w 3645"/>
                  <a:gd name="T13" fmla="*/ 0 h 314"/>
                  <a:gd name="T14" fmla="*/ 3645 w 3645"/>
                  <a:gd name="T15" fmla="*/ 314 h 314"/>
                </a:gdLst>
                <a:ahLst/>
                <a:cxnLst>
                  <a:cxn ang="T8">
                    <a:pos x="T0" y="T1"/>
                  </a:cxn>
                  <a:cxn ang="T9">
                    <a:pos x="T2" y="T3"/>
                  </a:cxn>
                  <a:cxn ang="T10">
                    <a:pos x="T4" y="T5"/>
                  </a:cxn>
                  <a:cxn ang="T11">
                    <a:pos x="T6" y="T7"/>
                  </a:cxn>
                </a:cxnLst>
                <a:rect l="T12" t="T13" r="T14" b="T15"/>
                <a:pathLst>
                  <a:path w="3645" h="314">
                    <a:moveTo>
                      <a:pt x="0" y="0"/>
                    </a:moveTo>
                    <a:lnTo>
                      <a:pt x="0" y="314"/>
                    </a:lnTo>
                    <a:lnTo>
                      <a:pt x="3006" y="274"/>
                    </a:lnTo>
                    <a:lnTo>
                      <a:pt x="3645" y="272"/>
                    </a:lnTo>
                  </a:path>
                </a:pathLst>
              </a:custGeom>
              <a:noFill/>
              <a:ln w="7938">
                <a:solidFill>
                  <a:srgbClr val="969696"/>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3" name="Rectangle 35"/>
              <p:cNvSpPr>
                <a:spLocks noChangeArrowheads="1"/>
              </p:cNvSpPr>
              <p:nvPr/>
            </p:nvSpPr>
            <p:spPr bwMode="auto">
              <a:xfrm>
                <a:off x="5340" y="1887"/>
                <a:ext cx="129"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54" name="Rectangle 36"/>
              <p:cNvSpPr>
                <a:spLocks noChangeArrowheads="1"/>
              </p:cNvSpPr>
              <p:nvPr/>
            </p:nvSpPr>
            <p:spPr bwMode="auto">
              <a:xfrm>
                <a:off x="5344" y="1896"/>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NY</a:t>
                </a:r>
                <a:endParaRPr lang="en-US" sz="1000">
                  <a:latin typeface="Calibri" pitchFamily="34" charset="0"/>
                </a:endParaRPr>
              </a:p>
            </p:txBody>
          </p:sp>
          <p:sp>
            <p:nvSpPr>
              <p:cNvPr id="255" name="Rectangle 37"/>
              <p:cNvSpPr>
                <a:spLocks noChangeArrowheads="1"/>
              </p:cNvSpPr>
              <p:nvPr/>
            </p:nvSpPr>
            <p:spPr bwMode="auto">
              <a:xfrm>
                <a:off x="5340" y="1892"/>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969696"/>
                    </a:solidFill>
                    <a:latin typeface="Calibri" pitchFamily="34" charset="0"/>
                  </a:rPr>
                  <a:t>NY</a:t>
                </a:r>
                <a:endParaRPr lang="en-US" sz="1000">
                  <a:latin typeface="Calibri" pitchFamily="34" charset="0"/>
                </a:endParaRPr>
              </a:p>
            </p:txBody>
          </p:sp>
          <p:sp>
            <p:nvSpPr>
              <p:cNvPr id="256" name="Rectangle 38"/>
              <p:cNvSpPr>
                <a:spLocks noChangeArrowheads="1"/>
              </p:cNvSpPr>
              <p:nvPr/>
            </p:nvSpPr>
            <p:spPr bwMode="auto">
              <a:xfrm>
                <a:off x="5343" y="2045"/>
                <a:ext cx="124"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257" name="Rectangle 39"/>
              <p:cNvSpPr>
                <a:spLocks noChangeArrowheads="1"/>
              </p:cNvSpPr>
              <p:nvPr/>
            </p:nvSpPr>
            <p:spPr bwMode="auto">
              <a:xfrm>
                <a:off x="5347" y="2054"/>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PA</a:t>
                </a:r>
                <a:endParaRPr lang="en-US" sz="1000">
                  <a:latin typeface="Calibri" pitchFamily="34" charset="0"/>
                </a:endParaRPr>
              </a:p>
            </p:txBody>
          </p:sp>
          <p:sp>
            <p:nvSpPr>
              <p:cNvPr id="258" name="Rectangle 40"/>
              <p:cNvSpPr>
                <a:spLocks noChangeArrowheads="1"/>
              </p:cNvSpPr>
              <p:nvPr/>
            </p:nvSpPr>
            <p:spPr bwMode="auto">
              <a:xfrm>
                <a:off x="5343" y="2050"/>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969696"/>
                    </a:solidFill>
                    <a:latin typeface="Calibri" pitchFamily="34" charset="0"/>
                  </a:rPr>
                  <a:t>PA</a:t>
                </a:r>
                <a:endParaRPr lang="en-US" sz="1000">
                  <a:latin typeface="Calibri" pitchFamily="34" charset="0"/>
                </a:endParaRPr>
              </a:p>
            </p:txBody>
          </p:sp>
        </p:grpSp>
        <p:grpSp>
          <p:nvGrpSpPr>
            <p:cNvPr id="35" name="Group 41"/>
            <p:cNvGrpSpPr>
              <a:grpSpLocks/>
            </p:cNvGrpSpPr>
            <p:nvPr/>
          </p:nvGrpSpPr>
          <p:grpSpPr bwMode="auto">
            <a:xfrm>
              <a:off x="1075" y="2095"/>
              <a:ext cx="237" cy="2054"/>
              <a:chOff x="1075" y="2095"/>
              <a:chExt cx="237" cy="2054"/>
            </a:xfrm>
          </p:grpSpPr>
          <p:sp>
            <p:nvSpPr>
              <p:cNvPr id="247" name="Freeform 42"/>
              <p:cNvSpPr>
                <a:spLocks/>
              </p:cNvSpPr>
              <p:nvPr/>
            </p:nvSpPr>
            <p:spPr bwMode="auto">
              <a:xfrm>
                <a:off x="1171" y="2095"/>
                <a:ext cx="24" cy="2054"/>
              </a:xfrm>
              <a:custGeom>
                <a:avLst/>
                <a:gdLst>
                  <a:gd name="T0" fmla="*/ 1 w 24"/>
                  <a:gd name="T1" fmla="*/ 0 h 2054"/>
                  <a:gd name="T2" fmla="*/ 0 w 24"/>
                  <a:gd name="T3" fmla="*/ 674 h 2054"/>
                  <a:gd name="T4" fmla="*/ 24 w 24"/>
                  <a:gd name="T5" fmla="*/ 688 h 2054"/>
                  <a:gd name="T6" fmla="*/ 14 w 24"/>
                  <a:gd name="T7" fmla="*/ 2054 h 2054"/>
                  <a:gd name="T8" fmla="*/ 0 60000 65536"/>
                  <a:gd name="T9" fmla="*/ 0 60000 65536"/>
                  <a:gd name="T10" fmla="*/ 0 60000 65536"/>
                  <a:gd name="T11" fmla="*/ 0 60000 65536"/>
                  <a:gd name="T12" fmla="*/ 0 w 24"/>
                  <a:gd name="T13" fmla="*/ 0 h 2054"/>
                  <a:gd name="T14" fmla="*/ 24 w 24"/>
                  <a:gd name="T15" fmla="*/ 2054 h 2054"/>
                </a:gdLst>
                <a:ahLst/>
                <a:cxnLst>
                  <a:cxn ang="T8">
                    <a:pos x="T0" y="T1"/>
                  </a:cxn>
                  <a:cxn ang="T9">
                    <a:pos x="T2" y="T3"/>
                  </a:cxn>
                  <a:cxn ang="T10">
                    <a:pos x="T4" y="T5"/>
                  </a:cxn>
                  <a:cxn ang="T11">
                    <a:pos x="T6" y="T7"/>
                  </a:cxn>
                </a:cxnLst>
                <a:rect l="T12" t="T13" r="T14" b="T15"/>
                <a:pathLst>
                  <a:path w="24" h="2054">
                    <a:moveTo>
                      <a:pt x="1" y="0"/>
                    </a:moveTo>
                    <a:lnTo>
                      <a:pt x="0" y="674"/>
                    </a:lnTo>
                    <a:lnTo>
                      <a:pt x="24" y="688"/>
                    </a:lnTo>
                    <a:lnTo>
                      <a:pt x="14" y="2054"/>
                    </a:lnTo>
                  </a:path>
                </a:pathLst>
              </a:custGeom>
              <a:noFill/>
              <a:ln w="7938">
                <a:solidFill>
                  <a:srgbClr val="969696"/>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8" name="Rectangle 43"/>
              <p:cNvSpPr>
                <a:spLocks noChangeArrowheads="1"/>
              </p:cNvSpPr>
              <p:nvPr/>
            </p:nvSpPr>
            <p:spPr bwMode="auto">
              <a:xfrm rot="-5400000">
                <a:off x="1208" y="4025"/>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PA</a:t>
                </a:r>
                <a:endParaRPr lang="en-US" sz="1000">
                  <a:latin typeface="Calibri" pitchFamily="34" charset="0"/>
                </a:endParaRPr>
              </a:p>
            </p:txBody>
          </p:sp>
          <p:sp>
            <p:nvSpPr>
              <p:cNvPr id="249" name="Rectangle 44"/>
              <p:cNvSpPr>
                <a:spLocks noChangeArrowheads="1"/>
              </p:cNvSpPr>
              <p:nvPr/>
            </p:nvSpPr>
            <p:spPr bwMode="auto">
              <a:xfrm rot="-5400000">
                <a:off x="1204" y="4021"/>
                <a:ext cx="1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969696"/>
                    </a:solidFill>
                    <a:latin typeface="Calibri" pitchFamily="34" charset="0"/>
                  </a:rPr>
                  <a:t>PA</a:t>
                </a:r>
                <a:endParaRPr lang="en-US" sz="1000">
                  <a:latin typeface="Calibri" pitchFamily="34" charset="0"/>
                </a:endParaRPr>
              </a:p>
            </p:txBody>
          </p:sp>
          <p:sp>
            <p:nvSpPr>
              <p:cNvPr id="250" name="Rectangle 45"/>
              <p:cNvSpPr>
                <a:spLocks noChangeArrowheads="1"/>
              </p:cNvSpPr>
              <p:nvPr/>
            </p:nvSpPr>
            <p:spPr bwMode="auto">
              <a:xfrm rot="-5400000">
                <a:off x="1067" y="4028"/>
                <a:ext cx="12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OH</a:t>
                </a:r>
                <a:endParaRPr lang="en-US" sz="1000">
                  <a:latin typeface="Calibri" pitchFamily="34" charset="0"/>
                </a:endParaRPr>
              </a:p>
            </p:txBody>
          </p:sp>
          <p:sp>
            <p:nvSpPr>
              <p:cNvPr id="251" name="Rectangle 46"/>
              <p:cNvSpPr>
                <a:spLocks noChangeArrowheads="1"/>
              </p:cNvSpPr>
              <p:nvPr/>
            </p:nvSpPr>
            <p:spPr bwMode="auto">
              <a:xfrm rot="-5400000">
                <a:off x="1063" y="4024"/>
                <a:ext cx="12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969696"/>
                    </a:solidFill>
                    <a:latin typeface="Calibri" pitchFamily="34" charset="0"/>
                  </a:rPr>
                  <a:t>OH</a:t>
                </a:r>
                <a:endParaRPr lang="en-US" sz="1000">
                  <a:latin typeface="Calibri" pitchFamily="34" charset="0"/>
                </a:endParaRPr>
              </a:p>
            </p:txBody>
          </p:sp>
        </p:grpSp>
        <p:sp>
          <p:nvSpPr>
            <p:cNvPr id="36" name="Freeform 47"/>
            <p:cNvSpPr>
              <a:spLocks/>
            </p:cNvSpPr>
            <p:nvPr/>
          </p:nvSpPr>
          <p:spPr bwMode="auto">
            <a:xfrm>
              <a:off x="879" y="161"/>
              <a:ext cx="878" cy="355"/>
            </a:xfrm>
            <a:custGeom>
              <a:avLst/>
              <a:gdLst>
                <a:gd name="T0" fmla="*/ 861 w 878"/>
                <a:gd name="T1" fmla="*/ 8 h 355"/>
                <a:gd name="T2" fmla="*/ 858 w 878"/>
                <a:gd name="T3" fmla="*/ 63 h 355"/>
                <a:gd name="T4" fmla="*/ 854 w 878"/>
                <a:gd name="T5" fmla="*/ 74 h 355"/>
                <a:gd name="T6" fmla="*/ 838 w 878"/>
                <a:gd name="T7" fmla="*/ 106 h 355"/>
                <a:gd name="T8" fmla="*/ 826 w 878"/>
                <a:gd name="T9" fmla="*/ 155 h 355"/>
                <a:gd name="T10" fmla="*/ 826 w 878"/>
                <a:gd name="T11" fmla="*/ 147 h 355"/>
                <a:gd name="T12" fmla="*/ 810 w 878"/>
                <a:gd name="T13" fmla="*/ 148 h 355"/>
                <a:gd name="T14" fmla="*/ 804 w 878"/>
                <a:gd name="T15" fmla="*/ 156 h 355"/>
                <a:gd name="T16" fmla="*/ 813 w 878"/>
                <a:gd name="T17" fmla="*/ 166 h 355"/>
                <a:gd name="T18" fmla="*/ 810 w 878"/>
                <a:gd name="T19" fmla="*/ 148 h 355"/>
                <a:gd name="T20" fmla="*/ 806 w 878"/>
                <a:gd name="T21" fmla="*/ 160 h 355"/>
                <a:gd name="T22" fmla="*/ 812 w 878"/>
                <a:gd name="T23" fmla="*/ 148 h 355"/>
                <a:gd name="T24" fmla="*/ 793 w 878"/>
                <a:gd name="T25" fmla="*/ 150 h 355"/>
                <a:gd name="T26" fmla="*/ 596 w 878"/>
                <a:gd name="T27" fmla="*/ 152 h 355"/>
                <a:gd name="T28" fmla="*/ 458 w 878"/>
                <a:gd name="T29" fmla="*/ 158 h 355"/>
                <a:gd name="T30" fmla="*/ 452 w 878"/>
                <a:gd name="T31" fmla="*/ 171 h 355"/>
                <a:gd name="T32" fmla="*/ 424 w 878"/>
                <a:gd name="T33" fmla="*/ 178 h 355"/>
                <a:gd name="T34" fmla="*/ 384 w 878"/>
                <a:gd name="T35" fmla="*/ 176 h 355"/>
                <a:gd name="T36" fmla="*/ 360 w 878"/>
                <a:gd name="T37" fmla="*/ 187 h 355"/>
                <a:gd name="T38" fmla="*/ 333 w 878"/>
                <a:gd name="T39" fmla="*/ 198 h 355"/>
                <a:gd name="T40" fmla="*/ 316 w 878"/>
                <a:gd name="T41" fmla="*/ 208 h 355"/>
                <a:gd name="T42" fmla="*/ 281 w 878"/>
                <a:gd name="T43" fmla="*/ 226 h 355"/>
                <a:gd name="T44" fmla="*/ 253 w 878"/>
                <a:gd name="T45" fmla="*/ 236 h 355"/>
                <a:gd name="T46" fmla="*/ 221 w 878"/>
                <a:gd name="T47" fmla="*/ 244 h 355"/>
                <a:gd name="T48" fmla="*/ 174 w 878"/>
                <a:gd name="T49" fmla="*/ 252 h 355"/>
                <a:gd name="T50" fmla="*/ 93 w 878"/>
                <a:gd name="T51" fmla="*/ 280 h 355"/>
                <a:gd name="T52" fmla="*/ 81 w 878"/>
                <a:gd name="T53" fmla="*/ 300 h 355"/>
                <a:gd name="T54" fmla="*/ 30 w 878"/>
                <a:gd name="T55" fmla="*/ 320 h 355"/>
                <a:gd name="T56" fmla="*/ 20 w 878"/>
                <a:gd name="T57" fmla="*/ 327 h 355"/>
                <a:gd name="T58" fmla="*/ 0 w 878"/>
                <a:gd name="T59" fmla="*/ 342 h 355"/>
                <a:gd name="T60" fmla="*/ 22 w 878"/>
                <a:gd name="T61" fmla="*/ 346 h 355"/>
                <a:gd name="T62" fmla="*/ 38 w 878"/>
                <a:gd name="T63" fmla="*/ 335 h 355"/>
                <a:gd name="T64" fmla="*/ 85 w 878"/>
                <a:gd name="T65" fmla="*/ 308 h 355"/>
                <a:gd name="T66" fmla="*/ 98 w 878"/>
                <a:gd name="T67" fmla="*/ 296 h 355"/>
                <a:gd name="T68" fmla="*/ 178 w 878"/>
                <a:gd name="T69" fmla="*/ 268 h 355"/>
                <a:gd name="T70" fmla="*/ 204 w 878"/>
                <a:gd name="T71" fmla="*/ 264 h 355"/>
                <a:gd name="T72" fmla="*/ 260 w 878"/>
                <a:gd name="T73" fmla="*/ 252 h 355"/>
                <a:gd name="T74" fmla="*/ 304 w 878"/>
                <a:gd name="T75" fmla="*/ 231 h 355"/>
                <a:gd name="T76" fmla="*/ 333 w 878"/>
                <a:gd name="T77" fmla="*/ 219 h 355"/>
                <a:gd name="T78" fmla="*/ 341 w 878"/>
                <a:gd name="T79" fmla="*/ 212 h 355"/>
                <a:gd name="T80" fmla="*/ 389 w 878"/>
                <a:gd name="T81" fmla="*/ 192 h 355"/>
                <a:gd name="T82" fmla="*/ 404 w 878"/>
                <a:gd name="T83" fmla="*/ 190 h 355"/>
                <a:gd name="T84" fmla="*/ 454 w 878"/>
                <a:gd name="T85" fmla="*/ 179 h 355"/>
                <a:gd name="T86" fmla="*/ 458 w 878"/>
                <a:gd name="T87" fmla="*/ 166 h 355"/>
                <a:gd name="T88" fmla="*/ 556 w 878"/>
                <a:gd name="T89" fmla="*/ 170 h 355"/>
                <a:gd name="T90" fmla="*/ 744 w 878"/>
                <a:gd name="T91" fmla="*/ 168 h 355"/>
                <a:gd name="T92" fmla="*/ 809 w 878"/>
                <a:gd name="T93" fmla="*/ 166 h 355"/>
                <a:gd name="T94" fmla="*/ 820 w 878"/>
                <a:gd name="T95" fmla="*/ 163 h 355"/>
                <a:gd name="T96" fmla="*/ 820 w 878"/>
                <a:gd name="T97" fmla="*/ 150 h 355"/>
                <a:gd name="T98" fmla="*/ 813 w 878"/>
                <a:gd name="T99" fmla="*/ 148 h 355"/>
                <a:gd name="T100" fmla="*/ 821 w 878"/>
                <a:gd name="T101" fmla="*/ 154 h 355"/>
                <a:gd name="T102" fmla="*/ 816 w 878"/>
                <a:gd name="T103" fmla="*/ 164 h 355"/>
                <a:gd name="T104" fmla="*/ 817 w 878"/>
                <a:gd name="T105" fmla="*/ 164 h 355"/>
                <a:gd name="T106" fmla="*/ 833 w 878"/>
                <a:gd name="T107" fmla="*/ 162 h 355"/>
                <a:gd name="T108" fmla="*/ 849 w 878"/>
                <a:gd name="T109" fmla="*/ 124 h 355"/>
                <a:gd name="T110" fmla="*/ 868 w 878"/>
                <a:gd name="T111" fmla="*/ 88 h 355"/>
                <a:gd name="T112" fmla="*/ 876 w 878"/>
                <a:gd name="T113" fmla="*/ 63 h 355"/>
                <a:gd name="T114" fmla="*/ 877 w 878"/>
                <a:gd name="T115" fmla="*/ 18 h 355"/>
                <a:gd name="T116" fmla="*/ 878 w 878"/>
                <a:gd name="T117" fmla="*/ 4 h 3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8"/>
                <a:gd name="T178" fmla="*/ 0 h 355"/>
                <a:gd name="T179" fmla="*/ 878 w 878"/>
                <a:gd name="T180" fmla="*/ 355 h 3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8" h="355">
                  <a:moveTo>
                    <a:pt x="878" y="4"/>
                  </a:moveTo>
                  <a:lnTo>
                    <a:pt x="862" y="0"/>
                  </a:lnTo>
                  <a:lnTo>
                    <a:pt x="861" y="6"/>
                  </a:lnTo>
                  <a:lnTo>
                    <a:pt x="861" y="8"/>
                  </a:lnTo>
                  <a:lnTo>
                    <a:pt x="860" y="18"/>
                  </a:lnTo>
                  <a:lnTo>
                    <a:pt x="860" y="36"/>
                  </a:lnTo>
                  <a:lnTo>
                    <a:pt x="858" y="55"/>
                  </a:lnTo>
                  <a:lnTo>
                    <a:pt x="858" y="63"/>
                  </a:lnTo>
                  <a:lnTo>
                    <a:pt x="866" y="63"/>
                  </a:lnTo>
                  <a:lnTo>
                    <a:pt x="858" y="59"/>
                  </a:lnTo>
                  <a:lnTo>
                    <a:pt x="857" y="67"/>
                  </a:lnTo>
                  <a:lnTo>
                    <a:pt x="854" y="74"/>
                  </a:lnTo>
                  <a:lnTo>
                    <a:pt x="852" y="82"/>
                  </a:lnTo>
                  <a:lnTo>
                    <a:pt x="848" y="88"/>
                  </a:lnTo>
                  <a:lnTo>
                    <a:pt x="844" y="96"/>
                  </a:lnTo>
                  <a:lnTo>
                    <a:pt x="838" y="106"/>
                  </a:lnTo>
                  <a:lnTo>
                    <a:pt x="833" y="118"/>
                  </a:lnTo>
                  <a:lnTo>
                    <a:pt x="826" y="132"/>
                  </a:lnTo>
                  <a:lnTo>
                    <a:pt x="818" y="152"/>
                  </a:lnTo>
                  <a:lnTo>
                    <a:pt x="826" y="155"/>
                  </a:lnTo>
                  <a:lnTo>
                    <a:pt x="824" y="147"/>
                  </a:lnTo>
                  <a:lnTo>
                    <a:pt x="820" y="150"/>
                  </a:lnTo>
                  <a:lnTo>
                    <a:pt x="818" y="152"/>
                  </a:lnTo>
                  <a:lnTo>
                    <a:pt x="826" y="147"/>
                  </a:lnTo>
                  <a:lnTo>
                    <a:pt x="821" y="147"/>
                  </a:lnTo>
                  <a:lnTo>
                    <a:pt x="817" y="147"/>
                  </a:lnTo>
                  <a:lnTo>
                    <a:pt x="813" y="147"/>
                  </a:lnTo>
                  <a:lnTo>
                    <a:pt x="810" y="148"/>
                  </a:lnTo>
                  <a:lnTo>
                    <a:pt x="809" y="148"/>
                  </a:lnTo>
                  <a:lnTo>
                    <a:pt x="806" y="150"/>
                  </a:lnTo>
                  <a:lnTo>
                    <a:pt x="805" y="154"/>
                  </a:lnTo>
                  <a:lnTo>
                    <a:pt x="804" y="156"/>
                  </a:lnTo>
                  <a:lnTo>
                    <a:pt x="805" y="160"/>
                  </a:lnTo>
                  <a:lnTo>
                    <a:pt x="806" y="163"/>
                  </a:lnTo>
                  <a:lnTo>
                    <a:pt x="809" y="164"/>
                  </a:lnTo>
                  <a:lnTo>
                    <a:pt x="813" y="166"/>
                  </a:lnTo>
                  <a:lnTo>
                    <a:pt x="814" y="166"/>
                  </a:lnTo>
                  <a:lnTo>
                    <a:pt x="814" y="156"/>
                  </a:lnTo>
                  <a:lnTo>
                    <a:pt x="810" y="148"/>
                  </a:lnTo>
                  <a:lnTo>
                    <a:pt x="808" y="150"/>
                  </a:lnTo>
                  <a:lnTo>
                    <a:pt x="806" y="154"/>
                  </a:lnTo>
                  <a:lnTo>
                    <a:pt x="805" y="156"/>
                  </a:lnTo>
                  <a:lnTo>
                    <a:pt x="806" y="160"/>
                  </a:lnTo>
                  <a:lnTo>
                    <a:pt x="808" y="163"/>
                  </a:lnTo>
                  <a:lnTo>
                    <a:pt x="810" y="164"/>
                  </a:lnTo>
                  <a:lnTo>
                    <a:pt x="814" y="148"/>
                  </a:lnTo>
                  <a:lnTo>
                    <a:pt x="812" y="148"/>
                  </a:lnTo>
                  <a:lnTo>
                    <a:pt x="809" y="148"/>
                  </a:lnTo>
                  <a:lnTo>
                    <a:pt x="806" y="148"/>
                  </a:lnTo>
                  <a:lnTo>
                    <a:pt x="800" y="148"/>
                  </a:lnTo>
                  <a:lnTo>
                    <a:pt x="793" y="150"/>
                  </a:lnTo>
                  <a:lnTo>
                    <a:pt x="744" y="151"/>
                  </a:lnTo>
                  <a:lnTo>
                    <a:pt x="694" y="151"/>
                  </a:lnTo>
                  <a:lnTo>
                    <a:pt x="645" y="151"/>
                  </a:lnTo>
                  <a:lnTo>
                    <a:pt x="596" y="152"/>
                  </a:lnTo>
                  <a:lnTo>
                    <a:pt x="556" y="152"/>
                  </a:lnTo>
                  <a:lnTo>
                    <a:pt x="520" y="154"/>
                  </a:lnTo>
                  <a:lnTo>
                    <a:pt x="488" y="155"/>
                  </a:lnTo>
                  <a:lnTo>
                    <a:pt x="458" y="158"/>
                  </a:lnTo>
                  <a:lnTo>
                    <a:pt x="456" y="158"/>
                  </a:lnTo>
                  <a:lnTo>
                    <a:pt x="453" y="159"/>
                  </a:lnTo>
                  <a:lnTo>
                    <a:pt x="445" y="164"/>
                  </a:lnTo>
                  <a:lnTo>
                    <a:pt x="452" y="171"/>
                  </a:lnTo>
                  <a:lnTo>
                    <a:pt x="448" y="163"/>
                  </a:lnTo>
                  <a:lnTo>
                    <a:pt x="440" y="166"/>
                  </a:lnTo>
                  <a:lnTo>
                    <a:pt x="421" y="170"/>
                  </a:lnTo>
                  <a:lnTo>
                    <a:pt x="424" y="178"/>
                  </a:lnTo>
                  <a:lnTo>
                    <a:pt x="424" y="170"/>
                  </a:lnTo>
                  <a:lnTo>
                    <a:pt x="404" y="172"/>
                  </a:lnTo>
                  <a:lnTo>
                    <a:pt x="401" y="172"/>
                  </a:lnTo>
                  <a:lnTo>
                    <a:pt x="384" y="176"/>
                  </a:lnTo>
                  <a:lnTo>
                    <a:pt x="386" y="184"/>
                  </a:lnTo>
                  <a:lnTo>
                    <a:pt x="385" y="176"/>
                  </a:lnTo>
                  <a:lnTo>
                    <a:pt x="372" y="180"/>
                  </a:lnTo>
                  <a:lnTo>
                    <a:pt x="360" y="187"/>
                  </a:lnTo>
                  <a:lnTo>
                    <a:pt x="348" y="192"/>
                  </a:lnTo>
                  <a:lnTo>
                    <a:pt x="337" y="196"/>
                  </a:lnTo>
                  <a:lnTo>
                    <a:pt x="336" y="196"/>
                  </a:lnTo>
                  <a:lnTo>
                    <a:pt x="333" y="198"/>
                  </a:lnTo>
                  <a:lnTo>
                    <a:pt x="324" y="206"/>
                  </a:lnTo>
                  <a:lnTo>
                    <a:pt x="329" y="211"/>
                  </a:lnTo>
                  <a:lnTo>
                    <a:pt x="326" y="203"/>
                  </a:lnTo>
                  <a:lnTo>
                    <a:pt x="316" y="208"/>
                  </a:lnTo>
                  <a:lnTo>
                    <a:pt x="297" y="216"/>
                  </a:lnTo>
                  <a:lnTo>
                    <a:pt x="296" y="216"/>
                  </a:lnTo>
                  <a:lnTo>
                    <a:pt x="293" y="218"/>
                  </a:lnTo>
                  <a:lnTo>
                    <a:pt x="281" y="226"/>
                  </a:lnTo>
                  <a:lnTo>
                    <a:pt x="286" y="232"/>
                  </a:lnTo>
                  <a:lnTo>
                    <a:pt x="284" y="224"/>
                  </a:lnTo>
                  <a:lnTo>
                    <a:pt x="269" y="231"/>
                  </a:lnTo>
                  <a:lnTo>
                    <a:pt x="253" y="236"/>
                  </a:lnTo>
                  <a:lnTo>
                    <a:pt x="236" y="242"/>
                  </a:lnTo>
                  <a:lnTo>
                    <a:pt x="217" y="246"/>
                  </a:lnTo>
                  <a:lnTo>
                    <a:pt x="221" y="254"/>
                  </a:lnTo>
                  <a:lnTo>
                    <a:pt x="221" y="244"/>
                  </a:lnTo>
                  <a:lnTo>
                    <a:pt x="204" y="247"/>
                  </a:lnTo>
                  <a:lnTo>
                    <a:pt x="189" y="250"/>
                  </a:lnTo>
                  <a:lnTo>
                    <a:pt x="174" y="252"/>
                  </a:lnTo>
                  <a:lnTo>
                    <a:pt x="152" y="259"/>
                  </a:lnTo>
                  <a:lnTo>
                    <a:pt x="132" y="266"/>
                  </a:lnTo>
                  <a:lnTo>
                    <a:pt x="112" y="274"/>
                  </a:lnTo>
                  <a:lnTo>
                    <a:pt x="93" y="280"/>
                  </a:lnTo>
                  <a:lnTo>
                    <a:pt x="90" y="283"/>
                  </a:lnTo>
                  <a:lnTo>
                    <a:pt x="76" y="294"/>
                  </a:lnTo>
                  <a:lnTo>
                    <a:pt x="81" y="300"/>
                  </a:lnTo>
                  <a:lnTo>
                    <a:pt x="78" y="292"/>
                  </a:lnTo>
                  <a:lnTo>
                    <a:pt x="62" y="302"/>
                  </a:lnTo>
                  <a:lnTo>
                    <a:pt x="46" y="310"/>
                  </a:lnTo>
                  <a:lnTo>
                    <a:pt x="30" y="320"/>
                  </a:lnTo>
                  <a:lnTo>
                    <a:pt x="34" y="327"/>
                  </a:lnTo>
                  <a:lnTo>
                    <a:pt x="30" y="319"/>
                  </a:lnTo>
                  <a:lnTo>
                    <a:pt x="22" y="324"/>
                  </a:lnTo>
                  <a:lnTo>
                    <a:pt x="20" y="327"/>
                  </a:lnTo>
                  <a:lnTo>
                    <a:pt x="10" y="334"/>
                  </a:lnTo>
                  <a:lnTo>
                    <a:pt x="2" y="340"/>
                  </a:lnTo>
                  <a:lnTo>
                    <a:pt x="0" y="342"/>
                  </a:lnTo>
                  <a:lnTo>
                    <a:pt x="10" y="355"/>
                  </a:lnTo>
                  <a:lnTo>
                    <a:pt x="12" y="354"/>
                  </a:lnTo>
                  <a:lnTo>
                    <a:pt x="14" y="352"/>
                  </a:lnTo>
                  <a:lnTo>
                    <a:pt x="22" y="346"/>
                  </a:lnTo>
                  <a:lnTo>
                    <a:pt x="32" y="339"/>
                  </a:lnTo>
                  <a:lnTo>
                    <a:pt x="25" y="332"/>
                  </a:lnTo>
                  <a:lnTo>
                    <a:pt x="29" y="340"/>
                  </a:lnTo>
                  <a:lnTo>
                    <a:pt x="38" y="335"/>
                  </a:lnTo>
                  <a:lnTo>
                    <a:pt x="40" y="335"/>
                  </a:lnTo>
                  <a:lnTo>
                    <a:pt x="53" y="326"/>
                  </a:lnTo>
                  <a:lnTo>
                    <a:pt x="69" y="318"/>
                  </a:lnTo>
                  <a:lnTo>
                    <a:pt x="85" y="308"/>
                  </a:lnTo>
                  <a:lnTo>
                    <a:pt x="88" y="306"/>
                  </a:lnTo>
                  <a:lnTo>
                    <a:pt x="102" y="295"/>
                  </a:lnTo>
                  <a:lnTo>
                    <a:pt x="96" y="288"/>
                  </a:lnTo>
                  <a:lnTo>
                    <a:pt x="98" y="296"/>
                  </a:lnTo>
                  <a:lnTo>
                    <a:pt x="118" y="290"/>
                  </a:lnTo>
                  <a:lnTo>
                    <a:pt x="138" y="282"/>
                  </a:lnTo>
                  <a:lnTo>
                    <a:pt x="158" y="275"/>
                  </a:lnTo>
                  <a:lnTo>
                    <a:pt x="178" y="268"/>
                  </a:lnTo>
                  <a:lnTo>
                    <a:pt x="176" y="260"/>
                  </a:lnTo>
                  <a:lnTo>
                    <a:pt x="177" y="270"/>
                  </a:lnTo>
                  <a:lnTo>
                    <a:pt x="189" y="267"/>
                  </a:lnTo>
                  <a:lnTo>
                    <a:pt x="204" y="264"/>
                  </a:lnTo>
                  <a:lnTo>
                    <a:pt x="221" y="262"/>
                  </a:lnTo>
                  <a:lnTo>
                    <a:pt x="224" y="262"/>
                  </a:lnTo>
                  <a:lnTo>
                    <a:pt x="242" y="258"/>
                  </a:lnTo>
                  <a:lnTo>
                    <a:pt x="260" y="252"/>
                  </a:lnTo>
                  <a:lnTo>
                    <a:pt x="276" y="247"/>
                  </a:lnTo>
                  <a:lnTo>
                    <a:pt x="290" y="240"/>
                  </a:lnTo>
                  <a:lnTo>
                    <a:pt x="293" y="238"/>
                  </a:lnTo>
                  <a:lnTo>
                    <a:pt x="304" y="231"/>
                  </a:lnTo>
                  <a:lnTo>
                    <a:pt x="298" y="224"/>
                  </a:lnTo>
                  <a:lnTo>
                    <a:pt x="301" y="232"/>
                  </a:lnTo>
                  <a:lnTo>
                    <a:pt x="322" y="224"/>
                  </a:lnTo>
                  <a:lnTo>
                    <a:pt x="333" y="219"/>
                  </a:lnTo>
                  <a:lnTo>
                    <a:pt x="336" y="218"/>
                  </a:lnTo>
                  <a:lnTo>
                    <a:pt x="344" y="211"/>
                  </a:lnTo>
                  <a:lnTo>
                    <a:pt x="338" y="204"/>
                  </a:lnTo>
                  <a:lnTo>
                    <a:pt x="341" y="212"/>
                  </a:lnTo>
                  <a:lnTo>
                    <a:pt x="354" y="208"/>
                  </a:lnTo>
                  <a:lnTo>
                    <a:pt x="366" y="203"/>
                  </a:lnTo>
                  <a:lnTo>
                    <a:pt x="378" y="196"/>
                  </a:lnTo>
                  <a:lnTo>
                    <a:pt x="389" y="192"/>
                  </a:lnTo>
                  <a:lnTo>
                    <a:pt x="408" y="188"/>
                  </a:lnTo>
                  <a:lnTo>
                    <a:pt x="404" y="180"/>
                  </a:lnTo>
                  <a:lnTo>
                    <a:pt x="404" y="190"/>
                  </a:lnTo>
                  <a:lnTo>
                    <a:pt x="424" y="187"/>
                  </a:lnTo>
                  <a:lnTo>
                    <a:pt x="428" y="186"/>
                  </a:lnTo>
                  <a:lnTo>
                    <a:pt x="446" y="182"/>
                  </a:lnTo>
                  <a:lnTo>
                    <a:pt x="454" y="179"/>
                  </a:lnTo>
                  <a:lnTo>
                    <a:pt x="457" y="176"/>
                  </a:lnTo>
                  <a:lnTo>
                    <a:pt x="464" y="172"/>
                  </a:lnTo>
                  <a:lnTo>
                    <a:pt x="462" y="174"/>
                  </a:lnTo>
                  <a:lnTo>
                    <a:pt x="458" y="166"/>
                  </a:lnTo>
                  <a:lnTo>
                    <a:pt x="460" y="175"/>
                  </a:lnTo>
                  <a:lnTo>
                    <a:pt x="488" y="172"/>
                  </a:lnTo>
                  <a:lnTo>
                    <a:pt x="520" y="171"/>
                  </a:lnTo>
                  <a:lnTo>
                    <a:pt x="556" y="170"/>
                  </a:lnTo>
                  <a:lnTo>
                    <a:pt x="596" y="170"/>
                  </a:lnTo>
                  <a:lnTo>
                    <a:pt x="645" y="168"/>
                  </a:lnTo>
                  <a:lnTo>
                    <a:pt x="694" y="168"/>
                  </a:lnTo>
                  <a:lnTo>
                    <a:pt x="744" y="168"/>
                  </a:lnTo>
                  <a:lnTo>
                    <a:pt x="794" y="167"/>
                  </a:lnTo>
                  <a:lnTo>
                    <a:pt x="800" y="166"/>
                  </a:lnTo>
                  <a:lnTo>
                    <a:pt x="806" y="166"/>
                  </a:lnTo>
                  <a:lnTo>
                    <a:pt x="809" y="166"/>
                  </a:lnTo>
                  <a:lnTo>
                    <a:pt x="812" y="166"/>
                  </a:lnTo>
                  <a:lnTo>
                    <a:pt x="814" y="166"/>
                  </a:lnTo>
                  <a:lnTo>
                    <a:pt x="817" y="164"/>
                  </a:lnTo>
                  <a:lnTo>
                    <a:pt x="820" y="163"/>
                  </a:lnTo>
                  <a:lnTo>
                    <a:pt x="822" y="160"/>
                  </a:lnTo>
                  <a:lnTo>
                    <a:pt x="822" y="156"/>
                  </a:lnTo>
                  <a:lnTo>
                    <a:pt x="822" y="154"/>
                  </a:lnTo>
                  <a:lnTo>
                    <a:pt x="820" y="150"/>
                  </a:lnTo>
                  <a:lnTo>
                    <a:pt x="817" y="148"/>
                  </a:lnTo>
                  <a:lnTo>
                    <a:pt x="814" y="148"/>
                  </a:lnTo>
                  <a:lnTo>
                    <a:pt x="813" y="148"/>
                  </a:lnTo>
                  <a:lnTo>
                    <a:pt x="818" y="163"/>
                  </a:lnTo>
                  <a:lnTo>
                    <a:pt x="821" y="160"/>
                  </a:lnTo>
                  <a:lnTo>
                    <a:pt x="821" y="156"/>
                  </a:lnTo>
                  <a:lnTo>
                    <a:pt x="821" y="154"/>
                  </a:lnTo>
                  <a:lnTo>
                    <a:pt x="818" y="150"/>
                  </a:lnTo>
                  <a:lnTo>
                    <a:pt x="816" y="148"/>
                  </a:lnTo>
                  <a:lnTo>
                    <a:pt x="813" y="156"/>
                  </a:lnTo>
                  <a:lnTo>
                    <a:pt x="816" y="164"/>
                  </a:lnTo>
                  <a:lnTo>
                    <a:pt x="817" y="164"/>
                  </a:lnTo>
                  <a:lnTo>
                    <a:pt x="813" y="156"/>
                  </a:lnTo>
                  <a:lnTo>
                    <a:pt x="813" y="164"/>
                  </a:lnTo>
                  <a:lnTo>
                    <a:pt x="817" y="164"/>
                  </a:lnTo>
                  <a:lnTo>
                    <a:pt x="821" y="164"/>
                  </a:lnTo>
                  <a:lnTo>
                    <a:pt x="828" y="164"/>
                  </a:lnTo>
                  <a:lnTo>
                    <a:pt x="830" y="163"/>
                  </a:lnTo>
                  <a:lnTo>
                    <a:pt x="833" y="162"/>
                  </a:lnTo>
                  <a:lnTo>
                    <a:pt x="834" y="158"/>
                  </a:lnTo>
                  <a:lnTo>
                    <a:pt x="834" y="159"/>
                  </a:lnTo>
                  <a:lnTo>
                    <a:pt x="842" y="139"/>
                  </a:lnTo>
                  <a:lnTo>
                    <a:pt x="849" y="124"/>
                  </a:lnTo>
                  <a:lnTo>
                    <a:pt x="854" y="112"/>
                  </a:lnTo>
                  <a:lnTo>
                    <a:pt x="860" y="103"/>
                  </a:lnTo>
                  <a:lnTo>
                    <a:pt x="864" y="95"/>
                  </a:lnTo>
                  <a:lnTo>
                    <a:pt x="868" y="88"/>
                  </a:lnTo>
                  <a:lnTo>
                    <a:pt x="870" y="80"/>
                  </a:lnTo>
                  <a:lnTo>
                    <a:pt x="873" y="72"/>
                  </a:lnTo>
                  <a:lnTo>
                    <a:pt x="874" y="66"/>
                  </a:lnTo>
                  <a:lnTo>
                    <a:pt x="876" y="63"/>
                  </a:lnTo>
                  <a:lnTo>
                    <a:pt x="876" y="55"/>
                  </a:lnTo>
                  <a:lnTo>
                    <a:pt x="877" y="36"/>
                  </a:lnTo>
                  <a:lnTo>
                    <a:pt x="877" y="18"/>
                  </a:lnTo>
                  <a:lnTo>
                    <a:pt x="878" y="8"/>
                  </a:lnTo>
                  <a:lnTo>
                    <a:pt x="869" y="8"/>
                  </a:lnTo>
                  <a:lnTo>
                    <a:pt x="877" y="12"/>
                  </a:lnTo>
                  <a:lnTo>
                    <a:pt x="878" y="4"/>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Rectangle 48"/>
            <p:cNvSpPr>
              <a:spLocks noChangeArrowheads="1"/>
            </p:cNvSpPr>
            <p:nvPr/>
          </p:nvSpPr>
          <p:spPr bwMode="auto">
            <a:xfrm>
              <a:off x="1643" y="501"/>
              <a:ext cx="826" cy="18"/>
            </a:xfrm>
            <a:prstGeom prst="rect">
              <a:avLst/>
            </a:prstGeom>
            <a:solidFill>
              <a:srgbClr val="B2B2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38" name="Freeform 49"/>
            <p:cNvSpPr>
              <a:spLocks/>
            </p:cNvSpPr>
            <p:nvPr/>
          </p:nvSpPr>
          <p:spPr bwMode="auto">
            <a:xfrm>
              <a:off x="1563" y="323"/>
              <a:ext cx="88" cy="190"/>
            </a:xfrm>
            <a:custGeom>
              <a:avLst/>
              <a:gdLst>
                <a:gd name="T0" fmla="*/ 72 w 88"/>
                <a:gd name="T1" fmla="*/ 190 h 190"/>
                <a:gd name="T2" fmla="*/ 88 w 88"/>
                <a:gd name="T3" fmla="*/ 184 h 190"/>
                <a:gd name="T4" fmla="*/ 16 w 88"/>
                <a:gd name="T5" fmla="*/ 0 h 190"/>
                <a:gd name="T6" fmla="*/ 0 w 88"/>
                <a:gd name="T7" fmla="*/ 6 h 190"/>
                <a:gd name="T8" fmla="*/ 72 w 88"/>
                <a:gd name="T9" fmla="*/ 190 h 190"/>
                <a:gd name="T10" fmla="*/ 0 60000 65536"/>
                <a:gd name="T11" fmla="*/ 0 60000 65536"/>
                <a:gd name="T12" fmla="*/ 0 60000 65536"/>
                <a:gd name="T13" fmla="*/ 0 60000 65536"/>
                <a:gd name="T14" fmla="*/ 0 60000 65536"/>
                <a:gd name="T15" fmla="*/ 0 w 88"/>
                <a:gd name="T16" fmla="*/ 0 h 190"/>
                <a:gd name="T17" fmla="*/ 88 w 88"/>
                <a:gd name="T18" fmla="*/ 190 h 190"/>
              </a:gdLst>
              <a:ahLst/>
              <a:cxnLst>
                <a:cxn ang="T10">
                  <a:pos x="T0" y="T1"/>
                </a:cxn>
                <a:cxn ang="T11">
                  <a:pos x="T2" y="T3"/>
                </a:cxn>
                <a:cxn ang="T12">
                  <a:pos x="T4" y="T5"/>
                </a:cxn>
                <a:cxn ang="T13">
                  <a:pos x="T6" y="T7"/>
                </a:cxn>
                <a:cxn ang="T14">
                  <a:pos x="T8" y="T9"/>
                </a:cxn>
              </a:cxnLst>
              <a:rect l="T15" t="T16" r="T17" b="T18"/>
              <a:pathLst>
                <a:path w="88" h="190">
                  <a:moveTo>
                    <a:pt x="72" y="190"/>
                  </a:moveTo>
                  <a:lnTo>
                    <a:pt x="88" y="184"/>
                  </a:lnTo>
                  <a:lnTo>
                    <a:pt x="16" y="0"/>
                  </a:lnTo>
                  <a:lnTo>
                    <a:pt x="0" y="6"/>
                  </a:lnTo>
                  <a:lnTo>
                    <a:pt x="72" y="19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50"/>
            <p:cNvSpPr>
              <a:spLocks/>
            </p:cNvSpPr>
            <p:nvPr/>
          </p:nvSpPr>
          <p:spPr bwMode="auto">
            <a:xfrm>
              <a:off x="1747" y="325"/>
              <a:ext cx="30" cy="186"/>
            </a:xfrm>
            <a:custGeom>
              <a:avLst/>
              <a:gdLst>
                <a:gd name="T0" fmla="*/ 0 w 30"/>
                <a:gd name="T1" fmla="*/ 184 h 186"/>
                <a:gd name="T2" fmla="*/ 17 w 30"/>
                <a:gd name="T3" fmla="*/ 186 h 186"/>
                <a:gd name="T4" fmla="*/ 30 w 30"/>
                <a:gd name="T5" fmla="*/ 2 h 186"/>
                <a:gd name="T6" fmla="*/ 13 w 30"/>
                <a:gd name="T7" fmla="*/ 0 h 186"/>
                <a:gd name="T8" fmla="*/ 0 w 30"/>
                <a:gd name="T9" fmla="*/ 184 h 186"/>
                <a:gd name="T10" fmla="*/ 0 60000 65536"/>
                <a:gd name="T11" fmla="*/ 0 60000 65536"/>
                <a:gd name="T12" fmla="*/ 0 60000 65536"/>
                <a:gd name="T13" fmla="*/ 0 60000 65536"/>
                <a:gd name="T14" fmla="*/ 0 60000 65536"/>
                <a:gd name="T15" fmla="*/ 0 w 30"/>
                <a:gd name="T16" fmla="*/ 0 h 186"/>
                <a:gd name="T17" fmla="*/ 30 w 30"/>
                <a:gd name="T18" fmla="*/ 186 h 186"/>
              </a:gdLst>
              <a:ahLst/>
              <a:cxnLst>
                <a:cxn ang="T10">
                  <a:pos x="T0" y="T1"/>
                </a:cxn>
                <a:cxn ang="T11">
                  <a:pos x="T2" y="T3"/>
                </a:cxn>
                <a:cxn ang="T12">
                  <a:pos x="T4" y="T5"/>
                </a:cxn>
                <a:cxn ang="T13">
                  <a:pos x="T6" y="T7"/>
                </a:cxn>
                <a:cxn ang="T14">
                  <a:pos x="T8" y="T9"/>
                </a:cxn>
              </a:cxnLst>
              <a:rect l="T15" t="T16" r="T17" b="T18"/>
              <a:pathLst>
                <a:path w="30" h="186">
                  <a:moveTo>
                    <a:pt x="0" y="184"/>
                  </a:moveTo>
                  <a:lnTo>
                    <a:pt x="17" y="186"/>
                  </a:lnTo>
                  <a:lnTo>
                    <a:pt x="30" y="2"/>
                  </a:lnTo>
                  <a:lnTo>
                    <a:pt x="13" y="0"/>
                  </a:lnTo>
                  <a:lnTo>
                    <a:pt x="0" y="184"/>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Freeform 51"/>
            <p:cNvSpPr>
              <a:spLocks/>
            </p:cNvSpPr>
            <p:nvPr/>
          </p:nvSpPr>
          <p:spPr bwMode="auto">
            <a:xfrm>
              <a:off x="1760" y="161"/>
              <a:ext cx="49" cy="168"/>
            </a:xfrm>
            <a:custGeom>
              <a:avLst/>
              <a:gdLst>
                <a:gd name="T0" fmla="*/ 0 w 49"/>
                <a:gd name="T1" fmla="*/ 164 h 168"/>
                <a:gd name="T2" fmla="*/ 16 w 49"/>
                <a:gd name="T3" fmla="*/ 168 h 168"/>
                <a:gd name="T4" fmla="*/ 49 w 49"/>
                <a:gd name="T5" fmla="*/ 4 h 168"/>
                <a:gd name="T6" fmla="*/ 33 w 49"/>
                <a:gd name="T7" fmla="*/ 0 h 168"/>
                <a:gd name="T8" fmla="*/ 0 w 49"/>
                <a:gd name="T9" fmla="*/ 164 h 168"/>
                <a:gd name="T10" fmla="*/ 0 60000 65536"/>
                <a:gd name="T11" fmla="*/ 0 60000 65536"/>
                <a:gd name="T12" fmla="*/ 0 60000 65536"/>
                <a:gd name="T13" fmla="*/ 0 60000 65536"/>
                <a:gd name="T14" fmla="*/ 0 60000 65536"/>
                <a:gd name="T15" fmla="*/ 0 w 49"/>
                <a:gd name="T16" fmla="*/ 0 h 168"/>
                <a:gd name="T17" fmla="*/ 49 w 49"/>
                <a:gd name="T18" fmla="*/ 168 h 168"/>
              </a:gdLst>
              <a:ahLst/>
              <a:cxnLst>
                <a:cxn ang="T10">
                  <a:pos x="T0" y="T1"/>
                </a:cxn>
                <a:cxn ang="T11">
                  <a:pos x="T2" y="T3"/>
                </a:cxn>
                <a:cxn ang="T12">
                  <a:pos x="T4" y="T5"/>
                </a:cxn>
                <a:cxn ang="T13">
                  <a:pos x="T6" y="T7"/>
                </a:cxn>
                <a:cxn ang="T14">
                  <a:pos x="T8" y="T9"/>
                </a:cxn>
              </a:cxnLst>
              <a:rect l="T15" t="T16" r="T17" b="T18"/>
              <a:pathLst>
                <a:path w="49" h="168">
                  <a:moveTo>
                    <a:pt x="0" y="164"/>
                  </a:moveTo>
                  <a:lnTo>
                    <a:pt x="16" y="168"/>
                  </a:lnTo>
                  <a:lnTo>
                    <a:pt x="49" y="4"/>
                  </a:lnTo>
                  <a:lnTo>
                    <a:pt x="33" y="0"/>
                  </a:lnTo>
                  <a:lnTo>
                    <a:pt x="0" y="164"/>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52"/>
            <p:cNvSpPr>
              <a:spLocks/>
            </p:cNvSpPr>
            <p:nvPr/>
          </p:nvSpPr>
          <p:spPr bwMode="auto">
            <a:xfrm>
              <a:off x="2197" y="508"/>
              <a:ext cx="46" cy="148"/>
            </a:xfrm>
            <a:custGeom>
              <a:avLst/>
              <a:gdLst>
                <a:gd name="T0" fmla="*/ 16 w 46"/>
                <a:gd name="T1" fmla="*/ 0 h 148"/>
                <a:gd name="T2" fmla="*/ 0 w 46"/>
                <a:gd name="T3" fmla="*/ 4 h 148"/>
                <a:gd name="T4" fmla="*/ 30 w 46"/>
                <a:gd name="T5" fmla="*/ 148 h 148"/>
                <a:gd name="T6" fmla="*/ 46 w 46"/>
                <a:gd name="T7" fmla="*/ 144 h 148"/>
                <a:gd name="T8" fmla="*/ 16 w 46"/>
                <a:gd name="T9" fmla="*/ 0 h 148"/>
                <a:gd name="T10" fmla="*/ 0 60000 65536"/>
                <a:gd name="T11" fmla="*/ 0 60000 65536"/>
                <a:gd name="T12" fmla="*/ 0 60000 65536"/>
                <a:gd name="T13" fmla="*/ 0 60000 65536"/>
                <a:gd name="T14" fmla="*/ 0 60000 65536"/>
                <a:gd name="T15" fmla="*/ 0 w 46"/>
                <a:gd name="T16" fmla="*/ 0 h 148"/>
                <a:gd name="T17" fmla="*/ 46 w 46"/>
                <a:gd name="T18" fmla="*/ 148 h 148"/>
              </a:gdLst>
              <a:ahLst/>
              <a:cxnLst>
                <a:cxn ang="T10">
                  <a:pos x="T0" y="T1"/>
                </a:cxn>
                <a:cxn ang="T11">
                  <a:pos x="T2" y="T3"/>
                </a:cxn>
                <a:cxn ang="T12">
                  <a:pos x="T4" y="T5"/>
                </a:cxn>
                <a:cxn ang="T13">
                  <a:pos x="T6" y="T7"/>
                </a:cxn>
                <a:cxn ang="T14">
                  <a:pos x="T8" y="T9"/>
                </a:cxn>
              </a:cxnLst>
              <a:rect l="T15" t="T16" r="T17" b="T18"/>
              <a:pathLst>
                <a:path w="46" h="148">
                  <a:moveTo>
                    <a:pt x="16" y="0"/>
                  </a:moveTo>
                  <a:lnTo>
                    <a:pt x="0" y="4"/>
                  </a:lnTo>
                  <a:lnTo>
                    <a:pt x="30" y="148"/>
                  </a:lnTo>
                  <a:lnTo>
                    <a:pt x="46" y="144"/>
                  </a:lnTo>
                  <a:lnTo>
                    <a:pt x="16" y="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53"/>
            <p:cNvSpPr>
              <a:spLocks/>
            </p:cNvSpPr>
            <p:nvPr/>
          </p:nvSpPr>
          <p:spPr bwMode="auto">
            <a:xfrm>
              <a:off x="2231" y="648"/>
              <a:ext cx="152" cy="91"/>
            </a:xfrm>
            <a:custGeom>
              <a:avLst/>
              <a:gdLst>
                <a:gd name="T0" fmla="*/ 8 w 152"/>
                <a:gd name="T1" fmla="*/ 0 h 91"/>
                <a:gd name="T2" fmla="*/ 0 w 152"/>
                <a:gd name="T3" fmla="*/ 15 h 91"/>
                <a:gd name="T4" fmla="*/ 144 w 152"/>
                <a:gd name="T5" fmla="*/ 91 h 91"/>
                <a:gd name="T6" fmla="*/ 152 w 152"/>
                <a:gd name="T7" fmla="*/ 76 h 91"/>
                <a:gd name="T8" fmla="*/ 8 w 152"/>
                <a:gd name="T9" fmla="*/ 0 h 91"/>
                <a:gd name="T10" fmla="*/ 0 60000 65536"/>
                <a:gd name="T11" fmla="*/ 0 60000 65536"/>
                <a:gd name="T12" fmla="*/ 0 60000 65536"/>
                <a:gd name="T13" fmla="*/ 0 60000 65536"/>
                <a:gd name="T14" fmla="*/ 0 60000 65536"/>
                <a:gd name="T15" fmla="*/ 0 w 152"/>
                <a:gd name="T16" fmla="*/ 0 h 91"/>
                <a:gd name="T17" fmla="*/ 152 w 152"/>
                <a:gd name="T18" fmla="*/ 91 h 91"/>
              </a:gdLst>
              <a:ahLst/>
              <a:cxnLst>
                <a:cxn ang="T10">
                  <a:pos x="T0" y="T1"/>
                </a:cxn>
                <a:cxn ang="T11">
                  <a:pos x="T2" y="T3"/>
                </a:cxn>
                <a:cxn ang="T12">
                  <a:pos x="T4" y="T5"/>
                </a:cxn>
                <a:cxn ang="T13">
                  <a:pos x="T6" y="T7"/>
                </a:cxn>
                <a:cxn ang="T14">
                  <a:pos x="T8" y="T9"/>
                </a:cxn>
              </a:cxnLst>
              <a:rect l="T15" t="T16" r="T17" b="T18"/>
              <a:pathLst>
                <a:path w="152" h="91">
                  <a:moveTo>
                    <a:pt x="8" y="0"/>
                  </a:moveTo>
                  <a:lnTo>
                    <a:pt x="0" y="15"/>
                  </a:lnTo>
                  <a:lnTo>
                    <a:pt x="144" y="91"/>
                  </a:lnTo>
                  <a:lnTo>
                    <a:pt x="152" y="76"/>
                  </a:lnTo>
                  <a:lnTo>
                    <a:pt x="8" y="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Rectangle 54"/>
            <p:cNvSpPr>
              <a:spLocks noChangeArrowheads="1"/>
            </p:cNvSpPr>
            <p:nvPr/>
          </p:nvSpPr>
          <p:spPr bwMode="auto">
            <a:xfrm>
              <a:off x="2367" y="723"/>
              <a:ext cx="141" cy="17"/>
            </a:xfrm>
            <a:prstGeom prst="rect">
              <a:avLst/>
            </a:prstGeom>
            <a:solidFill>
              <a:srgbClr val="B2B2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44" name="Rectangle 55"/>
            <p:cNvSpPr>
              <a:spLocks noChangeArrowheads="1"/>
            </p:cNvSpPr>
            <p:nvPr/>
          </p:nvSpPr>
          <p:spPr bwMode="auto">
            <a:xfrm>
              <a:off x="2035" y="749"/>
              <a:ext cx="45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45" name="Rectangle 56"/>
            <p:cNvSpPr>
              <a:spLocks noChangeArrowheads="1"/>
            </p:cNvSpPr>
            <p:nvPr/>
          </p:nvSpPr>
          <p:spPr bwMode="auto">
            <a:xfrm>
              <a:off x="2035" y="755"/>
              <a:ext cx="37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Chippawa</a:t>
              </a:r>
              <a:endParaRPr lang="en-US" sz="1000">
                <a:latin typeface="Calibri" pitchFamily="34" charset="0"/>
              </a:endParaRPr>
            </a:p>
          </p:txBody>
        </p:sp>
        <p:sp>
          <p:nvSpPr>
            <p:cNvPr id="46" name="Rectangle 57"/>
            <p:cNvSpPr>
              <a:spLocks noChangeArrowheads="1"/>
            </p:cNvSpPr>
            <p:nvPr/>
          </p:nvSpPr>
          <p:spPr bwMode="auto">
            <a:xfrm>
              <a:off x="4224" y="1584"/>
              <a:ext cx="371"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47" name="Rectangle 58"/>
            <p:cNvSpPr>
              <a:spLocks noChangeArrowheads="1"/>
            </p:cNvSpPr>
            <p:nvPr/>
          </p:nvSpPr>
          <p:spPr bwMode="auto">
            <a:xfrm>
              <a:off x="4224" y="1589"/>
              <a:ext cx="30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Corning</a:t>
              </a:r>
              <a:endParaRPr lang="en-US" sz="1000">
                <a:latin typeface="Calibri" pitchFamily="34" charset="0"/>
              </a:endParaRPr>
            </a:p>
          </p:txBody>
        </p:sp>
        <p:sp>
          <p:nvSpPr>
            <p:cNvPr id="48" name="Freeform 59"/>
            <p:cNvSpPr>
              <a:spLocks/>
            </p:cNvSpPr>
            <p:nvPr/>
          </p:nvSpPr>
          <p:spPr bwMode="auto">
            <a:xfrm>
              <a:off x="2512" y="485"/>
              <a:ext cx="2241" cy="251"/>
            </a:xfrm>
            <a:custGeom>
              <a:avLst/>
              <a:gdLst>
                <a:gd name="T0" fmla="*/ 9 w 2241"/>
                <a:gd name="T1" fmla="*/ 251 h 251"/>
                <a:gd name="T2" fmla="*/ 31 w 2241"/>
                <a:gd name="T3" fmla="*/ 242 h 251"/>
                <a:gd name="T4" fmla="*/ 63 w 2241"/>
                <a:gd name="T5" fmla="*/ 231 h 251"/>
                <a:gd name="T6" fmla="*/ 68 w 2241"/>
                <a:gd name="T7" fmla="*/ 227 h 251"/>
                <a:gd name="T8" fmla="*/ 87 w 2241"/>
                <a:gd name="T9" fmla="*/ 204 h 251"/>
                <a:gd name="T10" fmla="*/ 120 w 2241"/>
                <a:gd name="T11" fmla="*/ 160 h 251"/>
                <a:gd name="T12" fmla="*/ 148 w 2241"/>
                <a:gd name="T13" fmla="*/ 126 h 251"/>
                <a:gd name="T14" fmla="*/ 164 w 2241"/>
                <a:gd name="T15" fmla="*/ 106 h 251"/>
                <a:gd name="T16" fmla="*/ 167 w 2241"/>
                <a:gd name="T17" fmla="*/ 102 h 251"/>
                <a:gd name="T18" fmla="*/ 157 w 2241"/>
                <a:gd name="T19" fmla="*/ 106 h 251"/>
                <a:gd name="T20" fmla="*/ 165 w 2241"/>
                <a:gd name="T21" fmla="*/ 102 h 251"/>
                <a:gd name="T22" fmla="*/ 1328 w 2241"/>
                <a:gd name="T23" fmla="*/ 106 h 251"/>
                <a:gd name="T24" fmla="*/ 1327 w 2241"/>
                <a:gd name="T25" fmla="*/ 106 h 251"/>
                <a:gd name="T26" fmla="*/ 1543 w 2241"/>
                <a:gd name="T27" fmla="*/ 136 h 251"/>
                <a:gd name="T28" fmla="*/ 1744 w 2241"/>
                <a:gd name="T29" fmla="*/ 92 h 251"/>
                <a:gd name="T30" fmla="*/ 1741 w 2241"/>
                <a:gd name="T31" fmla="*/ 92 h 251"/>
                <a:gd name="T32" fmla="*/ 2077 w 2241"/>
                <a:gd name="T33" fmla="*/ 100 h 251"/>
                <a:gd name="T34" fmla="*/ 2083 w 2241"/>
                <a:gd name="T35" fmla="*/ 99 h 251"/>
                <a:gd name="T36" fmla="*/ 2231 w 2241"/>
                <a:gd name="T37" fmla="*/ 0 h 251"/>
                <a:gd name="T38" fmla="*/ 2077 w 2241"/>
                <a:gd name="T39" fmla="*/ 88 h 251"/>
                <a:gd name="T40" fmla="*/ 1741 w 2241"/>
                <a:gd name="T41" fmla="*/ 68 h 251"/>
                <a:gd name="T42" fmla="*/ 1739 w 2241"/>
                <a:gd name="T43" fmla="*/ 70 h 251"/>
                <a:gd name="T44" fmla="*/ 1543 w 2241"/>
                <a:gd name="T45" fmla="*/ 124 h 251"/>
                <a:gd name="T46" fmla="*/ 1329 w 2241"/>
                <a:gd name="T47" fmla="*/ 82 h 251"/>
                <a:gd name="T48" fmla="*/ 157 w 2241"/>
                <a:gd name="T49" fmla="*/ 82 h 251"/>
                <a:gd name="T50" fmla="*/ 153 w 2241"/>
                <a:gd name="T51" fmla="*/ 83 h 251"/>
                <a:gd name="T52" fmla="*/ 148 w 2241"/>
                <a:gd name="T53" fmla="*/ 87 h 251"/>
                <a:gd name="T54" fmla="*/ 147 w 2241"/>
                <a:gd name="T55" fmla="*/ 88 h 251"/>
                <a:gd name="T56" fmla="*/ 131 w 2241"/>
                <a:gd name="T57" fmla="*/ 108 h 251"/>
                <a:gd name="T58" fmla="*/ 103 w 2241"/>
                <a:gd name="T59" fmla="*/ 143 h 251"/>
                <a:gd name="T60" fmla="*/ 69 w 2241"/>
                <a:gd name="T61" fmla="*/ 187 h 251"/>
                <a:gd name="T62" fmla="*/ 60 w 2241"/>
                <a:gd name="T63" fmla="*/ 219 h 251"/>
                <a:gd name="T64" fmla="*/ 37 w 2241"/>
                <a:gd name="T65" fmla="*/ 212 h 251"/>
                <a:gd name="T66" fmla="*/ 8 w 2241"/>
                <a:gd name="T67" fmla="*/ 224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1"/>
                <a:gd name="T103" fmla="*/ 0 h 251"/>
                <a:gd name="T104" fmla="*/ 2241 w 2241"/>
                <a:gd name="T105" fmla="*/ 251 h 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1" h="251">
                  <a:moveTo>
                    <a:pt x="0" y="230"/>
                  </a:moveTo>
                  <a:lnTo>
                    <a:pt x="9" y="251"/>
                  </a:lnTo>
                  <a:lnTo>
                    <a:pt x="17" y="247"/>
                  </a:lnTo>
                  <a:lnTo>
                    <a:pt x="31" y="242"/>
                  </a:lnTo>
                  <a:lnTo>
                    <a:pt x="47" y="235"/>
                  </a:lnTo>
                  <a:lnTo>
                    <a:pt x="63" y="231"/>
                  </a:lnTo>
                  <a:lnTo>
                    <a:pt x="64" y="230"/>
                  </a:lnTo>
                  <a:lnTo>
                    <a:pt x="68" y="227"/>
                  </a:lnTo>
                  <a:lnTo>
                    <a:pt x="69" y="227"/>
                  </a:lnTo>
                  <a:lnTo>
                    <a:pt x="87" y="204"/>
                  </a:lnTo>
                  <a:lnTo>
                    <a:pt x="104" y="182"/>
                  </a:lnTo>
                  <a:lnTo>
                    <a:pt x="120" y="160"/>
                  </a:lnTo>
                  <a:lnTo>
                    <a:pt x="136" y="142"/>
                  </a:lnTo>
                  <a:lnTo>
                    <a:pt x="148" y="126"/>
                  </a:lnTo>
                  <a:lnTo>
                    <a:pt x="157" y="114"/>
                  </a:lnTo>
                  <a:lnTo>
                    <a:pt x="164" y="106"/>
                  </a:lnTo>
                  <a:lnTo>
                    <a:pt x="165" y="103"/>
                  </a:lnTo>
                  <a:lnTo>
                    <a:pt x="167" y="102"/>
                  </a:lnTo>
                  <a:lnTo>
                    <a:pt x="157" y="94"/>
                  </a:lnTo>
                  <a:lnTo>
                    <a:pt x="157" y="106"/>
                  </a:lnTo>
                  <a:lnTo>
                    <a:pt x="161" y="104"/>
                  </a:lnTo>
                  <a:lnTo>
                    <a:pt x="165" y="102"/>
                  </a:lnTo>
                  <a:lnTo>
                    <a:pt x="157" y="106"/>
                  </a:lnTo>
                  <a:lnTo>
                    <a:pt x="1328" y="106"/>
                  </a:lnTo>
                  <a:lnTo>
                    <a:pt x="1328" y="94"/>
                  </a:lnTo>
                  <a:lnTo>
                    <a:pt x="1327" y="106"/>
                  </a:lnTo>
                  <a:lnTo>
                    <a:pt x="1541" y="136"/>
                  </a:lnTo>
                  <a:lnTo>
                    <a:pt x="1543" y="136"/>
                  </a:lnTo>
                  <a:lnTo>
                    <a:pt x="1545" y="136"/>
                  </a:lnTo>
                  <a:lnTo>
                    <a:pt x="1744" y="92"/>
                  </a:lnTo>
                  <a:lnTo>
                    <a:pt x="1741" y="80"/>
                  </a:lnTo>
                  <a:lnTo>
                    <a:pt x="1741" y="92"/>
                  </a:lnTo>
                  <a:lnTo>
                    <a:pt x="2077" y="100"/>
                  </a:lnTo>
                  <a:lnTo>
                    <a:pt x="2081" y="99"/>
                  </a:lnTo>
                  <a:lnTo>
                    <a:pt x="2083" y="99"/>
                  </a:lnTo>
                  <a:lnTo>
                    <a:pt x="2241" y="22"/>
                  </a:lnTo>
                  <a:lnTo>
                    <a:pt x="2231" y="0"/>
                  </a:lnTo>
                  <a:lnTo>
                    <a:pt x="2072" y="78"/>
                  </a:lnTo>
                  <a:lnTo>
                    <a:pt x="2077" y="88"/>
                  </a:lnTo>
                  <a:lnTo>
                    <a:pt x="2077" y="76"/>
                  </a:lnTo>
                  <a:lnTo>
                    <a:pt x="1741" y="68"/>
                  </a:lnTo>
                  <a:lnTo>
                    <a:pt x="1739" y="70"/>
                  </a:lnTo>
                  <a:lnTo>
                    <a:pt x="1540" y="114"/>
                  </a:lnTo>
                  <a:lnTo>
                    <a:pt x="1543" y="124"/>
                  </a:lnTo>
                  <a:lnTo>
                    <a:pt x="1544" y="112"/>
                  </a:lnTo>
                  <a:lnTo>
                    <a:pt x="1329" y="82"/>
                  </a:lnTo>
                  <a:lnTo>
                    <a:pt x="1328" y="82"/>
                  </a:lnTo>
                  <a:lnTo>
                    <a:pt x="157" y="82"/>
                  </a:lnTo>
                  <a:lnTo>
                    <a:pt x="153" y="83"/>
                  </a:lnTo>
                  <a:lnTo>
                    <a:pt x="149" y="86"/>
                  </a:lnTo>
                  <a:lnTo>
                    <a:pt x="148" y="87"/>
                  </a:lnTo>
                  <a:lnTo>
                    <a:pt x="148" y="86"/>
                  </a:lnTo>
                  <a:lnTo>
                    <a:pt x="147" y="88"/>
                  </a:lnTo>
                  <a:lnTo>
                    <a:pt x="140" y="96"/>
                  </a:lnTo>
                  <a:lnTo>
                    <a:pt x="131" y="108"/>
                  </a:lnTo>
                  <a:lnTo>
                    <a:pt x="119" y="124"/>
                  </a:lnTo>
                  <a:lnTo>
                    <a:pt x="103" y="143"/>
                  </a:lnTo>
                  <a:lnTo>
                    <a:pt x="87" y="164"/>
                  </a:lnTo>
                  <a:lnTo>
                    <a:pt x="69" y="187"/>
                  </a:lnTo>
                  <a:lnTo>
                    <a:pt x="51" y="212"/>
                  </a:lnTo>
                  <a:lnTo>
                    <a:pt x="60" y="219"/>
                  </a:lnTo>
                  <a:lnTo>
                    <a:pt x="57" y="208"/>
                  </a:lnTo>
                  <a:lnTo>
                    <a:pt x="37" y="212"/>
                  </a:lnTo>
                  <a:lnTo>
                    <a:pt x="21" y="219"/>
                  </a:lnTo>
                  <a:lnTo>
                    <a:pt x="8" y="224"/>
                  </a:lnTo>
                  <a:lnTo>
                    <a:pt x="0" y="230"/>
                  </a:lnTo>
                  <a:close/>
                </a:path>
              </a:pathLst>
            </a:custGeom>
            <a:solidFill>
              <a:srgbClr val="00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 name="Rectangle 60"/>
            <p:cNvSpPr>
              <a:spLocks noChangeArrowheads="1"/>
            </p:cNvSpPr>
            <p:nvPr/>
          </p:nvSpPr>
          <p:spPr bwMode="auto">
            <a:xfrm rot="-360000">
              <a:off x="3989" y="1754"/>
              <a:ext cx="5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9900"/>
                  </a:solidFill>
                  <a:latin typeface="Calibri" pitchFamily="34" charset="0"/>
                </a:rPr>
                <a:t>A</a:t>
              </a:r>
              <a:endParaRPr lang="en-US" sz="1000">
                <a:latin typeface="Calibri" pitchFamily="34" charset="0"/>
              </a:endParaRPr>
            </a:p>
          </p:txBody>
        </p:sp>
        <p:sp>
          <p:nvSpPr>
            <p:cNvPr id="50" name="Rectangle 61"/>
            <p:cNvSpPr>
              <a:spLocks noChangeArrowheads="1"/>
            </p:cNvSpPr>
            <p:nvPr/>
          </p:nvSpPr>
          <p:spPr bwMode="auto">
            <a:xfrm rot="-360000">
              <a:off x="4039" y="1750"/>
              <a:ext cx="2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9900"/>
                  </a:solidFill>
                  <a:latin typeface="Calibri" pitchFamily="34" charset="0"/>
                </a:rPr>
                <a:t>-</a:t>
              </a:r>
              <a:endParaRPr lang="en-US" sz="1000">
                <a:latin typeface="Calibri" pitchFamily="34" charset="0"/>
              </a:endParaRPr>
            </a:p>
          </p:txBody>
        </p:sp>
        <p:sp>
          <p:nvSpPr>
            <p:cNvPr id="51" name="Rectangle 62"/>
            <p:cNvSpPr>
              <a:spLocks noChangeArrowheads="1"/>
            </p:cNvSpPr>
            <p:nvPr/>
          </p:nvSpPr>
          <p:spPr bwMode="auto">
            <a:xfrm rot="-360000">
              <a:off x="4052" y="1738"/>
              <a:ext cx="23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9900"/>
                  </a:solidFill>
                  <a:latin typeface="Calibri" pitchFamily="34" charset="0"/>
                </a:rPr>
                <a:t>5 Line</a:t>
              </a:r>
              <a:endParaRPr lang="en-US" sz="1000">
                <a:latin typeface="Calibri" pitchFamily="34" charset="0"/>
              </a:endParaRPr>
            </a:p>
          </p:txBody>
        </p:sp>
        <p:grpSp>
          <p:nvGrpSpPr>
            <p:cNvPr id="52" name="Group 63"/>
            <p:cNvGrpSpPr>
              <a:grpSpLocks/>
            </p:cNvGrpSpPr>
            <p:nvPr/>
          </p:nvGrpSpPr>
          <p:grpSpPr bwMode="auto">
            <a:xfrm>
              <a:off x="1193" y="497"/>
              <a:ext cx="3032" cy="3658"/>
              <a:chOff x="1193" y="497"/>
              <a:chExt cx="3032" cy="3658"/>
            </a:xfrm>
          </p:grpSpPr>
          <p:grpSp>
            <p:nvGrpSpPr>
              <p:cNvPr id="186" name="Group 64"/>
              <p:cNvGrpSpPr>
                <a:grpSpLocks/>
              </p:cNvGrpSpPr>
              <p:nvPr/>
            </p:nvGrpSpPr>
            <p:grpSpPr bwMode="auto">
              <a:xfrm>
                <a:off x="1589" y="823"/>
                <a:ext cx="2222" cy="2490"/>
                <a:chOff x="1589" y="823"/>
                <a:chExt cx="2222" cy="2490"/>
              </a:xfrm>
            </p:grpSpPr>
            <p:grpSp>
              <p:nvGrpSpPr>
                <p:cNvPr id="216" name="Group 65"/>
                <p:cNvGrpSpPr>
                  <a:grpSpLocks/>
                </p:cNvGrpSpPr>
                <p:nvPr/>
              </p:nvGrpSpPr>
              <p:grpSpPr bwMode="auto">
                <a:xfrm>
                  <a:off x="3657" y="1828"/>
                  <a:ext cx="154" cy="163"/>
                  <a:chOff x="3657" y="1828"/>
                  <a:chExt cx="154" cy="163"/>
                </a:xfrm>
              </p:grpSpPr>
              <p:sp>
                <p:nvSpPr>
                  <p:cNvPr id="245" name="Freeform 66"/>
                  <p:cNvSpPr>
                    <a:spLocks/>
                  </p:cNvSpPr>
                  <p:nvPr/>
                </p:nvSpPr>
                <p:spPr bwMode="auto">
                  <a:xfrm>
                    <a:off x="3665" y="1836"/>
                    <a:ext cx="136" cy="147"/>
                  </a:xfrm>
                  <a:custGeom>
                    <a:avLst/>
                    <a:gdLst>
                      <a:gd name="T0" fmla="*/ 0 w 136"/>
                      <a:gd name="T1" fmla="*/ 147 h 147"/>
                      <a:gd name="T2" fmla="*/ 136 w 136"/>
                      <a:gd name="T3" fmla="*/ 0 h 147"/>
                      <a:gd name="T4" fmla="*/ 0 w 136"/>
                      <a:gd name="T5" fmla="*/ 147 h 147"/>
                      <a:gd name="T6" fmla="*/ 0 60000 65536"/>
                      <a:gd name="T7" fmla="*/ 0 60000 65536"/>
                      <a:gd name="T8" fmla="*/ 0 60000 65536"/>
                      <a:gd name="T9" fmla="*/ 0 w 136"/>
                      <a:gd name="T10" fmla="*/ 0 h 147"/>
                      <a:gd name="T11" fmla="*/ 136 w 136"/>
                      <a:gd name="T12" fmla="*/ 147 h 147"/>
                    </a:gdLst>
                    <a:ahLst/>
                    <a:cxnLst>
                      <a:cxn ang="T6">
                        <a:pos x="T0" y="T1"/>
                      </a:cxn>
                      <a:cxn ang="T7">
                        <a:pos x="T2" y="T3"/>
                      </a:cxn>
                      <a:cxn ang="T8">
                        <a:pos x="T4" y="T5"/>
                      </a:cxn>
                    </a:cxnLst>
                    <a:rect l="T9" t="T10" r="T11" b="T12"/>
                    <a:pathLst>
                      <a:path w="136" h="147">
                        <a:moveTo>
                          <a:pt x="0" y="147"/>
                        </a:moveTo>
                        <a:lnTo>
                          <a:pt x="136" y="0"/>
                        </a:lnTo>
                        <a:lnTo>
                          <a:pt x="0" y="14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6" name="Freeform 67"/>
                  <p:cNvSpPr>
                    <a:spLocks/>
                  </p:cNvSpPr>
                  <p:nvPr/>
                </p:nvSpPr>
                <p:spPr bwMode="auto">
                  <a:xfrm>
                    <a:off x="3657" y="1828"/>
                    <a:ext cx="154" cy="163"/>
                  </a:xfrm>
                  <a:custGeom>
                    <a:avLst/>
                    <a:gdLst>
                      <a:gd name="T0" fmla="*/ 0 w 154"/>
                      <a:gd name="T1" fmla="*/ 147 h 163"/>
                      <a:gd name="T2" fmla="*/ 18 w 154"/>
                      <a:gd name="T3" fmla="*/ 163 h 163"/>
                      <a:gd name="T4" fmla="*/ 154 w 154"/>
                      <a:gd name="T5" fmla="*/ 16 h 163"/>
                      <a:gd name="T6" fmla="*/ 136 w 154"/>
                      <a:gd name="T7" fmla="*/ 0 h 163"/>
                      <a:gd name="T8" fmla="*/ 0 w 154"/>
                      <a:gd name="T9" fmla="*/ 147 h 163"/>
                      <a:gd name="T10" fmla="*/ 0 60000 65536"/>
                      <a:gd name="T11" fmla="*/ 0 60000 65536"/>
                      <a:gd name="T12" fmla="*/ 0 60000 65536"/>
                      <a:gd name="T13" fmla="*/ 0 60000 65536"/>
                      <a:gd name="T14" fmla="*/ 0 60000 65536"/>
                      <a:gd name="T15" fmla="*/ 0 w 154"/>
                      <a:gd name="T16" fmla="*/ 0 h 163"/>
                      <a:gd name="T17" fmla="*/ 154 w 154"/>
                      <a:gd name="T18" fmla="*/ 163 h 163"/>
                    </a:gdLst>
                    <a:ahLst/>
                    <a:cxnLst>
                      <a:cxn ang="T10">
                        <a:pos x="T0" y="T1"/>
                      </a:cxn>
                      <a:cxn ang="T11">
                        <a:pos x="T2" y="T3"/>
                      </a:cxn>
                      <a:cxn ang="T12">
                        <a:pos x="T4" y="T5"/>
                      </a:cxn>
                      <a:cxn ang="T13">
                        <a:pos x="T6" y="T7"/>
                      </a:cxn>
                      <a:cxn ang="T14">
                        <a:pos x="T8" y="T9"/>
                      </a:cxn>
                    </a:cxnLst>
                    <a:rect l="T15" t="T16" r="T17" b="T18"/>
                    <a:pathLst>
                      <a:path w="154" h="163">
                        <a:moveTo>
                          <a:pt x="0" y="147"/>
                        </a:moveTo>
                        <a:lnTo>
                          <a:pt x="18" y="163"/>
                        </a:lnTo>
                        <a:lnTo>
                          <a:pt x="154" y="16"/>
                        </a:lnTo>
                        <a:lnTo>
                          <a:pt x="136" y="0"/>
                        </a:lnTo>
                        <a:lnTo>
                          <a:pt x="0" y="147"/>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17" name="Group 68"/>
                <p:cNvGrpSpPr>
                  <a:grpSpLocks/>
                </p:cNvGrpSpPr>
                <p:nvPr/>
              </p:nvGrpSpPr>
              <p:grpSpPr bwMode="auto">
                <a:xfrm>
                  <a:off x="1589" y="823"/>
                  <a:ext cx="2207" cy="2490"/>
                  <a:chOff x="1589" y="823"/>
                  <a:chExt cx="2207" cy="2490"/>
                </a:xfrm>
              </p:grpSpPr>
              <p:sp>
                <p:nvSpPr>
                  <p:cNvPr id="218" name="Freeform 69"/>
                  <p:cNvSpPr>
                    <a:spLocks/>
                  </p:cNvSpPr>
                  <p:nvPr/>
                </p:nvSpPr>
                <p:spPr bwMode="auto">
                  <a:xfrm>
                    <a:off x="2568" y="1137"/>
                    <a:ext cx="29" cy="30"/>
                  </a:xfrm>
                  <a:custGeom>
                    <a:avLst/>
                    <a:gdLst>
                      <a:gd name="T0" fmla="*/ 12 w 29"/>
                      <a:gd name="T1" fmla="*/ 30 h 30"/>
                      <a:gd name="T2" fmla="*/ 29 w 29"/>
                      <a:gd name="T3" fmla="*/ 12 h 30"/>
                      <a:gd name="T4" fmla="*/ 17 w 29"/>
                      <a:gd name="T5" fmla="*/ 0 h 30"/>
                      <a:gd name="T6" fmla="*/ 0 w 29"/>
                      <a:gd name="T7" fmla="*/ 18 h 30"/>
                      <a:gd name="T8" fmla="*/ 12 w 29"/>
                      <a:gd name="T9" fmla="*/ 3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12" y="30"/>
                        </a:moveTo>
                        <a:lnTo>
                          <a:pt x="29" y="12"/>
                        </a:lnTo>
                        <a:lnTo>
                          <a:pt x="17" y="0"/>
                        </a:lnTo>
                        <a:lnTo>
                          <a:pt x="0" y="18"/>
                        </a:lnTo>
                        <a:lnTo>
                          <a:pt x="12" y="3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19" name="Group 70"/>
                  <p:cNvGrpSpPr>
                    <a:grpSpLocks/>
                  </p:cNvGrpSpPr>
                  <p:nvPr/>
                </p:nvGrpSpPr>
                <p:grpSpPr bwMode="auto">
                  <a:xfrm>
                    <a:off x="1589" y="823"/>
                    <a:ext cx="2207" cy="2490"/>
                    <a:chOff x="1589" y="823"/>
                    <a:chExt cx="2207" cy="2490"/>
                  </a:xfrm>
                </p:grpSpPr>
                <p:sp>
                  <p:nvSpPr>
                    <p:cNvPr id="220" name="Freeform 71"/>
                    <p:cNvSpPr>
                      <a:spLocks/>
                    </p:cNvSpPr>
                    <p:nvPr/>
                  </p:nvSpPr>
                  <p:spPr bwMode="auto">
                    <a:xfrm>
                      <a:off x="3493" y="2627"/>
                      <a:ext cx="51" cy="65"/>
                    </a:xfrm>
                    <a:custGeom>
                      <a:avLst/>
                      <a:gdLst>
                        <a:gd name="T0" fmla="*/ 20 w 51"/>
                        <a:gd name="T1" fmla="*/ 0 h 65"/>
                        <a:gd name="T2" fmla="*/ 0 w 51"/>
                        <a:gd name="T3" fmla="*/ 12 h 65"/>
                        <a:gd name="T4" fmla="*/ 31 w 51"/>
                        <a:gd name="T5" fmla="*/ 65 h 65"/>
                        <a:gd name="T6" fmla="*/ 51 w 51"/>
                        <a:gd name="T7" fmla="*/ 53 h 65"/>
                        <a:gd name="T8" fmla="*/ 20 w 51"/>
                        <a:gd name="T9" fmla="*/ 0 h 65"/>
                        <a:gd name="T10" fmla="*/ 0 60000 65536"/>
                        <a:gd name="T11" fmla="*/ 0 60000 65536"/>
                        <a:gd name="T12" fmla="*/ 0 60000 65536"/>
                        <a:gd name="T13" fmla="*/ 0 60000 65536"/>
                        <a:gd name="T14" fmla="*/ 0 60000 65536"/>
                        <a:gd name="T15" fmla="*/ 0 w 51"/>
                        <a:gd name="T16" fmla="*/ 0 h 65"/>
                        <a:gd name="T17" fmla="*/ 51 w 51"/>
                        <a:gd name="T18" fmla="*/ 65 h 65"/>
                      </a:gdLst>
                      <a:ahLst/>
                      <a:cxnLst>
                        <a:cxn ang="T10">
                          <a:pos x="T0" y="T1"/>
                        </a:cxn>
                        <a:cxn ang="T11">
                          <a:pos x="T2" y="T3"/>
                        </a:cxn>
                        <a:cxn ang="T12">
                          <a:pos x="T4" y="T5"/>
                        </a:cxn>
                        <a:cxn ang="T13">
                          <a:pos x="T6" y="T7"/>
                        </a:cxn>
                        <a:cxn ang="T14">
                          <a:pos x="T8" y="T9"/>
                        </a:cxn>
                      </a:cxnLst>
                      <a:rect l="T15" t="T16" r="T17" b="T18"/>
                      <a:pathLst>
                        <a:path w="51" h="65">
                          <a:moveTo>
                            <a:pt x="20" y="0"/>
                          </a:moveTo>
                          <a:lnTo>
                            <a:pt x="0" y="12"/>
                          </a:lnTo>
                          <a:lnTo>
                            <a:pt x="31" y="65"/>
                          </a:lnTo>
                          <a:lnTo>
                            <a:pt x="51" y="53"/>
                          </a:lnTo>
                          <a:lnTo>
                            <a:pt x="20"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21" name="Group 72"/>
                    <p:cNvGrpSpPr>
                      <a:grpSpLocks/>
                    </p:cNvGrpSpPr>
                    <p:nvPr/>
                  </p:nvGrpSpPr>
                  <p:grpSpPr bwMode="auto">
                    <a:xfrm>
                      <a:off x="1589" y="823"/>
                      <a:ext cx="2207" cy="2490"/>
                      <a:chOff x="1589" y="823"/>
                      <a:chExt cx="2207" cy="2490"/>
                    </a:xfrm>
                  </p:grpSpPr>
                  <p:sp>
                    <p:nvSpPr>
                      <p:cNvPr id="222" name="Freeform 73"/>
                      <p:cNvSpPr>
                        <a:spLocks/>
                      </p:cNvSpPr>
                      <p:nvPr/>
                    </p:nvSpPr>
                    <p:spPr bwMode="auto">
                      <a:xfrm>
                        <a:off x="3557" y="2067"/>
                        <a:ext cx="36" cy="90"/>
                      </a:xfrm>
                      <a:custGeom>
                        <a:avLst/>
                        <a:gdLst>
                          <a:gd name="T0" fmla="*/ 0 w 36"/>
                          <a:gd name="T1" fmla="*/ 86 h 90"/>
                          <a:gd name="T2" fmla="*/ 23 w 36"/>
                          <a:gd name="T3" fmla="*/ 90 h 90"/>
                          <a:gd name="T4" fmla="*/ 36 w 36"/>
                          <a:gd name="T5" fmla="*/ 4 h 90"/>
                          <a:gd name="T6" fmla="*/ 14 w 36"/>
                          <a:gd name="T7" fmla="*/ 0 h 90"/>
                          <a:gd name="T8" fmla="*/ 0 w 36"/>
                          <a:gd name="T9" fmla="*/ 86 h 90"/>
                          <a:gd name="T10" fmla="*/ 0 60000 65536"/>
                          <a:gd name="T11" fmla="*/ 0 60000 65536"/>
                          <a:gd name="T12" fmla="*/ 0 60000 65536"/>
                          <a:gd name="T13" fmla="*/ 0 60000 65536"/>
                          <a:gd name="T14" fmla="*/ 0 60000 65536"/>
                          <a:gd name="T15" fmla="*/ 0 w 36"/>
                          <a:gd name="T16" fmla="*/ 0 h 90"/>
                          <a:gd name="T17" fmla="*/ 36 w 36"/>
                          <a:gd name="T18" fmla="*/ 90 h 90"/>
                        </a:gdLst>
                        <a:ahLst/>
                        <a:cxnLst>
                          <a:cxn ang="T10">
                            <a:pos x="T0" y="T1"/>
                          </a:cxn>
                          <a:cxn ang="T11">
                            <a:pos x="T2" y="T3"/>
                          </a:cxn>
                          <a:cxn ang="T12">
                            <a:pos x="T4" y="T5"/>
                          </a:cxn>
                          <a:cxn ang="T13">
                            <a:pos x="T6" y="T7"/>
                          </a:cxn>
                          <a:cxn ang="T14">
                            <a:pos x="T8" y="T9"/>
                          </a:cxn>
                        </a:cxnLst>
                        <a:rect l="T15" t="T16" r="T17" b="T18"/>
                        <a:pathLst>
                          <a:path w="36" h="90">
                            <a:moveTo>
                              <a:pt x="0" y="86"/>
                            </a:moveTo>
                            <a:lnTo>
                              <a:pt x="23" y="90"/>
                            </a:lnTo>
                            <a:lnTo>
                              <a:pt x="36" y="4"/>
                            </a:lnTo>
                            <a:lnTo>
                              <a:pt x="14" y="0"/>
                            </a:lnTo>
                            <a:lnTo>
                              <a:pt x="0" y="8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3" name="Freeform 74"/>
                      <p:cNvSpPr>
                        <a:spLocks/>
                      </p:cNvSpPr>
                      <p:nvPr/>
                    </p:nvSpPr>
                    <p:spPr bwMode="auto">
                      <a:xfrm>
                        <a:off x="1909" y="2097"/>
                        <a:ext cx="51" cy="64"/>
                      </a:xfrm>
                      <a:custGeom>
                        <a:avLst/>
                        <a:gdLst>
                          <a:gd name="T0" fmla="*/ 51 w 51"/>
                          <a:gd name="T1" fmla="*/ 12 h 64"/>
                          <a:gd name="T2" fmla="*/ 31 w 51"/>
                          <a:gd name="T3" fmla="*/ 0 h 64"/>
                          <a:gd name="T4" fmla="*/ 0 w 51"/>
                          <a:gd name="T5" fmla="*/ 52 h 64"/>
                          <a:gd name="T6" fmla="*/ 20 w 51"/>
                          <a:gd name="T7" fmla="*/ 64 h 64"/>
                          <a:gd name="T8" fmla="*/ 51 w 51"/>
                          <a:gd name="T9" fmla="*/ 12 h 64"/>
                          <a:gd name="T10" fmla="*/ 0 60000 65536"/>
                          <a:gd name="T11" fmla="*/ 0 60000 65536"/>
                          <a:gd name="T12" fmla="*/ 0 60000 65536"/>
                          <a:gd name="T13" fmla="*/ 0 60000 65536"/>
                          <a:gd name="T14" fmla="*/ 0 60000 65536"/>
                          <a:gd name="T15" fmla="*/ 0 w 51"/>
                          <a:gd name="T16" fmla="*/ 0 h 64"/>
                          <a:gd name="T17" fmla="*/ 51 w 51"/>
                          <a:gd name="T18" fmla="*/ 64 h 64"/>
                        </a:gdLst>
                        <a:ahLst/>
                        <a:cxnLst>
                          <a:cxn ang="T10">
                            <a:pos x="T0" y="T1"/>
                          </a:cxn>
                          <a:cxn ang="T11">
                            <a:pos x="T2" y="T3"/>
                          </a:cxn>
                          <a:cxn ang="T12">
                            <a:pos x="T4" y="T5"/>
                          </a:cxn>
                          <a:cxn ang="T13">
                            <a:pos x="T6" y="T7"/>
                          </a:cxn>
                          <a:cxn ang="T14">
                            <a:pos x="T8" y="T9"/>
                          </a:cxn>
                        </a:cxnLst>
                        <a:rect l="T15" t="T16" r="T17" b="T18"/>
                        <a:pathLst>
                          <a:path w="51" h="64">
                            <a:moveTo>
                              <a:pt x="51" y="12"/>
                            </a:moveTo>
                            <a:lnTo>
                              <a:pt x="31" y="0"/>
                            </a:lnTo>
                            <a:lnTo>
                              <a:pt x="0" y="52"/>
                            </a:lnTo>
                            <a:lnTo>
                              <a:pt x="20" y="64"/>
                            </a:lnTo>
                            <a:lnTo>
                              <a:pt x="51" y="12"/>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4" name="Freeform 75"/>
                      <p:cNvSpPr>
                        <a:spLocks/>
                      </p:cNvSpPr>
                      <p:nvPr/>
                    </p:nvSpPr>
                    <p:spPr bwMode="auto">
                      <a:xfrm>
                        <a:off x="1589" y="1931"/>
                        <a:ext cx="42" cy="84"/>
                      </a:xfrm>
                      <a:custGeom>
                        <a:avLst/>
                        <a:gdLst>
                          <a:gd name="T0" fmla="*/ 24 w 42"/>
                          <a:gd name="T1" fmla="*/ 0 h 84"/>
                          <a:gd name="T2" fmla="*/ 0 w 42"/>
                          <a:gd name="T3" fmla="*/ 2 h 84"/>
                          <a:gd name="T4" fmla="*/ 6 w 42"/>
                          <a:gd name="T5" fmla="*/ 48 h 84"/>
                          <a:gd name="T6" fmla="*/ 7 w 42"/>
                          <a:gd name="T7" fmla="*/ 52 h 84"/>
                          <a:gd name="T8" fmla="*/ 19 w 42"/>
                          <a:gd name="T9" fmla="*/ 84 h 84"/>
                          <a:gd name="T10" fmla="*/ 42 w 42"/>
                          <a:gd name="T11" fmla="*/ 74 h 84"/>
                          <a:gd name="T12" fmla="*/ 30 w 42"/>
                          <a:gd name="T13" fmla="*/ 42 h 84"/>
                          <a:gd name="T14" fmla="*/ 18 w 42"/>
                          <a:gd name="T15" fmla="*/ 46 h 84"/>
                          <a:gd name="T16" fmla="*/ 30 w 42"/>
                          <a:gd name="T17" fmla="*/ 45 h 84"/>
                          <a:gd name="T18" fmla="*/ 24 w 42"/>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84"/>
                          <a:gd name="T32" fmla="*/ 42 w 42"/>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84">
                            <a:moveTo>
                              <a:pt x="24" y="0"/>
                            </a:moveTo>
                            <a:lnTo>
                              <a:pt x="0" y="2"/>
                            </a:lnTo>
                            <a:lnTo>
                              <a:pt x="6" y="48"/>
                            </a:lnTo>
                            <a:lnTo>
                              <a:pt x="7" y="52"/>
                            </a:lnTo>
                            <a:lnTo>
                              <a:pt x="19" y="84"/>
                            </a:lnTo>
                            <a:lnTo>
                              <a:pt x="42" y="74"/>
                            </a:lnTo>
                            <a:lnTo>
                              <a:pt x="30" y="42"/>
                            </a:lnTo>
                            <a:lnTo>
                              <a:pt x="18" y="46"/>
                            </a:lnTo>
                            <a:lnTo>
                              <a:pt x="30" y="45"/>
                            </a:lnTo>
                            <a:lnTo>
                              <a:pt x="2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25" name="Group 76"/>
                      <p:cNvGrpSpPr>
                        <a:grpSpLocks/>
                      </p:cNvGrpSpPr>
                      <p:nvPr/>
                    </p:nvGrpSpPr>
                    <p:grpSpPr bwMode="auto">
                      <a:xfrm>
                        <a:off x="2441" y="823"/>
                        <a:ext cx="1355" cy="2490"/>
                        <a:chOff x="2441" y="823"/>
                        <a:chExt cx="1355" cy="2490"/>
                      </a:xfrm>
                    </p:grpSpPr>
                    <p:sp>
                      <p:nvSpPr>
                        <p:cNvPr id="226" name="Freeform 77"/>
                        <p:cNvSpPr>
                          <a:spLocks/>
                        </p:cNvSpPr>
                        <p:nvPr/>
                      </p:nvSpPr>
                      <p:spPr bwMode="auto">
                        <a:xfrm>
                          <a:off x="2561" y="3244"/>
                          <a:ext cx="55" cy="36"/>
                        </a:xfrm>
                        <a:custGeom>
                          <a:avLst/>
                          <a:gdLst>
                            <a:gd name="T0" fmla="*/ 0 w 55"/>
                            <a:gd name="T1" fmla="*/ 13 h 36"/>
                            <a:gd name="T2" fmla="*/ 7 w 55"/>
                            <a:gd name="T3" fmla="*/ 36 h 36"/>
                            <a:gd name="T4" fmla="*/ 55 w 55"/>
                            <a:gd name="T5" fmla="*/ 23 h 36"/>
                            <a:gd name="T6" fmla="*/ 48 w 55"/>
                            <a:gd name="T7" fmla="*/ 0 h 36"/>
                            <a:gd name="T8" fmla="*/ 0 w 55"/>
                            <a:gd name="T9" fmla="*/ 13 h 36"/>
                            <a:gd name="T10" fmla="*/ 0 60000 65536"/>
                            <a:gd name="T11" fmla="*/ 0 60000 65536"/>
                            <a:gd name="T12" fmla="*/ 0 60000 65536"/>
                            <a:gd name="T13" fmla="*/ 0 60000 65536"/>
                            <a:gd name="T14" fmla="*/ 0 60000 65536"/>
                            <a:gd name="T15" fmla="*/ 0 w 55"/>
                            <a:gd name="T16" fmla="*/ 0 h 36"/>
                            <a:gd name="T17" fmla="*/ 55 w 55"/>
                            <a:gd name="T18" fmla="*/ 36 h 36"/>
                          </a:gdLst>
                          <a:ahLst/>
                          <a:cxnLst>
                            <a:cxn ang="T10">
                              <a:pos x="T0" y="T1"/>
                            </a:cxn>
                            <a:cxn ang="T11">
                              <a:pos x="T2" y="T3"/>
                            </a:cxn>
                            <a:cxn ang="T12">
                              <a:pos x="T4" y="T5"/>
                            </a:cxn>
                            <a:cxn ang="T13">
                              <a:pos x="T6" y="T7"/>
                            </a:cxn>
                            <a:cxn ang="T14">
                              <a:pos x="T8" y="T9"/>
                            </a:cxn>
                          </a:cxnLst>
                          <a:rect l="T15" t="T16" r="T17" b="T18"/>
                          <a:pathLst>
                            <a:path w="55" h="36">
                              <a:moveTo>
                                <a:pt x="0" y="13"/>
                              </a:moveTo>
                              <a:lnTo>
                                <a:pt x="7" y="36"/>
                              </a:lnTo>
                              <a:lnTo>
                                <a:pt x="55" y="23"/>
                              </a:lnTo>
                              <a:lnTo>
                                <a:pt x="48" y="0"/>
                              </a:lnTo>
                              <a:lnTo>
                                <a:pt x="0" y="13"/>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7" name="Freeform 78"/>
                        <p:cNvSpPr>
                          <a:spLocks/>
                        </p:cNvSpPr>
                        <p:nvPr/>
                      </p:nvSpPr>
                      <p:spPr bwMode="auto">
                        <a:xfrm>
                          <a:off x="2589" y="2739"/>
                          <a:ext cx="58" cy="42"/>
                        </a:xfrm>
                        <a:custGeom>
                          <a:avLst/>
                          <a:gdLst>
                            <a:gd name="T0" fmla="*/ 48 w 58"/>
                            <a:gd name="T1" fmla="*/ 42 h 42"/>
                            <a:gd name="T2" fmla="*/ 58 w 58"/>
                            <a:gd name="T3" fmla="*/ 20 h 42"/>
                            <a:gd name="T4" fmla="*/ 10 w 58"/>
                            <a:gd name="T5" fmla="*/ 0 h 42"/>
                            <a:gd name="T6" fmla="*/ 0 w 58"/>
                            <a:gd name="T7" fmla="*/ 22 h 42"/>
                            <a:gd name="T8" fmla="*/ 48 w 58"/>
                            <a:gd name="T9" fmla="*/ 42 h 42"/>
                            <a:gd name="T10" fmla="*/ 0 60000 65536"/>
                            <a:gd name="T11" fmla="*/ 0 60000 65536"/>
                            <a:gd name="T12" fmla="*/ 0 60000 65536"/>
                            <a:gd name="T13" fmla="*/ 0 60000 65536"/>
                            <a:gd name="T14" fmla="*/ 0 60000 65536"/>
                            <a:gd name="T15" fmla="*/ 0 w 58"/>
                            <a:gd name="T16" fmla="*/ 0 h 42"/>
                            <a:gd name="T17" fmla="*/ 58 w 58"/>
                            <a:gd name="T18" fmla="*/ 42 h 42"/>
                          </a:gdLst>
                          <a:ahLst/>
                          <a:cxnLst>
                            <a:cxn ang="T10">
                              <a:pos x="T0" y="T1"/>
                            </a:cxn>
                            <a:cxn ang="T11">
                              <a:pos x="T2" y="T3"/>
                            </a:cxn>
                            <a:cxn ang="T12">
                              <a:pos x="T4" y="T5"/>
                            </a:cxn>
                            <a:cxn ang="T13">
                              <a:pos x="T6" y="T7"/>
                            </a:cxn>
                            <a:cxn ang="T14">
                              <a:pos x="T8" y="T9"/>
                            </a:cxn>
                          </a:cxnLst>
                          <a:rect l="T15" t="T16" r="T17" b="T18"/>
                          <a:pathLst>
                            <a:path w="58" h="42">
                              <a:moveTo>
                                <a:pt x="48" y="42"/>
                              </a:moveTo>
                              <a:lnTo>
                                <a:pt x="58" y="20"/>
                              </a:lnTo>
                              <a:lnTo>
                                <a:pt x="10" y="0"/>
                              </a:lnTo>
                              <a:lnTo>
                                <a:pt x="0" y="22"/>
                              </a:lnTo>
                              <a:lnTo>
                                <a:pt x="48" y="42"/>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 name="Freeform 79"/>
                        <p:cNvSpPr>
                          <a:spLocks/>
                        </p:cNvSpPr>
                        <p:nvPr/>
                      </p:nvSpPr>
                      <p:spPr bwMode="auto">
                        <a:xfrm>
                          <a:off x="2717" y="2728"/>
                          <a:ext cx="36" cy="37"/>
                        </a:xfrm>
                        <a:custGeom>
                          <a:avLst/>
                          <a:gdLst>
                            <a:gd name="T0" fmla="*/ 0 w 36"/>
                            <a:gd name="T1" fmla="*/ 21 h 37"/>
                            <a:gd name="T2" fmla="*/ 18 w 36"/>
                            <a:gd name="T3" fmla="*/ 37 h 37"/>
                            <a:gd name="T4" fmla="*/ 36 w 36"/>
                            <a:gd name="T5" fmla="*/ 16 h 37"/>
                            <a:gd name="T6" fmla="*/ 19 w 36"/>
                            <a:gd name="T7" fmla="*/ 0 h 37"/>
                            <a:gd name="T8" fmla="*/ 0 w 36"/>
                            <a:gd name="T9" fmla="*/ 21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0" y="21"/>
                              </a:moveTo>
                              <a:lnTo>
                                <a:pt x="18" y="37"/>
                              </a:lnTo>
                              <a:lnTo>
                                <a:pt x="36" y="16"/>
                              </a:lnTo>
                              <a:lnTo>
                                <a:pt x="19" y="0"/>
                              </a:lnTo>
                              <a:lnTo>
                                <a:pt x="0" y="21"/>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9" name="Freeform 80"/>
                        <p:cNvSpPr>
                          <a:spLocks/>
                        </p:cNvSpPr>
                        <p:nvPr/>
                      </p:nvSpPr>
                      <p:spPr bwMode="auto">
                        <a:xfrm>
                          <a:off x="2589" y="2432"/>
                          <a:ext cx="58" cy="47"/>
                        </a:xfrm>
                        <a:custGeom>
                          <a:avLst/>
                          <a:gdLst>
                            <a:gd name="T0" fmla="*/ 11 w 58"/>
                            <a:gd name="T1" fmla="*/ 0 h 47"/>
                            <a:gd name="T2" fmla="*/ 0 w 58"/>
                            <a:gd name="T3" fmla="*/ 21 h 47"/>
                            <a:gd name="T4" fmla="*/ 47 w 58"/>
                            <a:gd name="T5" fmla="*/ 47 h 47"/>
                            <a:gd name="T6" fmla="*/ 58 w 58"/>
                            <a:gd name="T7" fmla="*/ 25 h 47"/>
                            <a:gd name="T8" fmla="*/ 11 w 58"/>
                            <a:gd name="T9" fmla="*/ 0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11" y="0"/>
                              </a:moveTo>
                              <a:lnTo>
                                <a:pt x="0" y="21"/>
                              </a:lnTo>
                              <a:lnTo>
                                <a:pt x="47" y="47"/>
                              </a:lnTo>
                              <a:lnTo>
                                <a:pt x="58" y="25"/>
                              </a:lnTo>
                              <a:lnTo>
                                <a:pt x="11"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0" name="Freeform 81"/>
                        <p:cNvSpPr>
                          <a:spLocks/>
                        </p:cNvSpPr>
                        <p:nvPr/>
                      </p:nvSpPr>
                      <p:spPr bwMode="auto">
                        <a:xfrm>
                          <a:off x="2541" y="2432"/>
                          <a:ext cx="47" cy="40"/>
                        </a:xfrm>
                        <a:custGeom>
                          <a:avLst/>
                          <a:gdLst>
                            <a:gd name="T0" fmla="*/ 0 w 47"/>
                            <a:gd name="T1" fmla="*/ 20 h 40"/>
                            <a:gd name="T2" fmla="*/ 12 w 47"/>
                            <a:gd name="T3" fmla="*/ 40 h 40"/>
                            <a:gd name="T4" fmla="*/ 47 w 47"/>
                            <a:gd name="T5" fmla="*/ 20 h 40"/>
                            <a:gd name="T6" fmla="*/ 35 w 47"/>
                            <a:gd name="T7" fmla="*/ 0 h 40"/>
                            <a:gd name="T8" fmla="*/ 0 w 47"/>
                            <a:gd name="T9" fmla="*/ 20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20"/>
                              </a:moveTo>
                              <a:lnTo>
                                <a:pt x="12" y="40"/>
                              </a:lnTo>
                              <a:lnTo>
                                <a:pt x="47" y="20"/>
                              </a:lnTo>
                              <a:lnTo>
                                <a:pt x="35" y="0"/>
                              </a:lnTo>
                              <a:lnTo>
                                <a:pt x="0" y="2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1" name="Rectangle 82"/>
                        <p:cNvSpPr>
                          <a:spLocks noChangeArrowheads="1"/>
                        </p:cNvSpPr>
                        <p:nvPr/>
                      </p:nvSpPr>
                      <p:spPr bwMode="auto">
                        <a:xfrm>
                          <a:off x="2720" y="1376"/>
                          <a:ext cx="17" cy="24"/>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grpSp>
                      <p:nvGrpSpPr>
                        <p:cNvPr id="232" name="Group 83"/>
                        <p:cNvGrpSpPr>
                          <a:grpSpLocks/>
                        </p:cNvGrpSpPr>
                        <p:nvPr/>
                      </p:nvGrpSpPr>
                      <p:grpSpPr bwMode="auto">
                        <a:xfrm>
                          <a:off x="2441" y="823"/>
                          <a:ext cx="1355" cy="2490"/>
                          <a:chOff x="2441" y="823"/>
                          <a:chExt cx="1355" cy="2490"/>
                        </a:xfrm>
                      </p:grpSpPr>
                      <p:sp>
                        <p:nvSpPr>
                          <p:cNvPr id="233" name="Freeform 84"/>
                          <p:cNvSpPr>
                            <a:spLocks/>
                          </p:cNvSpPr>
                          <p:nvPr/>
                        </p:nvSpPr>
                        <p:spPr bwMode="auto">
                          <a:xfrm>
                            <a:off x="2684" y="1371"/>
                            <a:ext cx="35" cy="33"/>
                          </a:xfrm>
                          <a:custGeom>
                            <a:avLst/>
                            <a:gdLst>
                              <a:gd name="T0" fmla="*/ 35 w 35"/>
                              <a:gd name="T1" fmla="*/ 21 h 33"/>
                              <a:gd name="T2" fmla="*/ 24 w 35"/>
                              <a:gd name="T3" fmla="*/ 0 h 33"/>
                              <a:gd name="T4" fmla="*/ 0 w 35"/>
                              <a:gd name="T5" fmla="*/ 12 h 33"/>
                              <a:gd name="T6" fmla="*/ 11 w 35"/>
                              <a:gd name="T7" fmla="*/ 33 h 33"/>
                              <a:gd name="T8" fmla="*/ 35 w 35"/>
                              <a:gd name="T9" fmla="*/ 21 h 33"/>
                              <a:gd name="T10" fmla="*/ 0 60000 65536"/>
                              <a:gd name="T11" fmla="*/ 0 60000 65536"/>
                              <a:gd name="T12" fmla="*/ 0 60000 65536"/>
                              <a:gd name="T13" fmla="*/ 0 60000 65536"/>
                              <a:gd name="T14" fmla="*/ 0 60000 65536"/>
                              <a:gd name="T15" fmla="*/ 0 w 35"/>
                              <a:gd name="T16" fmla="*/ 0 h 33"/>
                              <a:gd name="T17" fmla="*/ 35 w 35"/>
                              <a:gd name="T18" fmla="*/ 33 h 33"/>
                            </a:gdLst>
                            <a:ahLst/>
                            <a:cxnLst>
                              <a:cxn ang="T10">
                                <a:pos x="T0" y="T1"/>
                              </a:cxn>
                              <a:cxn ang="T11">
                                <a:pos x="T2" y="T3"/>
                              </a:cxn>
                              <a:cxn ang="T12">
                                <a:pos x="T4" y="T5"/>
                              </a:cxn>
                              <a:cxn ang="T13">
                                <a:pos x="T6" y="T7"/>
                              </a:cxn>
                              <a:cxn ang="T14">
                                <a:pos x="T8" y="T9"/>
                              </a:cxn>
                            </a:cxnLst>
                            <a:rect l="T15" t="T16" r="T17" b="T18"/>
                            <a:pathLst>
                              <a:path w="35" h="33">
                                <a:moveTo>
                                  <a:pt x="35" y="21"/>
                                </a:moveTo>
                                <a:lnTo>
                                  <a:pt x="24" y="0"/>
                                </a:lnTo>
                                <a:lnTo>
                                  <a:pt x="0" y="12"/>
                                </a:lnTo>
                                <a:lnTo>
                                  <a:pt x="11" y="33"/>
                                </a:lnTo>
                                <a:lnTo>
                                  <a:pt x="35" y="21"/>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4" name="Freeform 85"/>
                          <p:cNvSpPr>
                            <a:spLocks/>
                          </p:cNvSpPr>
                          <p:nvPr/>
                        </p:nvSpPr>
                        <p:spPr bwMode="auto">
                          <a:xfrm>
                            <a:off x="2441" y="1331"/>
                            <a:ext cx="32" cy="30"/>
                          </a:xfrm>
                          <a:custGeom>
                            <a:avLst/>
                            <a:gdLst>
                              <a:gd name="T0" fmla="*/ 8 w 32"/>
                              <a:gd name="T1" fmla="*/ 0 h 30"/>
                              <a:gd name="T2" fmla="*/ 0 w 32"/>
                              <a:gd name="T3" fmla="*/ 22 h 30"/>
                              <a:gd name="T4" fmla="*/ 24 w 32"/>
                              <a:gd name="T5" fmla="*/ 30 h 30"/>
                              <a:gd name="T6" fmla="*/ 32 w 32"/>
                              <a:gd name="T7" fmla="*/ 8 h 30"/>
                              <a:gd name="T8" fmla="*/ 8 w 32"/>
                              <a:gd name="T9" fmla="*/ 0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8" y="0"/>
                                </a:moveTo>
                                <a:lnTo>
                                  <a:pt x="0" y="22"/>
                                </a:lnTo>
                                <a:lnTo>
                                  <a:pt x="24" y="30"/>
                                </a:lnTo>
                                <a:lnTo>
                                  <a:pt x="32" y="8"/>
                                </a:lnTo>
                                <a:lnTo>
                                  <a:pt x="8"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5" name="Freeform 86"/>
                          <p:cNvSpPr>
                            <a:spLocks/>
                          </p:cNvSpPr>
                          <p:nvPr/>
                        </p:nvSpPr>
                        <p:spPr bwMode="auto">
                          <a:xfrm>
                            <a:off x="2653" y="1332"/>
                            <a:ext cx="68" cy="59"/>
                          </a:xfrm>
                          <a:custGeom>
                            <a:avLst/>
                            <a:gdLst>
                              <a:gd name="T0" fmla="*/ 54 w 68"/>
                              <a:gd name="T1" fmla="*/ 59 h 59"/>
                              <a:gd name="T2" fmla="*/ 68 w 68"/>
                              <a:gd name="T3" fmla="*/ 40 h 59"/>
                              <a:gd name="T4" fmla="*/ 15 w 68"/>
                              <a:gd name="T5" fmla="*/ 0 h 59"/>
                              <a:gd name="T6" fmla="*/ 0 w 68"/>
                              <a:gd name="T7" fmla="*/ 19 h 59"/>
                              <a:gd name="T8" fmla="*/ 54 w 68"/>
                              <a:gd name="T9" fmla="*/ 59 h 59"/>
                              <a:gd name="T10" fmla="*/ 0 60000 65536"/>
                              <a:gd name="T11" fmla="*/ 0 60000 65536"/>
                              <a:gd name="T12" fmla="*/ 0 60000 65536"/>
                              <a:gd name="T13" fmla="*/ 0 60000 65536"/>
                              <a:gd name="T14" fmla="*/ 0 60000 65536"/>
                              <a:gd name="T15" fmla="*/ 0 w 68"/>
                              <a:gd name="T16" fmla="*/ 0 h 59"/>
                              <a:gd name="T17" fmla="*/ 68 w 68"/>
                              <a:gd name="T18" fmla="*/ 59 h 59"/>
                            </a:gdLst>
                            <a:ahLst/>
                            <a:cxnLst>
                              <a:cxn ang="T10">
                                <a:pos x="T0" y="T1"/>
                              </a:cxn>
                              <a:cxn ang="T11">
                                <a:pos x="T2" y="T3"/>
                              </a:cxn>
                              <a:cxn ang="T12">
                                <a:pos x="T4" y="T5"/>
                              </a:cxn>
                              <a:cxn ang="T13">
                                <a:pos x="T6" y="T7"/>
                              </a:cxn>
                              <a:cxn ang="T14">
                                <a:pos x="T8" y="T9"/>
                              </a:cxn>
                            </a:cxnLst>
                            <a:rect l="T15" t="T16" r="T17" b="T18"/>
                            <a:pathLst>
                              <a:path w="68" h="59">
                                <a:moveTo>
                                  <a:pt x="54" y="59"/>
                                </a:moveTo>
                                <a:lnTo>
                                  <a:pt x="68" y="40"/>
                                </a:lnTo>
                                <a:lnTo>
                                  <a:pt x="15" y="0"/>
                                </a:lnTo>
                                <a:lnTo>
                                  <a:pt x="0" y="19"/>
                                </a:lnTo>
                                <a:lnTo>
                                  <a:pt x="54" y="59"/>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6" name="Freeform 87"/>
                          <p:cNvSpPr>
                            <a:spLocks/>
                          </p:cNvSpPr>
                          <p:nvPr/>
                        </p:nvSpPr>
                        <p:spPr bwMode="auto">
                          <a:xfrm>
                            <a:off x="2895" y="977"/>
                            <a:ext cx="58" cy="139"/>
                          </a:xfrm>
                          <a:custGeom>
                            <a:avLst/>
                            <a:gdLst>
                              <a:gd name="T0" fmla="*/ 22 w 58"/>
                              <a:gd name="T1" fmla="*/ 0 h 139"/>
                              <a:gd name="T2" fmla="*/ 0 w 58"/>
                              <a:gd name="T3" fmla="*/ 10 h 139"/>
                              <a:gd name="T4" fmla="*/ 12 w 58"/>
                              <a:gd name="T5" fmla="*/ 42 h 139"/>
                              <a:gd name="T6" fmla="*/ 22 w 58"/>
                              <a:gd name="T7" fmla="*/ 36 h 139"/>
                              <a:gd name="T8" fmla="*/ 12 w 58"/>
                              <a:gd name="T9" fmla="*/ 39 h 139"/>
                              <a:gd name="T10" fmla="*/ 36 w 58"/>
                              <a:gd name="T11" fmla="*/ 139 h 139"/>
                              <a:gd name="T12" fmla="*/ 58 w 58"/>
                              <a:gd name="T13" fmla="*/ 134 h 139"/>
                              <a:gd name="T14" fmla="*/ 34 w 58"/>
                              <a:gd name="T15" fmla="*/ 34 h 139"/>
                              <a:gd name="T16" fmla="*/ 34 w 58"/>
                              <a:gd name="T17" fmla="*/ 32 h 139"/>
                              <a:gd name="T18" fmla="*/ 22 w 58"/>
                              <a:gd name="T19" fmla="*/ 0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39"/>
                              <a:gd name="T32" fmla="*/ 58 w 58"/>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39">
                                <a:moveTo>
                                  <a:pt x="22" y="0"/>
                                </a:moveTo>
                                <a:lnTo>
                                  <a:pt x="0" y="10"/>
                                </a:lnTo>
                                <a:lnTo>
                                  <a:pt x="12" y="42"/>
                                </a:lnTo>
                                <a:lnTo>
                                  <a:pt x="22" y="36"/>
                                </a:lnTo>
                                <a:lnTo>
                                  <a:pt x="12" y="39"/>
                                </a:lnTo>
                                <a:lnTo>
                                  <a:pt x="36" y="139"/>
                                </a:lnTo>
                                <a:lnTo>
                                  <a:pt x="58" y="134"/>
                                </a:lnTo>
                                <a:lnTo>
                                  <a:pt x="34" y="34"/>
                                </a:lnTo>
                                <a:lnTo>
                                  <a:pt x="34" y="32"/>
                                </a:lnTo>
                                <a:lnTo>
                                  <a:pt x="22"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7" name="Freeform 88"/>
                          <p:cNvSpPr>
                            <a:spLocks/>
                          </p:cNvSpPr>
                          <p:nvPr/>
                        </p:nvSpPr>
                        <p:spPr bwMode="auto">
                          <a:xfrm>
                            <a:off x="2905" y="963"/>
                            <a:ext cx="88" cy="25"/>
                          </a:xfrm>
                          <a:custGeom>
                            <a:avLst/>
                            <a:gdLst>
                              <a:gd name="T0" fmla="*/ 0 w 88"/>
                              <a:gd name="T1" fmla="*/ 0 h 25"/>
                              <a:gd name="T2" fmla="*/ 0 w 88"/>
                              <a:gd name="T3" fmla="*/ 24 h 25"/>
                              <a:gd name="T4" fmla="*/ 88 w 88"/>
                              <a:gd name="T5" fmla="*/ 25 h 25"/>
                              <a:gd name="T6" fmla="*/ 88 w 88"/>
                              <a:gd name="T7" fmla="*/ 1 h 25"/>
                              <a:gd name="T8" fmla="*/ 0 w 88"/>
                              <a:gd name="T9" fmla="*/ 0 h 25"/>
                              <a:gd name="T10" fmla="*/ 0 60000 65536"/>
                              <a:gd name="T11" fmla="*/ 0 60000 65536"/>
                              <a:gd name="T12" fmla="*/ 0 60000 65536"/>
                              <a:gd name="T13" fmla="*/ 0 60000 65536"/>
                              <a:gd name="T14" fmla="*/ 0 60000 65536"/>
                              <a:gd name="T15" fmla="*/ 0 w 88"/>
                              <a:gd name="T16" fmla="*/ 0 h 25"/>
                              <a:gd name="T17" fmla="*/ 88 w 88"/>
                              <a:gd name="T18" fmla="*/ 25 h 25"/>
                            </a:gdLst>
                            <a:ahLst/>
                            <a:cxnLst>
                              <a:cxn ang="T10">
                                <a:pos x="T0" y="T1"/>
                              </a:cxn>
                              <a:cxn ang="T11">
                                <a:pos x="T2" y="T3"/>
                              </a:cxn>
                              <a:cxn ang="T12">
                                <a:pos x="T4" y="T5"/>
                              </a:cxn>
                              <a:cxn ang="T13">
                                <a:pos x="T6" y="T7"/>
                              </a:cxn>
                              <a:cxn ang="T14">
                                <a:pos x="T8" y="T9"/>
                              </a:cxn>
                            </a:cxnLst>
                            <a:rect l="T15" t="T16" r="T17" b="T18"/>
                            <a:pathLst>
                              <a:path w="88" h="25">
                                <a:moveTo>
                                  <a:pt x="0" y="0"/>
                                </a:moveTo>
                                <a:lnTo>
                                  <a:pt x="0" y="24"/>
                                </a:lnTo>
                                <a:lnTo>
                                  <a:pt x="88" y="25"/>
                                </a:lnTo>
                                <a:lnTo>
                                  <a:pt x="88" y="1"/>
                                </a:lnTo>
                                <a:lnTo>
                                  <a:pt x="0"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8" name="Freeform 89"/>
                          <p:cNvSpPr>
                            <a:spLocks/>
                          </p:cNvSpPr>
                          <p:nvPr/>
                        </p:nvSpPr>
                        <p:spPr bwMode="auto">
                          <a:xfrm>
                            <a:off x="2667" y="876"/>
                            <a:ext cx="45" cy="79"/>
                          </a:xfrm>
                          <a:custGeom>
                            <a:avLst/>
                            <a:gdLst>
                              <a:gd name="T0" fmla="*/ 24 w 45"/>
                              <a:gd name="T1" fmla="*/ 0 h 79"/>
                              <a:gd name="T2" fmla="*/ 0 w 45"/>
                              <a:gd name="T3" fmla="*/ 3 h 79"/>
                              <a:gd name="T4" fmla="*/ 6 w 45"/>
                              <a:gd name="T5" fmla="*/ 68 h 79"/>
                              <a:gd name="T6" fmla="*/ 8 w 45"/>
                              <a:gd name="T7" fmla="*/ 71 h 79"/>
                              <a:gd name="T8" fmla="*/ 10 w 45"/>
                              <a:gd name="T9" fmla="*/ 75 h 79"/>
                              <a:gd name="T10" fmla="*/ 14 w 45"/>
                              <a:gd name="T11" fmla="*/ 77 h 79"/>
                              <a:gd name="T12" fmla="*/ 18 w 45"/>
                              <a:gd name="T13" fmla="*/ 79 h 79"/>
                              <a:gd name="T14" fmla="*/ 22 w 45"/>
                              <a:gd name="T15" fmla="*/ 77 h 79"/>
                              <a:gd name="T16" fmla="*/ 26 w 45"/>
                              <a:gd name="T17" fmla="*/ 75 h 79"/>
                              <a:gd name="T18" fmla="*/ 29 w 45"/>
                              <a:gd name="T19" fmla="*/ 71 h 79"/>
                              <a:gd name="T20" fmla="*/ 30 w 45"/>
                              <a:gd name="T21" fmla="*/ 67 h 79"/>
                              <a:gd name="T22" fmla="*/ 30 w 45"/>
                              <a:gd name="T23" fmla="*/ 60 h 79"/>
                              <a:gd name="T24" fmla="*/ 18 w 45"/>
                              <a:gd name="T25" fmla="*/ 60 h 79"/>
                              <a:gd name="T26" fmla="*/ 18 w 45"/>
                              <a:gd name="T27" fmla="*/ 72 h 79"/>
                              <a:gd name="T28" fmla="*/ 22 w 45"/>
                              <a:gd name="T29" fmla="*/ 71 h 79"/>
                              <a:gd name="T30" fmla="*/ 26 w 45"/>
                              <a:gd name="T31" fmla="*/ 68 h 79"/>
                              <a:gd name="T32" fmla="*/ 29 w 45"/>
                              <a:gd name="T33" fmla="*/ 64 h 79"/>
                              <a:gd name="T34" fmla="*/ 16 w 45"/>
                              <a:gd name="T35" fmla="*/ 72 h 79"/>
                              <a:gd name="T36" fmla="*/ 38 w 45"/>
                              <a:gd name="T37" fmla="*/ 79 h 79"/>
                              <a:gd name="T38" fmla="*/ 45 w 45"/>
                              <a:gd name="T39" fmla="*/ 56 h 79"/>
                              <a:gd name="T40" fmla="*/ 22 w 45"/>
                              <a:gd name="T41" fmla="*/ 49 h 79"/>
                              <a:gd name="T42" fmla="*/ 18 w 45"/>
                              <a:gd name="T43" fmla="*/ 48 h 79"/>
                              <a:gd name="T44" fmla="*/ 14 w 45"/>
                              <a:gd name="T45" fmla="*/ 49 h 79"/>
                              <a:gd name="T46" fmla="*/ 10 w 45"/>
                              <a:gd name="T47" fmla="*/ 52 h 79"/>
                              <a:gd name="T48" fmla="*/ 8 w 45"/>
                              <a:gd name="T49" fmla="*/ 56 h 79"/>
                              <a:gd name="T50" fmla="*/ 6 w 45"/>
                              <a:gd name="T51" fmla="*/ 60 h 79"/>
                              <a:gd name="T52" fmla="*/ 6 w 45"/>
                              <a:gd name="T53" fmla="*/ 60 h 79"/>
                              <a:gd name="T54" fmla="*/ 6 w 45"/>
                              <a:gd name="T55" fmla="*/ 67 h 79"/>
                              <a:gd name="T56" fmla="*/ 29 w 45"/>
                              <a:gd name="T57" fmla="*/ 63 h 79"/>
                              <a:gd name="T58" fmla="*/ 26 w 45"/>
                              <a:gd name="T59" fmla="*/ 59 h 79"/>
                              <a:gd name="T60" fmla="*/ 22 w 45"/>
                              <a:gd name="T61" fmla="*/ 56 h 79"/>
                              <a:gd name="T62" fmla="*/ 18 w 45"/>
                              <a:gd name="T63" fmla="*/ 55 h 79"/>
                              <a:gd name="T64" fmla="*/ 14 w 45"/>
                              <a:gd name="T65" fmla="*/ 56 h 79"/>
                              <a:gd name="T66" fmla="*/ 10 w 45"/>
                              <a:gd name="T67" fmla="*/ 59 h 79"/>
                              <a:gd name="T68" fmla="*/ 8 w 45"/>
                              <a:gd name="T69" fmla="*/ 63 h 79"/>
                              <a:gd name="T70" fmla="*/ 6 w 45"/>
                              <a:gd name="T71" fmla="*/ 67 h 79"/>
                              <a:gd name="T72" fmla="*/ 18 w 45"/>
                              <a:gd name="T73" fmla="*/ 67 h 79"/>
                              <a:gd name="T74" fmla="*/ 30 w 45"/>
                              <a:gd name="T75" fmla="*/ 65 h 79"/>
                              <a:gd name="T76" fmla="*/ 24 w 45"/>
                              <a:gd name="T77" fmla="*/ 0 h 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79"/>
                              <a:gd name="T119" fmla="*/ 45 w 45"/>
                              <a:gd name="T120" fmla="*/ 79 h 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79">
                                <a:moveTo>
                                  <a:pt x="24" y="0"/>
                                </a:moveTo>
                                <a:lnTo>
                                  <a:pt x="0" y="3"/>
                                </a:lnTo>
                                <a:lnTo>
                                  <a:pt x="6" y="68"/>
                                </a:lnTo>
                                <a:lnTo>
                                  <a:pt x="8" y="71"/>
                                </a:lnTo>
                                <a:lnTo>
                                  <a:pt x="10" y="75"/>
                                </a:lnTo>
                                <a:lnTo>
                                  <a:pt x="14" y="77"/>
                                </a:lnTo>
                                <a:lnTo>
                                  <a:pt x="18" y="79"/>
                                </a:lnTo>
                                <a:lnTo>
                                  <a:pt x="22" y="77"/>
                                </a:lnTo>
                                <a:lnTo>
                                  <a:pt x="26" y="75"/>
                                </a:lnTo>
                                <a:lnTo>
                                  <a:pt x="29" y="71"/>
                                </a:lnTo>
                                <a:lnTo>
                                  <a:pt x="30" y="67"/>
                                </a:lnTo>
                                <a:lnTo>
                                  <a:pt x="30" y="60"/>
                                </a:lnTo>
                                <a:lnTo>
                                  <a:pt x="18" y="60"/>
                                </a:lnTo>
                                <a:lnTo>
                                  <a:pt x="18" y="72"/>
                                </a:lnTo>
                                <a:lnTo>
                                  <a:pt x="22" y="71"/>
                                </a:lnTo>
                                <a:lnTo>
                                  <a:pt x="26" y="68"/>
                                </a:lnTo>
                                <a:lnTo>
                                  <a:pt x="29" y="64"/>
                                </a:lnTo>
                                <a:lnTo>
                                  <a:pt x="16" y="72"/>
                                </a:lnTo>
                                <a:lnTo>
                                  <a:pt x="38" y="79"/>
                                </a:lnTo>
                                <a:lnTo>
                                  <a:pt x="45" y="56"/>
                                </a:lnTo>
                                <a:lnTo>
                                  <a:pt x="22" y="49"/>
                                </a:lnTo>
                                <a:lnTo>
                                  <a:pt x="18" y="48"/>
                                </a:lnTo>
                                <a:lnTo>
                                  <a:pt x="14" y="49"/>
                                </a:lnTo>
                                <a:lnTo>
                                  <a:pt x="10" y="52"/>
                                </a:lnTo>
                                <a:lnTo>
                                  <a:pt x="8" y="56"/>
                                </a:lnTo>
                                <a:lnTo>
                                  <a:pt x="6" y="60"/>
                                </a:lnTo>
                                <a:lnTo>
                                  <a:pt x="6" y="67"/>
                                </a:lnTo>
                                <a:lnTo>
                                  <a:pt x="29" y="63"/>
                                </a:lnTo>
                                <a:lnTo>
                                  <a:pt x="26" y="59"/>
                                </a:lnTo>
                                <a:lnTo>
                                  <a:pt x="22" y="56"/>
                                </a:lnTo>
                                <a:lnTo>
                                  <a:pt x="18" y="55"/>
                                </a:lnTo>
                                <a:lnTo>
                                  <a:pt x="14" y="56"/>
                                </a:lnTo>
                                <a:lnTo>
                                  <a:pt x="10" y="59"/>
                                </a:lnTo>
                                <a:lnTo>
                                  <a:pt x="8" y="63"/>
                                </a:lnTo>
                                <a:lnTo>
                                  <a:pt x="6" y="67"/>
                                </a:lnTo>
                                <a:lnTo>
                                  <a:pt x="18" y="67"/>
                                </a:lnTo>
                                <a:lnTo>
                                  <a:pt x="30" y="65"/>
                                </a:lnTo>
                                <a:lnTo>
                                  <a:pt x="2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39" name="Group 90"/>
                          <p:cNvGrpSpPr>
                            <a:grpSpLocks/>
                          </p:cNvGrpSpPr>
                          <p:nvPr/>
                        </p:nvGrpSpPr>
                        <p:grpSpPr bwMode="auto">
                          <a:xfrm>
                            <a:off x="2505" y="823"/>
                            <a:ext cx="1291" cy="2490"/>
                            <a:chOff x="2505" y="823"/>
                            <a:chExt cx="1291" cy="2490"/>
                          </a:xfrm>
                        </p:grpSpPr>
                        <p:sp>
                          <p:nvSpPr>
                            <p:cNvPr id="240" name="Freeform 91"/>
                            <p:cNvSpPr>
                              <a:spLocks/>
                            </p:cNvSpPr>
                            <p:nvPr/>
                          </p:nvSpPr>
                          <p:spPr bwMode="auto">
                            <a:xfrm>
                              <a:off x="3563" y="1967"/>
                              <a:ext cx="233" cy="198"/>
                            </a:xfrm>
                            <a:custGeom>
                              <a:avLst/>
                              <a:gdLst>
                                <a:gd name="T0" fmla="*/ 86 w 233"/>
                                <a:gd name="T1" fmla="*/ 0 h 198"/>
                                <a:gd name="T2" fmla="*/ 80 w 233"/>
                                <a:gd name="T3" fmla="*/ 22 h 198"/>
                                <a:gd name="T4" fmla="*/ 176 w 233"/>
                                <a:gd name="T5" fmla="*/ 49 h 198"/>
                                <a:gd name="T6" fmla="*/ 178 w 233"/>
                                <a:gd name="T7" fmla="*/ 37 h 198"/>
                                <a:gd name="T8" fmla="*/ 168 w 233"/>
                                <a:gd name="T9" fmla="*/ 41 h 198"/>
                                <a:gd name="T10" fmla="*/ 170 w 233"/>
                                <a:gd name="T11" fmla="*/ 45 h 198"/>
                                <a:gd name="T12" fmla="*/ 174 w 233"/>
                                <a:gd name="T13" fmla="*/ 48 h 198"/>
                                <a:gd name="T14" fmla="*/ 168 w 233"/>
                                <a:gd name="T15" fmla="*/ 41 h 198"/>
                                <a:gd name="T16" fmla="*/ 180 w 233"/>
                                <a:gd name="T17" fmla="*/ 86 h 198"/>
                                <a:gd name="T18" fmla="*/ 180 w 233"/>
                                <a:gd name="T19" fmla="*/ 86 h 198"/>
                                <a:gd name="T20" fmla="*/ 182 w 233"/>
                                <a:gd name="T21" fmla="*/ 90 h 198"/>
                                <a:gd name="T22" fmla="*/ 186 w 233"/>
                                <a:gd name="T23" fmla="*/ 93 h 198"/>
                                <a:gd name="T24" fmla="*/ 190 w 233"/>
                                <a:gd name="T25" fmla="*/ 94 h 198"/>
                                <a:gd name="T26" fmla="*/ 194 w 233"/>
                                <a:gd name="T27" fmla="*/ 94 h 198"/>
                                <a:gd name="T28" fmla="*/ 213 w 233"/>
                                <a:gd name="T29" fmla="*/ 88 h 198"/>
                                <a:gd name="T30" fmla="*/ 209 w 233"/>
                                <a:gd name="T31" fmla="*/ 76 h 198"/>
                                <a:gd name="T32" fmla="*/ 201 w 233"/>
                                <a:gd name="T33" fmla="*/ 84 h 198"/>
                                <a:gd name="T34" fmla="*/ 205 w 233"/>
                                <a:gd name="T35" fmla="*/ 86 h 198"/>
                                <a:gd name="T36" fmla="*/ 209 w 233"/>
                                <a:gd name="T37" fmla="*/ 88 h 198"/>
                                <a:gd name="T38" fmla="*/ 200 w 233"/>
                                <a:gd name="T39" fmla="*/ 82 h 198"/>
                                <a:gd name="T40" fmla="*/ 212 w 233"/>
                                <a:gd name="T41" fmla="*/ 102 h 198"/>
                                <a:gd name="T42" fmla="*/ 221 w 233"/>
                                <a:gd name="T43" fmla="*/ 96 h 198"/>
                                <a:gd name="T44" fmla="*/ 217 w 233"/>
                                <a:gd name="T45" fmla="*/ 85 h 198"/>
                                <a:gd name="T46" fmla="*/ 213 w 233"/>
                                <a:gd name="T47" fmla="*/ 88 h 198"/>
                                <a:gd name="T48" fmla="*/ 210 w 233"/>
                                <a:gd name="T49" fmla="*/ 92 h 198"/>
                                <a:gd name="T50" fmla="*/ 209 w 233"/>
                                <a:gd name="T51" fmla="*/ 96 h 198"/>
                                <a:gd name="T52" fmla="*/ 210 w 233"/>
                                <a:gd name="T53" fmla="*/ 100 h 198"/>
                                <a:gd name="T54" fmla="*/ 218 w 233"/>
                                <a:gd name="T55" fmla="*/ 85 h 198"/>
                                <a:gd name="T56" fmla="*/ 152 w 233"/>
                                <a:gd name="T57" fmla="*/ 98 h 198"/>
                                <a:gd name="T58" fmla="*/ 149 w 233"/>
                                <a:gd name="T59" fmla="*/ 98 h 198"/>
                                <a:gd name="T60" fmla="*/ 0 w 233"/>
                                <a:gd name="T61" fmla="*/ 177 h 198"/>
                                <a:gd name="T62" fmla="*/ 10 w 233"/>
                                <a:gd name="T63" fmla="*/ 198 h 198"/>
                                <a:gd name="T64" fmla="*/ 160 w 233"/>
                                <a:gd name="T65" fmla="*/ 120 h 198"/>
                                <a:gd name="T66" fmla="*/ 154 w 233"/>
                                <a:gd name="T67" fmla="*/ 109 h 198"/>
                                <a:gd name="T68" fmla="*/ 157 w 233"/>
                                <a:gd name="T69" fmla="*/ 121 h 198"/>
                                <a:gd name="T70" fmla="*/ 224 w 233"/>
                                <a:gd name="T71" fmla="*/ 108 h 198"/>
                                <a:gd name="T72" fmla="*/ 225 w 233"/>
                                <a:gd name="T73" fmla="*/ 106 h 198"/>
                                <a:gd name="T74" fmla="*/ 229 w 233"/>
                                <a:gd name="T75" fmla="*/ 104 h 198"/>
                                <a:gd name="T76" fmla="*/ 232 w 233"/>
                                <a:gd name="T77" fmla="*/ 100 h 198"/>
                                <a:gd name="T78" fmla="*/ 233 w 233"/>
                                <a:gd name="T79" fmla="*/ 96 h 198"/>
                                <a:gd name="T80" fmla="*/ 232 w 233"/>
                                <a:gd name="T81" fmla="*/ 92 h 198"/>
                                <a:gd name="T82" fmla="*/ 232 w 233"/>
                                <a:gd name="T83" fmla="*/ 90 h 198"/>
                                <a:gd name="T84" fmla="*/ 220 w 233"/>
                                <a:gd name="T85" fmla="*/ 70 h 198"/>
                                <a:gd name="T86" fmla="*/ 217 w 233"/>
                                <a:gd name="T87" fmla="*/ 68 h 198"/>
                                <a:gd name="T88" fmla="*/ 213 w 233"/>
                                <a:gd name="T89" fmla="*/ 65 h 198"/>
                                <a:gd name="T90" fmla="*/ 209 w 233"/>
                                <a:gd name="T91" fmla="*/ 64 h 198"/>
                                <a:gd name="T92" fmla="*/ 205 w 233"/>
                                <a:gd name="T93" fmla="*/ 65 h 198"/>
                                <a:gd name="T94" fmla="*/ 186 w 233"/>
                                <a:gd name="T95" fmla="*/ 72 h 198"/>
                                <a:gd name="T96" fmla="*/ 201 w 233"/>
                                <a:gd name="T97" fmla="*/ 78 h 198"/>
                                <a:gd name="T98" fmla="*/ 198 w 233"/>
                                <a:gd name="T99" fmla="*/ 74 h 198"/>
                                <a:gd name="T100" fmla="*/ 194 w 233"/>
                                <a:gd name="T101" fmla="*/ 72 h 198"/>
                                <a:gd name="T102" fmla="*/ 190 w 233"/>
                                <a:gd name="T103" fmla="*/ 70 h 198"/>
                                <a:gd name="T104" fmla="*/ 190 w 233"/>
                                <a:gd name="T105" fmla="*/ 82 h 198"/>
                                <a:gd name="T106" fmla="*/ 202 w 233"/>
                                <a:gd name="T107" fmla="*/ 80 h 198"/>
                                <a:gd name="T108" fmla="*/ 190 w 233"/>
                                <a:gd name="T109" fmla="*/ 34 h 198"/>
                                <a:gd name="T110" fmla="*/ 189 w 233"/>
                                <a:gd name="T111" fmla="*/ 33 h 198"/>
                                <a:gd name="T112" fmla="*/ 186 w 233"/>
                                <a:gd name="T113" fmla="*/ 29 h 198"/>
                                <a:gd name="T114" fmla="*/ 182 w 233"/>
                                <a:gd name="T115" fmla="*/ 26 h 198"/>
                                <a:gd name="T116" fmla="*/ 182 w 233"/>
                                <a:gd name="T117" fmla="*/ 26 h 198"/>
                                <a:gd name="T118" fmla="*/ 86 w 233"/>
                                <a:gd name="T119" fmla="*/ 0 h 1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3"/>
                                <a:gd name="T181" fmla="*/ 0 h 198"/>
                                <a:gd name="T182" fmla="*/ 233 w 233"/>
                                <a:gd name="T183" fmla="*/ 198 h 1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3" h="198">
                                  <a:moveTo>
                                    <a:pt x="86" y="0"/>
                                  </a:moveTo>
                                  <a:lnTo>
                                    <a:pt x="80" y="22"/>
                                  </a:lnTo>
                                  <a:lnTo>
                                    <a:pt x="176" y="49"/>
                                  </a:lnTo>
                                  <a:lnTo>
                                    <a:pt x="178" y="37"/>
                                  </a:lnTo>
                                  <a:lnTo>
                                    <a:pt x="168" y="41"/>
                                  </a:lnTo>
                                  <a:lnTo>
                                    <a:pt x="170" y="45"/>
                                  </a:lnTo>
                                  <a:lnTo>
                                    <a:pt x="174" y="48"/>
                                  </a:lnTo>
                                  <a:lnTo>
                                    <a:pt x="168" y="41"/>
                                  </a:lnTo>
                                  <a:lnTo>
                                    <a:pt x="180" y="86"/>
                                  </a:lnTo>
                                  <a:lnTo>
                                    <a:pt x="182" y="90"/>
                                  </a:lnTo>
                                  <a:lnTo>
                                    <a:pt x="186" y="93"/>
                                  </a:lnTo>
                                  <a:lnTo>
                                    <a:pt x="190" y="94"/>
                                  </a:lnTo>
                                  <a:lnTo>
                                    <a:pt x="194" y="94"/>
                                  </a:lnTo>
                                  <a:lnTo>
                                    <a:pt x="213" y="88"/>
                                  </a:lnTo>
                                  <a:lnTo>
                                    <a:pt x="209" y="76"/>
                                  </a:lnTo>
                                  <a:lnTo>
                                    <a:pt x="201" y="84"/>
                                  </a:lnTo>
                                  <a:lnTo>
                                    <a:pt x="205" y="86"/>
                                  </a:lnTo>
                                  <a:lnTo>
                                    <a:pt x="209" y="88"/>
                                  </a:lnTo>
                                  <a:lnTo>
                                    <a:pt x="200" y="82"/>
                                  </a:lnTo>
                                  <a:lnTo>
                                    <a:pt x="212" y="102"/>
                                  </a:lnTo>
                                  <a:lnTo>
                                    <a:pt x="221" y="96"/>
                                  </a:lnTo>
                                  <a:lnTo>
                                    <a:pt x="217" y="85"/>
                                  </a:lnTo>
                                  <a:lnTo>
                                    <a:pt x="213" y="88"/>
                                  </a:lnTo>
                                  <a:lnTo>
                                    <a:pt x="210" y="92"/>
                                  </a:lnTo>
                                  <a:lnTo>
                                    <a:pt x="209" y="96"/>
                                  </a:lnTo>
                                  <a:lnTo>
                                    <a:pt x="210" y="100"/>
                                  </a:lnTo>
                                  <a:lnTo>
                                    <a:pt x="218" y="85"/>
                                  </a:lnTo>
                                  <a:lnTo>
                                    <a:pt x="152" y="98"/>
                                  </a:lnTo>
                                  <a:lnTo>
                                    <a:pt x="149" y="98"/>
                                  </a:lnTo>
                                  <a:lnTo>
                                    <a:pt x="0" y="177"/>
                                  </a:lnTo>
                                  <a:lnTo>
                                    <a:pt x="10" y="198"/>
                                  </a:lnTo>
                                  <a:lnTo>
                                    <a:pt x="160" y="120"/>
                                  </a:lnTo>
                                  <a:lnTo>
                                    <a:pt x="154" y="109"/>
                                  </a:lnTo>
                                  <a:lnTo>
                                    <a:pt x="157" y="121"/>
                                  </a:lnTo>
                                  <a:lnTo>
                                    <a:pt x="224" y="108"/>
                                  </a:lnTo>
                                  <a:lnTo>
                                    <a:pt x="225" y="106"/>
                                  </a:lnTo>
                                  <a:lnTo>
                                    <a:pt x="229" y="104"/>
                                  </a:lnTo>
                                  <a:lnTo>
                                    <a:pt x="232" y="100"/>
                                  </a:lnTo>
                                  <a:lnTo>
                                    <a:pt x="233" y="96"/>
                                  </a:lnTo>
                                  <a:lnTo>
                                    <a:pt x="232" y="92"/>
                                  </a:lnTo>
                                  <a:lnTo>
                                    <a:pt x="232" y="90"/>
                                  </a:lnTo>
                                  <a:lnTo>
                                    <a:pt x="220" y="70"/>
                                  </a:lnTo>
                                  <a:lnTo>
                                    <a:pt x="217" y="68"/>
                                  </a:lnTo>
                                  <a:lnTo>
                                    <a:pt x="213" y="65"/>
                                  </a:lnTo>
                                  <a:lnTo>
                                    <a:pt x="209" y="64"/>
                                  </a:lnTo>
                                  <a:lnTo>
                                    <a:pt x="205" y="65"/>
                                  </a:lnTo>
                                  <a:lnTo>
                                    <a:pt x="186" y="72"/>
                                  </a:lnTo>
                                  <a:lnTo>
                                    <a:pt x="201" y="78"/>
                                  </a:lnTo>
                                  <a:lnTo>
                                    <a:pt x="198" y="74"/>
                                  </a:lnTo>
                                  <a:lnTo>
                                    <a:pt x="194" y="72"/>
                                  </a:lnTo>
                                  <a:lnTo>
                                    <a:pt x="190" y="70"/>
                                  </a:lnTo>
                                  <a:lnTo>
                                    <a:pt x="190" y="82"/>
                                  </a:lnTo>
                                  <a:lnTo>
                                    <a:pt x="202" y="80"/>
                                  </a:lnTo>
                                  <a:lnTo>
                                    <a:pt x="190" y="34"/>
                                  </a:lnTo>
                                  <a:lnTo>
                                    <a:pt x="189" y="33"/>
                                  </a:lnTo>
                                  <a:lnTo>
                                    <a:pt x="186" y="29"/>
                                  </a:lnTo>
                                  <a:lnTo>
                                    <a:pt x="182" y="26"/>
                                  </a:lnTo>
                                  <a:lnTo>
                                    <a:pt x="86"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 name="Freeform 92"/>
                            <p:cNvSpPr>
                              <a:spLocks/>
                            </p:cNvSpPr>
                            <p:nvPr/>
                          </p:nvSpPr>
                          <p:spPr bwMode="auto">
                            <a:xfrm>
                              <a:off x="2505" y="3056"/>
                              <a:ext cx="71" cy="257"/>
                            </a:xfrm>
                            <a:custGeom>
                              <a:avLst/>
                              <a:gdLst>
                                <a:gd name="T0" fmla="*/ 23 w 71"/>
                                <a:gd name="T1" fmla="*/ 0 h 257"/>
                                <a:gd name="T2" fmla="*/ 0 w 71"/>
                                <a:gd name="T3" fmla="*/ 5 h 257"/>
                                <a:gd name="T4" fmla="*/ 48 w 71"/>
                                <a:gd name="T5" fmla="*/ 213 h 257"/>
                                <a:gd name="T6" fmla="*/ 59 w 71"/>
                                <a:gd name="T7" fmla="*/ 211 h 257"/>
                                <a:gd name="T8" fmla="*/ 48 w 71"/>
                                <a:gd name="T9" fmla="*/ 207 h 257"/>
                                <a:gd name="T10" fmla="*/ 47 w 71"/>
                                <a:gd name="T11" fmla="*/ 211 h 257"/>
                                <a:gd name="T12" fmla="*/ 50 w 71"/>
                                <a:gd name="T13" fmla="*/ 204 h 257"/>
                                <a:gd name="T14" fmla="*/ 19 w 71"/>
                                <a:gd name="T15" fmla="*/ 243 h 257"/>
                                <a:gd name="T16" fmla="*/ 38 w 71"/>
                                <a:gd name="T17" fmla="*/ 257 h 257"/>
                                <a:gd name="T18" fmla="*/ 68 w 71"/>
                                <a:gd name="T19" fmla="*/ 219 h 257"/>
                                <a:gd name="T20" fmla="*/ 70 w 71"/>
                                <a:gd name="T21" fmla="*/ 215 h 257"/>
                                <a:gd name="T22" fmla="*/ 71 w 71"/>
                                <a:gd name="T23" fmla="*/ 211 h 257"/>
                                <a:gd name="T24" fmla="*/ 71 w 71"/>
                                <a:gd name="T25" fmla="*/ 208 h 257"/>
                                <a:gd name="T26" fmla="*/ 23 w 71"/>
                                <a:gd name="T27" fmla="*/ 0 h 2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257"/>
                                <a:gd name="T44" fmla="*/ 71 w 71"/>
                                <a:gd name="T45" fmla="*/ 257 h 2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257">
                                  <a:moveTo>
                                    <a:pt x="23" y="0"/>
                                  </a:moveTo>
                                  <a:lnTo>
                                    <a:pt x="0" y="5"/>
                                  </a:lnTo>
                                  <a:lnTo>
                                    <a:pt x="48" y="213"/>
                                  </a:lnTo>
                                  <a:lnTo>
                                    <a:pt x="59" y="211"/>
                                  </a:lnTo>
                                  <a:lnTo>
                                    <a:pt x="48" y="207"/>
                                  </a:lnTo>
                                  <a:lnTo>
                                    <a:pt x="47" y="211"/>
                                  </a:lnTo>
                                  <a:lnTo>
                                    <a:pt x="50" y="204"/>
                                  </a:lnTo>
                                  <a:lnTo>
                                    <a:pt x="19" y="243"/>
                                  </a:lnTo>
                                  <a:lnTo>
                                    <a:pt x="38" y="257"/>
                                  </a:lnTo>
                                  <a:lnTo>
                                    <a:pt x="68" y="219"/>
                                  </a:lnTo>
                                  <a:lnTo>
                                    <a:pt x="70" y="215"/>
                                  </a:lnTo>
                                  <a:lnTo>
                                    <a:pt x="71" y="211"/>
                                  </a:lnTo>
                                  <a:lnTo>
                                    <a:pt x="71" y="208"/>
                                  </a:lnTo>
                                  <a:lnTo>
                                    <a:pt x="23"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2" name="Freeform 93"/>
                            <p:cNvSpPr>
                              <a:spLocks/>
                            </p:cNvSpPr>
                            <p:nvPr/>
                          </p:nvSpPr>
                          <p:spPr bwMode="auto">
                            <a:xfrm>
                              <a:off x="2701" y="1104"/>
                              <a:ext cx="98" cy="77"/>
                            </a:xfrm>
                            <a:custGeom>
                              <a:avLst/>
                              <a:gdLst>
                                <a:gd name="T0" fmla="*/ 14 w 98"/>
                                <a:gd name="T1" fmla="*/ 0 h 77"/>
                                <a:gd name="T2" fmla="*/ 0 w 98"/>
                                <a:gd name="T3" fmla="*/ 20 h 77"/>
                                <a:gd name="T4" fmla="*/ 84 w 98"/>
                                <a:gd name="T5" fmla="*/ 77 h 77"/>
                                <a:gd name="T6" fmla="*/ 98 w 98"/>
                                <a:gd name="T7" fmla="*/ 57 h 77"/>
                                <a:gd name="T8" fmla="*/ 14 w 98"/>
                                <a:gd name="T9" fmla="*/ 0 h 77"/>
                                <a:gd name="T10" fmla="*/ 0 60000 65536"/>
                                <a:gd name="T11" fmla="*/ 0 60000 65536"/>
                                <a:gd name="T12" fmla="*/ 0 60000 65536"/>
                                <a:gd name="T13" fmla="*/ 0 60000 65536"/>
                                <a:gd name="T14" fmla="*/ 0 60000 65536"/>
                                <a:gd name="T15" fmla="*/ 0 w 98"/>
                                <a:gd name="T16" fmla="*/ 0 h 77"/>
                                <a:gd name="T17" fmla="*/ 98 w 98"/>
                                <a:gd name="T18" fmla="*/ 77 h 77"/>
                              </a:gdLst>
                              <a:ahLst/>
                              <a:cxnLst>
                                <a:cxn ang="T10">
                                  <a:pos x="T0" y="T1"/>
                                </a:cxn>
                                <a:cxn ang="T11">
                                  <a:pos x="T2" y="T3"/>
                                </a:cxn>
                                <a:cxn ang="T12">
                                  <a:pos x="T4" y="T5"/>
                                </a:cxn>
                                <a:cxn ang="T13">
                                  <a:pos x="T6" y="T7"/>
                                </a:cxn>
                                <a:cxn ang="T14">
                                  <a:pos x="T8" y="T9"/>
                                </a:cxn>
                              </a:cxnLst>
                              <a:rect l="T15" t="T16" r="T17" b="T18"/>
                              <a:pathLst>
                                <a:path w="98" h="77">
                                  <a:moveTo>
                                    <a:pt x="14" y="0"/>
                                  </a:moveTo>
                                  <a:lnTo>
                                    <a:pt x="0" y="20"/>
                                  </a:lnTo>
                                  <a:lnTo>
                                    <a:pt x="84" y="77"/>
                                  </a:lnTo>
                                  <a:lnTo>
                                    <a:pt x="98" y="57"/>
                                  </a:lnTo>
                                  <a:lnTo>
                                    <a:pt x="1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3" name="Freeform 94"/>
                            <p:cNvSpPr>
                              <a:spLocks/>
                            </p:cNvSpPr>
                            <p:nvPr/>
                          </p:nvSpPr>
                          <p:spPr bwMode="auto">
                            <a:xfrm>
                              <a:off x="2884" y="980"/>
                              <a:ext cx="33" cy="76"/>
                            </a:xfrm>
                            <a:custGeom>
                              <a:avLst/>
                              <a:gdLst>
                                <a:gd name="T0" fmla="*/ 23 w 33"/>
                                <a:gd name="T1" fmla="*/ 0 h 76"/>
                                <a:gd name="T2" fmla="*/ 0 w 33"/>
                                <a:gd name="T3" fmla="*/ 4 h 76"/>
                                <a:gd name="T4" fmla="*/ 5 w 33"/>
                                <a:gd name="T5" fmla="*/ 37 h 76"/>
                                <a:gd name="T6" fmla="*/ 16 w 33"/>
                                <a:gd name="T7" fmla="*/ 35 h 76"/>
                                <a:gd name="T8" fmla="*/ 4 w 33"/>
                                <a:gd name="T9" fmla="*/ 37 h 76"/>
                                <a:gd name="T10" fmla="*/ 9 w 33"/>
                                <a:gd name="T11" fmla="*/ 76 h 76"/>
                                <a:gd name="T12" fmla="*/ 33 w 33"/>
                                <a:gd name="T13" fmla="*/ 72 h 76"/>
                                <a:gd name="T14" fmla="*/ 28 w 33"/>
                                <a:gd name="T15" fmla="*/ 33 h 76"/>
                                <a:gd name="T16" fmla="*/ 28 w 33"/>
                                <a:gd name="T17" fmla="*/ 33 h 76"/>
                                <a:gd name="T18" fmla="*/ 23 w 33"/>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76"/>
                                <a:gd name="T32" fmla="*/ 33 w 3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76">
                                  <a:moveTo>
                                    <a:pt x="23" y="0"/>
                                  </a:moveTo>
                                  <a:lnTo>
                                    <a:pt x="0" y="4"/>
                                  </a:lnTo>
                                  <a:lnTo>
                                    <a:pt x="5" y="37"/>
                                  </a:lnTo>
                                  <a:lnTo>
                                    <a:pt x="16" y="35"/>
                                  </a:lnTo>
                                  <a:lnTo>
                                    <a:pt x="4" y="37"/>
                                  </a:lnTo>
                                  <a:lnTo>
                                    <a:pt x="9" y="76"/>
                                  </a:lnTo>
                                  <a:lnTo>
                                    <a:pt x="33" y="72"/>
                                  </a:lnTo>
                                  <a:lnTo>
                                    <a:pt x="28" y="33"/>
                                  </a:lnTo>
                                  <a:lnTo>
                                    <a:pt x="23"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4" name="Freeform 95"/>
                            <p:cNvSpPr>
                              <a:spLocks/>
                            </p:cNvSpPr>
                            <p:nvPr/>
                          </p:nvSpPr>
                          <p:spPr bwMode="auto">
                            <a:xfrm>
                              <a:off x="2683" y="823"/>
                              <a:ext cx="42" cy="552"/>
                            </a:xfrm>
                            <a:custGeom>
                              <a:avLst/>
                              <a:gdLst>
                                <a:gd name="T0" fmla="*/ 17 w 42"/>
                                <a:gd name="T1" fmla="*/ 0 h 552"/>
                                <a:gd name="T2" fmla="*/ 0 w 42"/>
                                <a:gd name="T3" fmla="*/ 16 h 552"/>
                                <a:gd name="T4" fmla="*/ 17 w 42"/>
                                <a:gd name="T5" fmla="*/ 36 h 552"/>
                                <a:gd name="T6" fmla="*/ 25 w 42"/>
                                <a:gd name="T7" fmla="*/ 28 h 552"/>
                                <a:gd name="T8" fmla="*/ 13 w 42"/>
                                <a:gd name="T9" fmla="*/ 28 h 552"/>
                                <a:gd name="T10" fmla="*/ 14 w 42"/>
                                <a:gd name="T11" fmla="*/ 32 h 552"/>
                                <a:gd name="T12" fmla="*/ 13 w 42"/>
                                <a:gd name="T13" fmla="*/ 28 h 552"/>
                                <a:gd name="T14" fmla="*/ 13 w 42"/>
                                <a:gd name="T15" fmla="*/ 126 h 552"/>
                                <a:gd name="T16" fmla="*/ 13 w 42"/>
                                <a:gd name="T17" fmla="*/ 250 h 552"/>
                                <a:gd name="T18" fmla="*/ 13 w 42"/>
                                <a:gd name="T19" fmla="*/ 290 h 552"/>
                                <a:gd name="T20" fmla="*/ 18 w 42"/>
                                <a:gd name="T21" fmla="*/ 552 h 552"/>
                                <a:gd name="T22" fmla="*/ 42 w 42"/>
                                <a:gd name="T23" fmla="*/ 552 h 552"/>
                                <a:gd name="T24" fmla="*/ 37 w 42"/>
                                <a:gd name="T25" fmla="*/ 290 h 552"/>
                                <a:gd name="T26" fmla="*/ 37 w 42"/>
                                <a:gd name="T27" fmla="*/ 250 h 552"/>
                                <a:gd name="T28" fmla="*/ 37 w 42"/>
                                <a:gd name="T29" fmla="*/ 126 h 552"/>
                                <a:gd name="T30" fmla="*/ 37 w 42"/>
                                <a:gd name="T31" fmla="*/ 28 h 552"/>
                                <a:gd name="T32" fmla="*/ 37 w 42"/>
                                <a:gd name="T33" fmla="*/ 28 h 552"/>
                                <a:gd name="T34" fmla="*/ 36 w 42"/>
                                <a:gd name="T35" fmla="*/ 24 h 552"/>
                                <a:gd name="T36" fmla="*/ 34 w 42"/>
                                <a:gd name="T37" fmla="*/ 20 h 552"/>
                                <a:gd name="T38" fmla="*/ 17 w 42"/>
                                <a:gd name="T39" fmla="*/ 0 h 5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552"/>
                                <a:gd name="T62" fmla="*/ 42 w 42"/>
                                <a:gd name="T63" fmla="*/ 552 h 5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552">
                                  <a:moveTo>
                                    <a:pt x="17" y="0"/>
                                  </a:moveTo>
                                  <a:lnTo>
                                    <a:pt x="0" y="16"/>
                                  </a:lnTo>
                                  <a:lnTo>
                                    <a:pt x="17" y="36"/>
                                  </a:lnTo>
                                  <a:lnTo>
                                    <a:pt x="25" y="28"/>
                                  </a:lnTo>
                                  <a:lnTo>
                                    <a:pt x="13" y="28"/>
                                  </a:lnTo>
                                  <a:lnTo>
                                    <a:pt x="14" y="32"/>
                                  </a:lnTo>
                                  <a:lnTo>
                                    <a:pt x="13" y="28"/>
                                  </a:lnTo>
                                  <a:lnTo>
                                    <a:pt x="13" y="126"/>
                                  </a:lnTo>
                                  <a:lnTo>
                                    <a:pt x="13" y="250"/>
                                  </a:lnTo>
                                  <a:lnTo>
                                    <a:pt x="13" y="290"/>
                                  </a:lnTo>
                                  <a:lnTo>
                                    <a:pt x="18" y="552"/>
                                  </a:lnTo>
                                  <a:lnTo>
                                    <a:pt x="42" y="552"/>
                                  </a:lnTo>
                                  <a:lnTo>
                                    <a:pt x="37" y="290"/>
                                  </a:lnTo>
                                  <a:lnTo>
                                    <a:pt x="37" y="250"/>
                                  </a:lnTo>
                                  <a:lnTo>
                                    <a:pt x="37" y="126"/>
                                  </a:lnTo>
                                  <a:lnTo>
                                    <a:pt x="37" y="28"/>
                                  </a:lnTo>
                                  <a:lnTo>
                                    <a:pt x="36" y="24"/>
                                  </a:lnTo>
                                  <a:lnTo>
                                    <a:pt x="34" y="20"/>
                                  </a:lnTo>
                                  <a:lnTo>
                                    <a:pt x="17"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grpSp>
              </p:grpSp>
            </p:grpSp>
          </p:grpSp>
          <p:grpSp>
            <p:nvGrpSpPr>
              <p:cNvPr id="187" name="Group 96"/>
              <p:cNvGrpSpPr>
                <a:grpSpLocks/>
              </p:cNvGrpSpPr>
              <p:nvPr/>
            </p:nvGrpSpPr>
            <p:grpSpPr bwMode="auto">
              <a:xfrm>
                <a:off x="1193" y="497"/>
                <a:ext cx="3032" cy="3658"/>
                <a:chOff x="1193" y="497"/>
                <a:chExt cx="3032" cy="3658"/>
              </a:xfrm>
            </p:grpSpPr>
            <p:grpSp>
              <p:nvGrpSpPr>
                <p:cNvPr id="188" name="Group 97"/>
                <p:cNvGrpSpPr>
                  <a:grpSpLocks/>
                </p:cNvGrpSpPr>
                <p:nvPr/>
              </p:nvGrpSpPr>
              <p:grpSpPr bwMode="auto">
                <a:xfrm>
                  <a:off x="1193" y="497"/>
                  <a:ext cx="3032" cy="3658"/>
                  <a:chOff x="1193" y="497"/>
                  <a:chExt cx="3032" cy="3658"/>
                </a:xfrm>
              </p:grpSpPr>
              <p:sp>
                <p:nvSpPr>
                  <p:cNvPr id="190" name="Freeform 98"/>
                  <p:cNvSpPr>
                    <a:spLocks/>
                  </p:cNvSpPr>
                  <p:nvPr/>
                </p:nvSpPr>
                <p:spPr bwMode="auto">
                  <a:xfrm>
                    <a:off x="2701" y="841"/>
                    <a:ext cx="252" cy="171"/>
                  </a:xfrm>
                  <a:custGeom>
                    <a:avLst/>
                    <a:gdLst>
                      <a:gd name="T0" fmla="*/ 14 w 252"/>
                      <a:gd name="T1" fmla="*/ 0 h 171"/>
                      <a:gd name="T2" fmla="*/ 0 w 252"/>
                      <a:gd name="T3" fmla="*/ 20 h 171"/>
                      <a:gd name="T4" fmla="*/ 191 w 252"/>
                      <a:gd name="T5" fmla="*/ 144 h 171"/>
                      <a:gd name="T6" fmla="*/ 192 w 252"/>
                      <a:gd name="T7" fmla="*/ 144 h 171"/>
                      <a:gd name="T8" fmla="*/ 240 w 252"/>
                      <a:gd name="T9" fmla="*/ 171 h 171"/>
                      <a:gd name="T10" fmla="*/ 252 w 252"/>
                      <a:gd name="T11" fmla="*/ 150 h 171"/>
                      <a:gd name="T12" fmla="*/ 204 w 252"/>
                      <a:gd name="T13" fmla="*/ 123 h 171"/>
                      <a:gd name="T14" fmla="*/ 198 w 252"/>
                      <a:gd name="T15" fmla="*/ 134 h 171"/>
                      <a:gd name="T16" fmla="*/ 204 w 252"/>
                      <a:gd name="T17" fmla="*/ 124 h 171"/>
                      <a:gd name="T18" fmla="*/ 14 w 252"/>
                      <a:gd name="T19" fmla="*/ 0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171"/>
                      <a:gd name="T32" fmla="*/ 252 w 252"/>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171">
                        <a:moveTo>
                          <a:pt x="14" y="0"/>
                        </a:moveTo>
                        <a:lnTo>
                          <a:pt x="0" y="20"/>
                        </a:lnTo>
                        <a:lnTo>
                          <a:pt x="191" y="144"/>
                        </a:lnTo>
                        <a:lnTo>
                          <a:pt x="192" y="144"/>
                        </a:lnTo>
                        <a:lnTo>
                          <a:pt x="240" y="171"/>
                        </a:lnTo>
                        <a:lnTo>
                          <a:pt x="252" y="150"/>
                        </a:lnTo>
                        <a:lnTo>
                          <a:pt x="204" y="123"/>
                        </a:lnTo>
                        <a:lnTo>
                          <a:pt x="198" y="134"/>
                        </a:lnTo>
                        <a:lnTo>
                          <a:pt x="204" y="124"/>
                        </a:lnTo>
                        <a:lnTo>
                          <a:pt x="1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1" name="Freeform 99"/>
                  <p:cNvSpPr>
                    <a:spLocks/>
                  </p:cNvSpPr>
                  <p:nvPr/>
                </p:nvSpPr>
                <p:spPr bwMode="auto">
                  <a:xfrm>
                    <a:off x="3776" y="1887"/>
                    <a:ext cx="449" cy="186"/>
                  </a:xfrm>
                  <a:custGeom>
                    <a:avLst/>
                    <a:gdLst>
                      <a:gd name="T0" fmla="*/ 0 w 449"/>
                      <a:gd name="T1" fmla="*/ 164 h 186"/>
                      <a:gd name="T2" fmla="*/ 5 w 449"/>
                      <a:gd name="T3" fmla="*/ 186 h 186"/>
                      <a:gd name="T4" fmla="*/ 64 w 449"/>
                      <a:gd name="T5" fmla="*/ 174 h 186"/>
                      <a:gd name="T6" fmla="*/ 65 w 449"/>
                      <a:gd name="T7" fmla="*/ 173 h 186"/>
                      <a:gd name="T8" fmla="*/ 69 w 449"/>
                      <a:gd name="T9" fmla="*/ 170 h 186"/>
                      <a:gd name="T10" fmla="*/ 72 w 449"/>
                      <a:gd name="T11" fmla="*/ 169 h 186"/>
                      <a:gd name="T12" fmla="*/ 108 w 449"/>
                      <a:gd name="T13" fmla="*/ 102 h 186"/>
                      <a:gd name="T14" fmla="*/ 97 w 449"/>
                      <a:gd name="T15" fmla="*/ 96 h 186"/>
                      <a:gd name="T16" fmla="*/ 101 w 449"/>
                      <a:gd name="T17" fmla="*/ 106 h 186"/>
                      <a:gd name="T18" fmla="*/ 105 w 449"/>
                      <a:gd name="T19" fmla="*/ 104 h 186"/>
                      <a:gd name="T20" fmla="*/ 101 w 449"/>
                      <a:gd name="T21" fmla="*/ 108 h 186"/>
                      <a:gd name="T22" fmla="*/ 269 w 449"/>
                      <a:gd name="T23" fmla="*/ 56 h 186"/>
                      <a:gd name="T24" fmla="*/ 269 w 449"/>
                      <a:gd name="T25" fmla="*/ 54 h 186"/>
                      <a:gd name="T26" fmla="*/ 273 w 449"/>
                      <a:gd name="T27" fmla="*/ 52 h 186"/>
                      <a:gd name="T28" fmla="*/ 275 w 449"/>
                      <a:gd name="T29" fmla="*/ 52 h 186"/>
                      <a:gd name="T30" fmla="*/ 299 w 449"/>
                      <a:gd name="T31" fmla="*/ 20 h 186"/>
                      <a:gd name="T32" fmla="*/ 289 w 449"/>
                      <a:gd name="T33" fmla="*/ 12 h 186"/>
                      <a:gd name="T34" fmla="*/ 289 w 449"/>
                      <a:gd name="T35" fmla="*/ 24 h 186"/>
                      <a:gd name="T36" fmla="*/ 293 w 449"/>
                      <a:gd name="T37" fmla="*/ 22 h 186"/>
                      <a:gd name="T38" fmla="*/ 297 w 449"/>
                      <a:gd name="T39" fmla="*/ 20 h 186"/>
                      <a:gd name="T40" fmla="*/ 289 w 449"/>
                      <a:gd name="T41" fmla="*/ 24 h 186"/>
                      <a:gd name="T42" fmla="*/ 449 w 449"/>
                      <a:gd name="T43" fmla="*/ 24 h 186"/>
                      <a:gd name="T44" fmla="*/ 449 w 449"/>
                      <a:gd name="T45" fmla="*/ 0 h 186"/>
                      <a:gd name="T46" fmla="*/ 289 w 449"/>
                      <a:gd name="T47" fmla="*/ 0 h 186"/>
                      <a:gd name="T48" fmla="*/ 289 w 449"/>
                      <a:gd name="T49" fmla="*/ 0 h 186"/>
                      <a:gd name="T50" fmla="*/ 285 w 449"/>
                      <a:gd name="T51" fmla="*/ 1 h 186"/>
                      <a:gd name="T52" fmla="*/ 281 w 449"/>
                      <a:gd name="T53" fmla="*/ 4 h 186"/>
                      <a:gd name="T54" fmla="*/ 280 w 449"/>
                      <a:gd name="T55" fmla="*/ 5 h 186"/>
                      <a:gd name="T56" fmla="*/ 256 w 449"/>
                      <a:gd name="T57" fmla="*/ 37 h 186"/>
                      <a:gd name="T58" fmla="*/ 265 w 449"/>
                      <a:gd name="T59" fmla="*/ 44 h 186"/>
                      <a:gd name="T60" fmla="*/ 263 w 449"/>
                      <a:gd name="T61" fmla="*/ 33 h 186"/>
                      <a:gd name="T62" fmla="*/ 95 w 449"/>
                      <a:gd name="T63" fmla="*/ 85 h 186"/>
                      <a:gd name="T64" fmla="*/ 93 w 449"/>
                      <a:gd name="T65" fmla="*/ 85 h 186"/>
                      <a:gd name="T66" fmla="*/ 89 w 449"/>
                      <a:gd name="T67" fmla="*/ 88 h 186"/>
                      <a:gd name="T68" fmla="*/ 87 w 449"/>
                      <a:gd name="T69" fmla="*/ 90 h 186"/>
                      <a:gd name="T70" fmla="*/ 51 w 449"/>
                      <a:gd name="T71" fmla="*/ 157 h 186"/>
                      <a:gd name="T72" fmla="*/ 57 w 449"/>
                      <a:gd name="T73" fmla="*/ 152 h 186"/>
                      <a:gd name="T74" fmla="*/ 53 w 449"/>
                      <a:gd name="T75" fmla="*/ 154 h 186"/>
                      <a:gd name="T76" fmla="*/ 61 w 449"/>
                      <a:gd name="T77" fmla="*/ 162 h 186"/>
                      <a:gd name="T78" fmla="*/ 59 w 449"/>
                      <a:gd name="T79" fmla="*/ 152 h 186"/>
                      <a:gd name="T80" fmla="*/ 0 w 449"/>
                      <a:gd name="T81" fmla="*/ 164 h 1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9"/>
                      <a:gd name="T124" fmla="*/ 0 h 186"/>
                      <a:gd name="T125" fmla="*/ 449 w 449"/>
                      <a:gd name="T126" fmla="*/ 186 h 1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9" h="186">
                        <a:moveTo>
                          <a:pt x="0" y="164"/>
                        </a:moveTo>
                        <a:lnTo>
                          <a:pt x="5" y="186"/>
                        </a:lnTo>
                        <a:lnTo>
                          <a:pt x="64" y="174"/>
                        </a:lnTo>
                        <a:lnTo>
                          <a:pt x="65" y="173"/>
                        </a:lnTo>
                        <a:lnTo>
                          <a:pt x="69" y="170"/>
                        </a:lnTo>
                        <a:lnTo>
                          <a:pt x="72" y="169"/>
                        </a:lnTo>
                        <a:lnTo>
                          <a:pt x="108" y="102"/>
                        </a:lnTo>
                        <a:lnTo>
                          <a:pt x="97" y="96"/>
                        </a:lnTo>
                        <a:lnTo>
                          <a:pt x="101" y="106"/>
                        </a:lnTo>
                        <a:lnTo>
                          <a:pt x="105" y="104"/>
                        </a:lnTo>
                        <a:lnTo>
                          <a:pt x="101" y="108"/>
                        </a:lnTo>
                        <a:lnTo>
                          <a:pt x="269" y="56"/>
                        </a:lnTo>
                        <a:lnTo>
                          <a:pt x="269" y="54"/>
                        </a:lnTo>
                        <a:lnTo>
                          <a:pt x="273" y="52"/>
                        </a:lnTo>
                        <a:lnTo>
                          <a:pt x="275" y="52"/>
                        </a:lnTo>
                        <a:lnTo>
                          <a:pt x="299" y="20"/>
                        </a:lnTo>
                        <a:lnTo>
                          <a:pt x="289" y="12"/>
                        </a:lnTo>
                        <a:lnTo>
                          <a:pt x="289" y="24"/>
                        </a:lnTo>
                        <a:lnTo>
                          <a:pt x="293" y="22"/>
                        </a:lnTo>
                        <a:lnTo>
                          <a:pt x="297" y="20"/>
                        </a:lnTo>
                        <a:lnTo>
                          <a:pt x="289" y="24"/>
                        </a:lnTo>
                        <a:lnTo>
                          <a:pt x="449" y="24"/>
                        </a:lnTo>
                        <a:lnTo>
                          <a:pt x="449" y="0"/>
                        </a:lnTo>
                        <a:lnTo>
                          <a:pt x="289" y="0"/>
                        </a:lnTo>
                        <a:lnTo>
                          <a:pt x="285" y="1"/>
                        </a:lnTo>
                        <a:lnTo>
                          <a:pt x="281" y="4"/>
                        </a:lnTo>
                        <a:lnTo>
                          <a:pt x="280" y="5"/>
                        </a:lnTo>
                        <a:lnTo>
                          <a:pt x="256" y="37"/>
                        </a:lnTo>
                        <a:lnTo>
                          <a:pt x="265" y="44"/>
                        </a:lnTo>
                        <a:lnTo>
                          <a:pt x="263" y="33"/>
                        </a:lnTo>
                        <a:lnTo>
                          <a:pt x="95" y="85"/>
                        </a:lnTo>
                        <a:lnTo>
                          <a:pt x="93" y="85"/>
                        </a:lnTo>
                        <a:lnTo>
                          <a:pt x="89" y="88"/>
                        </a:lnTo>
                        <a:lnTo>
                          <a:pt x="87" y="90"/>
                        </a:lnTo>
                        <a:lnTo>
                          <a:pt x="51" y="157"/>
                        </a:lnTo>
                        <a:lnTo>
                          <a:pt x="57" y="152"/>
                        </a:lnTo>
                        <a:lnTo>
                          <a:pt x="53" y="154"/>
                        </a:lnTo>
                        <a:lnTo>
                          <a:pt x="61" y="162"/>
                        </a:lnTo>
                        <a:lnTo>
                          <a:pt x="59" y="152"/>
                        </a:lnTo>
                        <a:lnTo>
                          <a:pt x="0" y="164"/>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2" name="Freeform 100"/>
                  <p:cNvSpPr>
                    <a:spLocks/>
                  </p:cNvSpPr>
                  <p:nvPr/>
                </p:nvSpPr>
                <p:spPr bwMode="auto">
                  <a:xfrm>
                    <a:off x="2223" y="2213"/>
                    <a:ext cx="54" cy="364"/>
                  </a:xfrm>
                  <a:custGeom>
                    <a:avLst/>
                    <a:gdLst>
                      <a:gd name="T0" fmla="*/ 42 w 54"/>
                      <a:gd name="T1" fmla="*/ 0 h 364"/>
                      <a:gd name="T2" fmla="*/ 18 w 54"/>
                      <a:gd name="T3" fmla="*/ 2 h 364"/>
                      <a:gd name="T4" fmla="*/ 30 w 54"/>
                      <a:gd name="T5" fmla="*/ 322 h 364"/>
                      <a:gd name="T6" fmla="*/ 42 w 54"/>
                      <a:gd name="T7" fmla="*/ 320 h 364"/>
                      <a:gd name="T8" fmla="*/ 32 w 54"/>
                      <a:gd name="T9" fmla="*/ 316 h 364"/>
                      <a:gd name="T10" fmla="*/ 30 w 54"/>
                      <a:gd name="T11" fmla="*/ 320 h 364"/>
                      <a:gd name="T12" fmla="*/ 34 w 54"/>
                      <a:gd name="T13" fmla="*/ 312 h 364"/>
                      <a:gd name="T14" fmla="*/ 4 w 54"/>
                      <a:gd name="T15" fmla="*/ 344 h 364"/>
                      <a:gd name="T16" fmla="*/ 1 w 54"/>
                      <a:gd name="T17" fmla="*/ 348 h 364"/>
                      <a:gd name="T18" fmla="*/ 0 w 54"/>
                      <a:gd name="T19" fmla="*/ 352 h 364"/>
                      <a:gd name="T20" fmla="*/ 1 w 54"/>
                      <a:gd name="T21" fmla="*/ 356 h 364"/>
                      <a:gd name="T22" fmla="*/ 4 w 54"/>
                      <a:gd name="T23" fmla="*/ 360 h 364"/>
                      <a:gd name="T24" fmla="*/ 8 w 54"/>
                      <a:gd name="T25" fmla="*/ 363 h 364"/>
                      <a:gd name="T26" fmla="*/ 12 w 54"/>
                      <a:gd name="T27" fmla="*/ 364 h 364"/>
                      <a:gd name="T28" fmla="*/ 16 w 54"/>
                      <a:gd name="T29" fmla="*/ 364 h 364"/>
                      <a:gd name="T30" fmla="*/ 52 w 54"/>
                      <a:gd name="T31" fmla="*/ 352 h 364"/>
                      <a:gd name="T32" fmla="*/ 44 w 54"/>
                      <a:gd name="T33" fmla="*/ 330 h 364"/>
                      <a:gd name="T34" fmla="*/ 8 w 54"/>
                      <a:gd name="T35" fmla="*/ 342 h 364"/>
                      <a:gd name="T36" fmla="*/ 22 w 54"/>
                      <a:gd name="T37" fmla="*/ 356 h 364"/>
                      <a:gd name="T38" fmla="*/ 24 w 54"/>
                      <a:gd name="T39" fmla="*/ 352 h 364"/>
                      <a:gd name="T40" fmla="*/ 22 w 54"/>
                      <a:gd name="T41" fmla="*/ 348 h 364"/>
                      <a:gd name="T42" fmla="*/ 20 w 54"/>
                      <a:gd name="T43" fmla="*/ 344 h 364"/>
                      <a:gd name="T44" fmla="*/ 16 w 54"/>
                      <a:gd name="T45" fmla="*/ 342 h 364"/>
                      <a:gd name="T46" fmla="*/ 12 w 54"/>
                      <a:gd name="T47" fmla="*/ 340 h 364"/>
                      <a:gd name="T48" fmla="*/ 12 w 54"/>
                      <a:gd name="T49" fmla="*/ 352 h 364"/>
                      <a:gd name="T50" fmla="*/ 21 w 54"/>
                      <a:gd name="T51" fmla="*/ 360 h 364"/>
                      <a:gd name="T52" fmla="*/ 52 w 54"/>
                      <a:gd name="T53" fmla="*/ 328 h 364"/>
                      <a:gd name="T54" fmla="*/ 53 w 54"/>
                      <a:gd name="T55" fmla="*/ 324 h 364"/>
                      <a:gd name="T56" fmla="*/ 54 w 54"/>
                      <a:gd name="T57" fmla="*/ 320 h 364"/>
                      <a:gd name="T58" fmla="*/ 54 w 54"/>
                      <a:gd name="T59" fmla="*/ 320 h 364"/>
                      <a:gd name="T60" fmla="*/ 54 w 54"/>
                      <a:gd name="T61" fmla="*/ 320 h 364"/>
                      <a:gd name="T62" fmla="*/ 42 w 54"/>
                      <a:gd name="T63" fmla="*/ 0 h 3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
                      <a:gd name="T97" fmla="*/ 0 h 364"/>
                      <a:gd name="T98" fmla="*/ 54 w 54"/>
                      <a:gd name="T99" fmla="*/ 364 h 3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 h="364">
                        <a:moveTo>
                          <a:pt x="42" y="0"/>
                        </a:moveTo>
                        <a:lnTo>
                          <a:pt x="18" y="2"/>
                        </a:lnTo>
                        <a:lnTo>
                          <a:pt x="30" y="322"/>
                        </a:lnTo>
                        <a:lnTo>
                          <a:pt x="42" y="320"/>
                        </a:lnTo>
                        <a:lnTo>
                          <a:pt x="32" y="316"/>
                        </a:lnTo>
                        <a:lnTo>
                          <a:pt x="30" y="320"/>
                        </a:lnTo>
                        <a:lnTo>
                          <a:pt x="34" y="312"/>
                        </a:lnTo>
                        <a:lnTo>
                          <a:pt x="4" y="344"/>
                        </a:lnTo>
                        <a:lnTo>
                          <a:pt x="1" y="348"/>
                        </a:lnTo>
                        <a:lnTo>
                          <a:pt x="0" y="352"/>
                        </a:lnTo>
                        <a:lnTo>
                          <a:pt x="1" y="356"/>
                        </a:lnTo>
                        <a:lnTo>
                          <a:pt x="4" y="360"/>
                        </a:lnTo>
                        <a:lnTo>
                          <a:pt x="8" y="363"/>
                        </a:lnTo>
                        <a:lnTo>
                          <a:pt x="12" y="364"/>
                        </a:lnTo>
                        <a:lnTo>
                          <a:pt x="16" y="364"/>
                        </a:lnTo>
                        <a:lnTo>
                          <a:pt x="52" y="352"/>
                        </a:lnTo>
                        <a:lnTo>
                          <a:pt x="44" y="330"/>
                        </a:lnTo>
                        <a:lnTo>
                          <a:pt x="8" y="342"/>
                        </a:lnTo>
                        <a:lnTo>
                          <a:pt x="22" y="356"/>
                        </a:lnTo>
                        <a:lnTo>
                          <a:pt x="24" y="352"/>
                        </a:lnTo>
                        <a:lnTo>
                          <a:pt x="22" y="348"/>
                        </a:lnTo>
                        <a:lnTo>
                          <a:pt x="20" y="344"/>
                        </a:lnTo>
                        <a:lnTo>
                          <a:pt x="16" y="342"/>
                        </a:lnTo>
                        <a:lnTo>
                          <a:pt x="12" y="340"/>
                        </a:lnTo>
                        <a:lnTo>
                          <a:pt x="12" y="352"/>
                        </a:lnTo>
                        <a:lnTo>
                          <a:pt x="21" y="360"/>
                        </a:lnTo>
                        <a:lnTo>
                          <a:pt x="52" y="328"/>
                        </a:lnTo>
                        <a:lnTo>
                          <a:pt x="53" y="324"/>
                        </a:lnTo>
                        <a:lnTo>
                          <a:pt x="54" y="320"/>
                        </a:lnTo>
                        <a:lnTo>
                          <a:pt x="42"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3" name="Freeform 101"/>
                  <p:cNvSpPr>
                    <a:spLocks/>
                  </p:cNvSpPr>
                  <p:nvPr/>
                </p:nvSpPr>
                <p:spPr bwMode="auto">
                  <a:xfrm>
                    <a:off x="1777" y="1800"/>
                    <a:ext cx="40" cy="231"/>
                  </a:xfrm>
                  <a:custGeom>
                    <a:avLst/>
                    <a:gdLst>
                      <a:gd name="T0" fmla="*/ 0 w 40"/>
                      <a:gd name="T1" fmla="*/ 216 h 231"/>
                      <a:gd name="T2" fmla="*/ 19 w 40"/>
                      <a:gd name="T3" fmla="*/ 231 h 231"/>
                      <a:gd name="T4" fmla="*/ 38 w 40"/>
                      <a:gd name="T5" fmla="*/ 205 h 231"/>
                      <a:gd name="T6" fmla="*/ 39 w 40"/>
                      <a:gd name="T7" fmla="*/ 201 h 231"/>
                      <a:gd name="T8" fmla="*/ 40 w 40"/>
                      <a:gd name="T9" fmla="*/ 197 h 231"/>
                      <a:gd name="T10" fmla="*/ 40 w 40"/>
                      <a:gd name="T11" fmla="*/ 0 h 231"/>
                      <a:gd name="T12" fmla="*/ 16 w 40"/>
                      <a:gd name="T13" fmla="*/ 0 h 231"/>
                      <a:gd name="T14" fmla="*/ 16 w 40"/>
                      <a:gd name="T15" fmla="*/ 197 h 231"/>
                      <a:gd name="T16" fmla="*/ 18 w 40"/>
                      <a:gd name="T17" fmla="*/ 193 h 231"/>
                      <a:gd name="T18" fmla="*/ 16 w 40"/>
                      <a:gd name="T19" fmla="*/ 197 h 231"/>
                      <a:gd name="T20" fmla="*/ 28 w 40"/>
                      <a:gd name="T21" fmla="*/ 197 h 231"/>
                      <a:gd name="T22" fmla="*/ 19 w 40"/>
                      <a:gd name="T23" fmla="*/ 191 h 231"/>
                      <a:gd name="T24" fmla="*/ 0 w 40"/>
                      <a:gd name="T25" fmla="*/ 216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31"/>
                      <a:gd name="T41" fmla="*/ 40 w 40"/>
                      <a:gd name="T42" fmla="*/ 231 h 2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31">
                        <a:moveTo>
                          <a:pt x="0" y="216"/>
                        </a:moveTo>
                        <a:lnTo>
                          <a:pt x="19" y="231"/>
                        </a:lnTo>
                        <a:lnTo>
                          <a:pt x="38" y="205"/>
                        </a:lnTo>
                        <a:lnTo>
                          <a:pt x="39" y="201"/>
                        </a:lnTo>
                        <a:lnTo>
                          <a:pt x="40" y="197"/>
                        </a:lnTo>
                        <a:lnTo>
                          <a:pt x="40" y="0"/>
                        </a:lnTo>
                        <a:lnTo>
                          <a:pt x="16" y="0"/>
                        </a:lnTo>
                        <a:lnTo>
                          <a:pt x="16" y="197"/>
                        </a:lnTo>
                        <a:lnTo>
                          <a:pt x="18" y="193"/>
                        </a:lnTo>
                        <a:lnTo>
                          <a:pt x="16" y="197"/>
                        </a:lnTo>
                        <a:lnTo>
                          <a:pt x="28" y="197"/>
                        </a:lnTo>
                        <a:lnTo>
                          <a:pt x="19" y="191"/>
                        </a:lnTo>
                        <a:lnTo>
                          <a:pt x="0" y="21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4" name="Freeform 102"/>
                  <p:cNvSpPr>
                    <a:spLocks/>
                  </p:cNvSpPr>
                  <p:nvPr/>
                </p:nvSpPr>
                <p:spPr bwMode="auto">
                  <a:xfrm>
                    <a:off x="1193" y="2905"/>
                    <a:ext cx="499" cy="728"/>
                  </a:xfrm>
                  <a:custGeom>
                    <a:avLst/>
                    <a:gdLst>
                      <a:gd name="T0" fmla="*/ 203 w 499"/>
                      <a:gd name="T1" fmla="*/ 715 h 728"/>
                      <a:gd name="T2" fmla="*/ 222 w 499"/>
                      <a:gd name="T3" fmla="*/ 728 h 728"/>
                      <a:gd name="T4" fmla="*/ 311 w 499"/>
                      <a:gd name="T5" fmla="*/ 598 h 728"/>
                      <a:gd name="T6" fmla="*/ 312 w 499"/>
                      <a:gd name="T7" fmla="*/ 598 h 728"/>
                      <a:gd name="T8" fmla="*/ 431 w 499"/>
                      <a:gd name="T9" fmla="*/ 422 h 728"/>
                      <a:gd name="T10" fmla="*/ 431 w 499"/>
                      <a:gd name="T11" fmla="*/ 419 h 728"/>
                      <a:gd name="T12" fmla="*/ 432 w 499"/>
                      <a:gd name="T13" fmla="*/ 416 h 728"/>
                      <a:gd name="T14" fmla="*/ 456 w 499"/>
                      <a:gd name="T15" fmla="*/ 180 h 728"/>
                      <a:gd name="T16" fmla="*/ 444 w 499"/>
                      <a:gd name="T17" fmla="*/ 179 h 728"/>
                      <a:gd name="T18" fmla="*/ 455 w 499"/>
                      <a:gd name="T19" fmla="*/ 183 h 728"/>
                      <a:gd name="T20" fmla="*/ 455 w 499"/>
                      <a:gd name="T21" fmla="*/ 184 h 728"/>
                      <a:gd name="T22" fmla="*/ 498 w 499"/>
                      <a:gd name="T23" fmla="*/ 100 h 728"/>
                      <a:gd name="T24" fmla="*/ 498 w 499"/>
                      <a:gd name="T25" fmla="*/ 99 h 728"/>
                      <a:gd name="T26" fmla="*/ 499 w 499"/>
                      <a:gd name="T27" fmla="*/ 95 h 728"/>
                      <a:gd name="T28" fmla="*/ 498 w 499"/>
                      <a:gd name="T29" fmla="*/ 91 h 728"/>
                      <a:gd name="T30" fmla="*/ 495 w 499"/>
                      <a:gd name="T31" fmla="*/ 87 h 728"/>
                      <a:gd name="T32" fmla="*/ 491 w 499"/>
                      <a:gd name="T33" fmla="*/ 84 h 728"/>
                      <a:gd name="T34" fmla="*/ 487 w 499"/>
                      <a:gd name="T35" fmla="*/ 83 h 728"/>
                      <a:gd name="T36" fmla="*/ 487 w 499"/>
                      <a:gd name="T37" fmla="*/ 83 h 728"/>
                      <a:gd name="T38" fmla="*/ 212 w 499"/>
                      <a:gd name="T39" fmla="*/ 88 h 728"/>
                      <a:gd name="T40" fmla="*/ 212 w 499"/>
                      <a:gd name="T41" fmla="*/ 100 h 728"/>
                      <a:gd name="T42" fmla="*/ 218 w 499"/>
                      <a:gd name="T43" fmla="*/ 90 h 728"/>
                      <a:gd name="T44" fmla="*/ 127 w 499"/>
                      <a:gd name="T45" fmla="*/ 51 h 728"/>
                      <a:gd name="T46" fmla="*/ 122 w 499"/>
                      <a:gd name="T47" fmla="*/ 62 h 728"/>
                      <a:gd name="T48" fmla="*/ 127 w 499"/>
                      <a:gd name="T49" fmla="*/ 51 h 728"/>
                      <a:gd name="T50" fmla="*/ 10 w 499"/>
                      <a:gd name="T51" fmla="*/ 0 h 728"/>
                      <a:gd name="T52" fmla="*/ 0 w 499"/>
                      <a:gd name="T53" fmla="*/ 22 h 728"/>
                      <a:gd name="T54" fmla="*/ 118 w 499"/>
                      <a:gd name="T55" fmla="*/ 72 h 728"/>
                      <a:gd name="T56" fmla="*/ 118 w 499"/>
                      <a:gd name="T57" fmla="*/ 74 h 728"/>
                      <a:gd name="T58" fmla="*/ 208 w 499"/>
                      <a:gd name="T59" fmla="*/ 112 h 728"/>
                      <a:gd name="T60" fmla="*/ 208 w 499"/>
                      <a:gd name="T61" fmla="*/ 111 h 728"/>
                      <a:gd name="T62" fmla="*/ 212 w 499"/>
                      <a:gd name="T63" fmla="*/ 112 h 728"/>
                      <a:gd name="T64" fmla="*/ 212 w 499"/>
                      <a:gd name="T65" fmla="*/ 112 h 728"/>
                      <a:gd name="T66" fmla="*/ 487 w 499"/>
                      <a:gd name="T67" fmla="*/ 107 h 728"/>
                      <a:gd name="T68" fmla="*/ 476 w 499"/>
                      <a:gd name="T69" fmla="*/ 91 h 728"/>
                      <a:gd name="T70" fmla="*/ 475 w 499"/>
                      <a:gd name="T71" fmla="*/ 95 h 728"/>
                      <a:gd name="T72" fmla="*/ 476 w 499"/>
                      <a:gd name="T73" fmla="*/ 99 h 728"/>
                      <a:gd name="T74" fmla="*/ 479 w 499"/>
                      <a:gd name="T75" fmla="*/ 103 h 728"/>
                      <a:gd name="T76" fmla="*/ 483 w 499"/>
                      <a:gd name="T77" fmla="*/ 106 h 728"/>
                      <a:gd name="T78" fmla="*/ 487 w 499"/>
                      <a:gd name="T79" fmla="*/ 107 h 728"/>
                      <a:gd name="T80" fmla="*/ 487 w 499"/>
                      <a:gd name="T81" fmla="*/ 95 h 728"/>
                      <a:gd name="T82" fmla="*/ 476 w 499"/>
                      <a:gd name="T83" fmla="*/ 90 h 728"/>
                      <a:gd name="T84" fmla="*/ 434 w 499"/>
                      <a:gd name="T85" fmla="*/ 174 h 728"/>
                      <a:gd name="T86" fmla="*/ 434 w 499"/>
                      <a:gd name="T87" fmla="*/ 175 h 728"/>
                      <a:gd name="T88" fmla="*/ 432 w 499"/>
                      <a:gd name="T89" fmla="*/ 179 h 728"/>
                      <a:gd name="T90" fmla="*/ 432 w 499"/>
                      <a:gd name="T91" fmla="*/ 178 h 728"/>
                      <a:gd name="T92" fmla="*/ 408 w 499"/>
                      <a:gd name="T93" fmla="*/ 414 h 728"/>
                      <a:gd name="T94" fmla="*/ 410 w 499"/>
                      <a:gd name="T95" fmla="*/ 411 h 728"/>
                      <a:gd name="T96" fmla="*/ 408 w 499"/>
                      <a:gd name="T97" fmla="*/ 415 h 728"/>
                      <a:gd name="T98" fmla="*/ 420 w 499"/>
                      <a:gd name="T99" fmla="*/ 415 h 728"/>
                      <a:gd name="T100" fmla="*/ 411 w 499"/>
                      <a:gd name="T101" fmla="*/ 408 h 728"/>
                      <a:gd name="T102" fmla="*/ 292 w 499"/>
                      <a:gd name="T103" fmla="*/ 584 h 728"/>
                      <a:gd name="T104" fmla="*/ 302 w 499"/>
                      <a:gd name="T105" fmla="*/ 591 h 728"/>
                      <a:gd name="T106" fmla="*/ 292 w 499"/>
                      <a:gd name="T107" fmla="*/ 584 h 728"/>
                      <a:gd name="T108" fmla="*/ 203 w 499"/>
                      <a:gd name="T109" fmla="*/ 715 h 7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9"/>
                      <a:gd name="T166" fmla="*/ 0 h 728"/>
                      <a:gd name="T167" fmla="*/ 499 w 499"/>
                      <a:gd name="T168" fmla="*/ 728 h 7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9" h="728">
                        <a:moveTo>
                          <a:pt x="203" y="715"/>
                        </a:moveTo>
                        <a:lnTo>
                          <a:pt x="222" y="728"/>
                        </a:lnTo>
                        <a:lnTo>
                          <a:pt x="311" y="598"/>
                        </a:lnTo>
                        <a:lnTo>
                          <a:pt x="312" y="598"/>
                        </a:lnTo>
                        <a:lnTo>
                          <a:pt x="431" y="422"/>
                        </a:lnTo>
                        <a:lnTo>
                          <a:pt x="431" y="419"/>
                        </a:lnTo>
                        <a:lnTo>
                          <a:pt x="432" y="416"/>
                        </a:lnTo>
                        <a:lnTo>
                          <a:pt x="456" y="180"/>
                        </a:lnTo>
                        <a:lnTo>
                          <a:pt x="444" y="179"/>
                        </a:lnTo>
                        <a:lnTo>
                          <a:pt x="455" y="183"/>
                        </a:lnTo>
                        <a:lnTo>
                          <a:pt x="455" y="184"/>
                        </a:lnTo>
                        <a:lnTo>
                          <a:pt x="498" y="100"/>
                        </a:lnTo>
                        <a:lnTo>
                          <a:pt x="498" y="99"/>
                        </a:lnTo>
                        <a:lnTo>
                          <a:pt x="499" y="95"/>
                        </a:lnTo>
                        <a:lnTo>
                          <a:pt x="498" y="91"/>
                        </a:lnTo>
                        <a:lnTo>
                          <a:pt x="495" y="87"/>
                        </a:lnTo>
                        <a:lnTo>
                          <a:pt x="491" y="84"/>
                        </a:lnTo>
                        <a:lnTo>
                          <a:pt x="487" y="83"/>
                        </a:lnTo>
                        <a:lnTo>
                          <a:pt x="212" y="88"/>
                        </a:lnTo>
                        <a:lnTo>
                          <a:pt x="212" y="100"/>
                        </a:lnTo>
                        <a:lnTo>
                          <a:pt x="218" y="90"/>
                        </a:lnTo>
                        <a:lnTo>
                          <a:pt x="127" y="51"/>
                        </a:lnTo>
                        <a:lnTo>
                          <a:pt x="122" y="62"/>
                        </a:lnTo>
                        <a:lnTo>
                          <a:pt x="127" y="51"/>
                        </a:lnTo>
                        <a:lnTo>
                          <a:pt x="10" y="0"/>
                        </a:lnTo>
                        <a:lnTo>
                          <a:pt x="0" y="22"/>
                        </a:lnTo>
                        <a:lnTo>
                          <a:pt x="118" y="72"/>
                        </a:lnTo>
                        <a:lnTo>
                          <a:pt x="118" y="74"/>
                        </a:lnTo>
                        <a:lnTo>
                          <a:pt x="208" y="112"/>
                        </a:lnTo>
                        <a:lnTo>
                          <a:pt x="208" y="111"/>
                        </a:lnTo>
                        <a:lnTo>
                          <a:pt x="212" y="112"/>
                        </a:lnTo>
                        <a:lnTo>
                          <a:pt x="487" y="107"/>
                        </a:lnTo>
                        <a:lnTo>
                          <a:pt x="476" y="91"/>
                        </a:lnTo>
                        <a:lnTo>
                          <a:pt x="475" y="95"/>
                        </a:lnTo>
                        <a:lnTo>
                          <a:pt x="476" y="99"/>
                        </a:lnTo>
                        <a:lnTo>
                          <a:pt x="479" y="103"/>
                        </a:lnTo>
                        <a:lnTo>
                          <a:pt x="483" y="106"/>
                        </a:lnTo>
                        <a:lnTo>
                          <a:pt x="487" y="107"/>
                        </a:lnTo>
                        <a:lnTo>
                          <a:pt x="487" y="95"/>
                        </a:lnTo>
                        <a:lnTo>
                          <a:pt x="476" y="90"/>
                        </a:lnTo>
                        <a:lnTo>
                          <a:pt x="434" y="174"/>
                        </a:lnTo>
                        <a:lnTo>
                          <a:pt x="434" y="175"/>
                        </a:lnTo>
                        <a:lnTo>
                          <a:pt x="432" y="179"/>
                        </a:lnTo>
                        <a:lnTo>
                          <a:pt x="432" y="178"/>
                        </a:lnTo>
                        <a:lnTo>
                          <a:pt x="408" y="414"/>
                        </a:lnTo>
                        <a:lnTo>
                          <a:pt x="410" y="411"/>
                        </a:lnTo>
                        <a:lnTo>
                          <a:pt x="408" y="415"/>
                        </a:lnTo>
                        <a:lnTo>
                          <a:pt x="420" y="415"/>
                        </a:lnTo>
                        <a:lnTo>
                          <a:pt x="411" y="408"/>
                        </a:lnTo>
                        <a:lnTo>
                          <a:pt x="292" y="584"/>
                        </a:lnTo>
                        <a:lnTo>
                          <a:pt x="302" y="591"/>
                        </a:lnTo>
                        <a:lnTo>
                          <a:pt x="292" y="584"/>
                        </a:lnTo>
                        <a:lnTo>
                          <a:pt x="203" y="715"/>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5" name="Freeform 103"/>
                  <p:cNvSpPr>
                    <a:spLocks/>
                  </p:cNvSpPr>
                  <p:nvPr/>
                </p:nvSpPr>
                <p:spPr bwMode="auto">
                  <a:xfrm>
                    <a:off x="1340" y="3007"/>
                    <a:ext cx="76" cy="1148"/>
                  </a:xfrm>
                  <a:custGeom>
                    <a:avLst/>
                    <a:gdLst>
                      <a:gd name="T0" fmla="*/ 76 w 76"/>
                      <a:gd name="T1" fmla="*/ 0 h 1148"/>
                      <a:gd name="T2" fmla="*/ 52 w 76"/>
                      <a:gd name="T3" fmla="*/ 0 h 1148"/>
                      <a:gd name="T4" fmla="*/ 52 w 76"/>
                      <a:gd name="T5" fmla="*/ 720 h 1148"/>
                      <a:gd name="T6" fmla="*/ 64 w 76"/>
                      <a:gd name="T7" fmla="*/ 720 h 1148"/>
                      <a:gd name="T8" fmla="*/ 53 w 76"/>
                      <a:gd name="T9" fmla="*/ 716 h 1148"/>
                      <a:gd name="T10" fmla="*/ 53 w 76"/>
                      <a:gd name="T11" fmla="*/ 714 h 1148"/>
                      <a:gd name="T12" fmla="*/ 23 w 76"/>
                      <a:gd name="T13" fmla="*/ 780 h 1148"/>
                      <a:gd name="T14" fmla="*/ 23 w 76"/>
                      <a:gd name="T15" fmla="*/ 781 h 1148"/>
                      <a:gd name="T16" fmla="*/ 21 w 76"/>
                      <a:gd name="T17" fmla="*/ 785 h 1148"/>
                      <a:gd name="T18" fmla="*/ 16 w 76"/>
                      <a:gd name="T19" fmla="*/ 1060 h 1148"/>
                      <a:gd name="T20" fmla="*/ 28 w 76"/>
                      <a:gd name="T21" fmla="*/ 1060 h 1148"/>
                      <a:gd name="T22" fmla="*/ 17 w 76"/>
                      <a:gd name="T23" fmla="*/ 1056 h 1148"/>
                      <a:gd name="T24" fmla="*/ 5 w 76"/>
                      <a:gd name="T25" fmla="*/ 1089 h 1148"/>
                      <a:gd name="T26" fmla="*/ 4 w 76"/>
                      <a:gd name="T27" fmla="*/ 1093 h 1148"/>
                      <a:gd name="T28" fmla="*/ 0 w 76"/>
                      <a:gd name="T29" fmla="*/ 1146 h 1148"/>
                      <a:gd name="T30" fmla="*/ 24 w 76"/>
                      <a:gd name="T31" fmla="*/ 1148 h 1148"/>
                      <a:gd name="T32" fmla="*/ 28 w 76"/>
                      <a:gd name="T33" fmla="*/ 1094 h 1148"/>
                      <a:gd name="T34" fmla="*/ 16 w 76"/>
                      <a:gd name="T35" fmla="*/ 1093 h 1148"/>
                      <a:gd name="T36" fmla="*/ 28 w 76"/>
                      <a:gd name="T37" fmla="*/ 1097 h 1148"/>
                      <a:gd name="T38" fmla="*/ 40 w 76"/>
                      <a:gd name="T39" fmla="*/ 1064 h 1148"/>
                      <a:gd name="T40" fmla="*/ 40 w 76"/>
                      <a:gd name="T41" fmla="*/ 1060 h 1148"/>
                      <a:gd name="T42" fmla="*/ 40 w 76"/>
                      <a:gd name="T43" fmla="*/ 1060 h 1148"/>
                      <a:gd name="T44" fmla="*/ 45 w 76"/>
                      <a:gd name="T45" fmla="*/ 785 h 1148"/>
                      <a:gd name="T46" fmla="*/ 33 w 76"/>
                      <a:gd name="T47" fmla="*/ 785 h 1148"/>
                      <a:gd name="T48" fmla="*/ 44 w 76"/>
                      <a:gd name="T49" fmla="*/ 790 h 1148"/>
                      <a:gd name="T50" fmla="*/ 75 w 76"/>
                      <a:gd name="T51" fmla="*/ 725 h 1148"/>
                      <a:gd name="T52" fmla="*/ 75 w 76"/>
                      <a:gd name="T53" fmla="*/ 724 h 1148"/>
                      <a:gd name="T54" fmla="*/ 76 w 76"/>
                      <a:gd name="T55" fmla="*/ 720 h 1148"/>
                      <a:gd name="T56" fmla="*/ 76 w 76"/>
                      <a:gd name="T57" fmla="*/ 720 h 1148"/>
                      <a:gd name="T58" fmla="*/ 76 w 76"/>
                      <a:gd name="T59" fmla="*/ 0 h 1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1148"/>
                      <a:gd name="T92" fmla="*/ 76 w 76"/>
                      <a:gd name="T93" fmla="*/ 1148 h 1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1148">
                        <a:moveTo>
                          <a:pt x="76" y="0"/>
                        </a:moveTo>
                        <a:lnTo>
                          <a:pt x="52" y="0"/>
                        </a:lnTo>
                        <a:lnTo>
                          <a:pt x="52" y="720"/>
                        </a:lnTo>
                        <a:lnTo>
                          <a:pt x="64" y="720"/>
                        </a:lnTo>
                        <a:lnTo>
                          <a:pt x="53" y="716"/>
                        </a:lnTo>
                        <a:lnTo>
                          <a:pt x="53" y="714"/>
                        </a:lnTo>
                        <a:lnTo>
                          <a:pt x="23" y="780"/>
                        </a:lnTo>
                        <a:lnTo>
                          <a:pt x="23" y="781"/>
                        </a:lnTo>
                        <a:lnTo>
                          <a:pt x="21" y="785"/>
                        </a:lnTo>
                        <a:lnTo>
                          <a:pt x="16" y="1060"/>
                        </a:lnTo>
                        <a:lnTo>
                          <a:pt x="28" y="1060"/>
                        </a:lnTo>
                        <a:lnTo>
                          <a:pt x="17" y="1056"/>
                        </a:lnTo>
                        <a:lnTo>
                          <a:pt x="5" y="1089"/>
                        </a:lnTo>
                        <a:lnTo>
                          <a:pt x="4" y="1093"/>
                        </a:lnTo>
                        <a:lnTo>
                          <a:pt x="0" y="1146"/>
                        </a:lnTo>
                        <a:lnTo>
                          <a:pt x="24" y="1148"/>
                        </a:lnTo>
                        <a:lnTo>
                          <a:pt x="28" y="1094"/>
                        </a:lnTo>
                        <a:lnTo>
                          <a:pt x="16" y="1093"/>
                        </a:lnTo>
                        <a:lnTo>
                          <a:pt x="28" y="1097"/>
                        </a:lnTo>
                        <a:lnTo>
                          <a:pt x="40" y="1064"/>
                        </a:lnTo>
                        <a:lnTo>
                          <a:pt x="40" y="1060"/>
                        </a:lnTo>
                        <a:lnTo>
                          <a:pt x="45" y="785"/>
                        </a:lnTo>
                        <a:lnTo>
                          <a:pt x="33" y="785"/>
                        </a:lnTo>
                        <a:lnTo>
                          <a:pt x="44" y="790"/>
                        </a:lnTo>
                        <a:lnTo>
                          <a:pt x="75" y="725"/>
                        </a:lnTo>
                        <a:lnTo>
                          <a:pt x="75" y="724"/>
                        </a:lnTo>
                        <a:lnTo>
                          <a:pt x="76" y="720"/>
                        </a:lnTo>
                        <a:lnTo>
                          <a:pt x="76"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6" name="Freeform 104"/>
                  <p:cNvSpPr>
                    <a:spLocks/>
                  </p:cNvSpPr>
                  <p:nvPr/>
                </p:nvSpPr>
                <p:spPr bwMode="auto">
                  <a:xfrm>
                    <a:off x="3440" y="2517"/>
                    <a:ext cx="75" cy="262"/>
                  </a:xfrm>
                  <a:custGeom>
                    <a:avLst/>
                    <a:gdLst>
                      <a:gd name="T0" fmla="*/ 21 w 75"/>
                      <a:gd name="T1" fmla="*/ 0 h 262"/>
                      <a:gd name="T2" fmla="*/ 0 w 75"/>
                      <a:gd name="T3" fmla="*/ 10 h 262"/>
                      <a:gd name="T4" fmla="*/ 52 w 75"/>
                      <a:gd name="T5" fmla="*/ 127 h 262"/>
                      <a:gd name="T6" fmla="*/ 63 w 75"/>
                      <a:gd name="T7" fmla="*/ 122 h 262"/>
                      <a:gd name="T8" fmla="*/ 52 w 75"/>
                      <a:gd name="T9" fmla="*/ 120 h 262"/>
                      <a:gd name="T10" fmla="*/ 29 w 75"/>
                      <a:gd name="T11" fmla="*/ 258 h 262"/>
                      <a:gd name="T12" fmla="*/ 52 w 75"/>
                      <a:gd name="T13" fmla="*/ 262 h 262"/>
                      <a:gd name="T14" fmla="*/ 75 w 75"/>
                      <a:gd name="T15" fmla="*/ 124 h 262"/>
                      <a:gd name="T16" fmla="*/ 75 w 75"/>
                      <a:gd name="T17" fmla="*/ 122 h 262"/>
                      <a:gd name="T18" fmla="*/ 73 w 75"/>
                      <a:gd name="T19" fmla="*/ 118 h 262"/>
                      <a:gd name="T20" fmla="*/ 73 w 75"/>
                      <a:gd name="T21" fmla="*/ 118 h 262"/>
                      <a:gd name="T22" fmla="*/ 21 w 75"/>
                      <a:gd name="T23" fmla="*/ 0 h 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262"/>
                      <a:gd name="T38" fmla="*/ 75 w 75"/>
                      <a:gd name="T39" fmla="*/ 262 h 2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262">
                        <a:moveTo>
                          <a:pt x="21" y="0"/>
                        </a:moveTo>
                        <a:lnTo>
                          <a:pt x="0" y="10"/>
                        </a:lnTo>
                        <a:lnTo>
                          <a:pt x="52" y="127"/>
                        </a:lnTo>
                        <a:lnTo>
                          <a:pt x="63" y="122"/>
                        </a:lnTo>
                        <a:lnTo>
                          <a:pt x="52" y="120"/>
                        </a:lnTo>
                        <a:lnTo>
                          <a:pt x="29" y="258"/>
                        </a:lnTo>
                        <a:lnTo>
                          <a:pt x="52" y="262"/>
                        </a:lnTo>
                        <a:lnTo>
                          <a:pt x="75" y="124"/>
                        </a:lnTo>
                        <a:lnTo>
                          <a:pt x="75" y="122"/>
                        </a:lnTo>
                        <a:lnTo>
                          <a:pt x="73" y="118"/>
                        </a:lnTo>
                        <a:lnTo>
                          <a:pt x="21"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7" name="Freeform 105"/>
                  <p:cNvSpPr>
                    <a:spLocks/>
                  </p:cNvSpPr>
                  <p:nvPr/>
                </p:nvSpPr>
                <p:spPr bwMode="auto">
                  <a:xfrm>
                    <a:off x="3557" y="2159"/>
                    <a:ext cx="160" cy="657"/>
                  </a:xfrm>
                  <a:custGeom>
                    <a:avLst/>
                    <a:gdLst>
                      <a:gd name="T0" fmla="*/ 23 w 160"/>
                      <a:gd name="T1" fmla="*/ 0 h 657"/>
                      <a:gd name="T2" fmla="*/ 0 w 160"/>
                      <a:gd name="T3" fmla="*/ 4 h 657"/>
                      <a:gd name="T4" fmla="*/ 24 w 160"/>
                      <a:gd name="T5" fmla="*/ 154 h 657"/>
                      <a:gd name="T6" fmla="*/ 24 w 160"/>
                      <a:gd name="T7" fmla="*/ 156 h 657"/>
                      <a:gd name="T8" fmla="*/ 26 w 160"/>
                      <a:gd name="T9" fmla="*/ 158 h 657"/>
                      <a:gd name="T10" fmla="*/ 127 w 160"/>
                      <a:gd name="T11" fmla="*/ 302 h 657"/>
                      <a:gd name="T12" fmla="*/ 136 w 160"/>
                      <a:gd name="T13" fmla="*/ 296 h 657"/>
                      <a:gd name="T14" fmla="*/ 126 w 160"/>
                      <a:gd name="T15" fmla="*/ 300 h 657"/>
                      <a:gd name="T16" fmla="*/ 124 w 160"/>
                      <a:gd name="T17" fmla="*/ 297 h 657"/>
                      <a:gd name="T18" fmla="*/ 136 w 160"/>
                      <a:gd name="T19" fmla="*/ 526 h 657"/>
                      <a:gd name="T20" fmla="*/ 148 w 160"/>
                      <a:gd name="T21" fmla="*/ 525 h 657"/>
                      <a:gd name="T22" fmla="*/ 138 w 160"/>
                      <a:gd name="T23" fmla="*/ 521 h 657"/>
                      <a:gd name="T24" fmla="*/ 136 w 160"/>
                      <a:gd name="T25" fmla="*/ 525 h 657"/>
                      <a:gd name="T26" fmla="*/ 139 w 160"/>
                      <a:gd name="T27" fmla="*/ 518 h 657"/>
                      <a:gd name="T28" fmla="*/ 50 w 160"/>
                      <a:gd name="T29" fmla="*/ 644 h 657"/>
                      <a:gd name="T30" fmla="*/ 68 w 160"/>
                      <a:gd name="T31" fmla="*/ 657 h 657"/>
                      <a:gd name="T32" fmla="*/ 158 w 160"/>
                      <a:gd name="T33" fmla="*/ 532 h 657"/>
                      <a:gd name="T34" fmla="*/ 159 w 160"/>
                      <a:gd name="T35" fmla="*/ 529 h 657"/>
                      <a:gd name="T36" fmla="*/ 160 w 160"/>
                      <a:gd name="T37" fmla="*/ 525 h 657"/>
                      <a:gd name="T38" fmla="*/ 160 w 160"/>
                      <a:gd name="T39" fmla="*/ 525 h 657"/>
                      <a:gd name="T40" fmla="*/ 160 w 160"/>
                      <a:gd name="T41" fmla="*/ 525 h 657"/>
                      <a:gd name="T42" fmla="*/ 148 w 160"/>
                      <a:gd name="T43" fmla="*/ 296 h 657"/>
                      <a:gd name="T44" fmla="*/ 147 w 160"/>
                      <a:gd name="T45" fmla="*/ 292 h 657"/>
                      <a:gd name="T46" fmla="*/ 146 w 160"/>
                      <a:gd name="T47" fmla="*/ 289 h 657"/>
                      <a:gd name="T48" fmla="*/ 44 w 160"/>
                      <a:gd name="T49" fmla="*/ 145 h 657"/>
                      <a:gd name="T50" fmla="*/ 46 w 160"/>
                      <a:gd name="T51" fmla="*/ 148 h 657"/>
                      <a:gd name="T52" fmla="*/ 35 w 160"/>
                      <a:gd name="T53" fmla="*/ 152 h 657"/>
                      <a:gd name="T54" fmla="*/ 47 w 160"/>
                      <a:gd name="T55" fmla="*/ 150 h 657"/>
                      <a:gd name="T56" fmla="*/ 23 w 160"/>
                      <a:gd name="T57" fmla="*/ 0 h 6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0"/>
                      <a:gd name="T88" fmla="*/ 0 h 657"/>
                      <a:gd name="T89" fmla="*/ 160 w 160"/>
                      <a:gd name="T90" fmla="*/ 657 h 6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0" h="657">
                        <a:moveTo>
                          <a:pt x="23" y="0"/>
                        </a:moveTo>
                        <a:lnTo>
                          <a:pt x="0" y="4"/>
                        </a:lnTo>
                        <a:lnTo>
                          <a:pt x="24" y="154"/>
                        </a:lnTo>
                        <a:lnTo>
                          <a:pt x="24" y="156"/>
                        </a:lnTo>
                        <a:lnTo>
                          <a:pt x="26" y="158"/>
                        </a:lnTo>
                        <a:lnTo>
                          <a:pt x="127" y="302"/>
                        </a:lnTo>
                        <a:lnTo>
                          <a:pt x="136" y="296"/>
                        </a:lnTo>
                        <a:lnTo>
                          <a:pt x="126" y="300"/>
                        </a:lnTo>
                        <a:lnTo>
                          <a:pt x="124" y="297"/>
                        </a:lnTo>
                        <a:lnTo>
                          <a:pt x="136" y="526"/>
                        </a:lnTo>
                        <a:lnTo>
                          <a:pt x="148" y="525"/>
                        </a:lnTo>
                        <a:lnTo>
                          <a:pt x="138" y="521"/>
                        </a:lnTo>
                        <a:lnTo>
                          <a:pt x="136" y="525"/>
                        </a:lnTo>
                        <a:lnTo>
                          <a:pt x="139" y="518"/>
                        </a:lnTo>
                        <a:lnTo>
                          <a:pt x="50" y="644"/>
                        </a:lnTo>
                        <a:lnTo>
                          <a:pt x="68" y="657"/>
                        </a:lnTo>
                        <a:lnTo>
                          <a:pt x="158" y="532"/>
                        </a:lnTo>
                        <a:lnTo>
                          <a:pt x="159" y="529"/>
                        </a:lnTo>
                        <a:lnTo>
                          <a:pt x="160" y="525"/>
                        </a:lnTo>
                        <a:lnTo>
                          <a:pt x="148" y="296"/>
                        </a:lnTo>
                        <a:lnTo>
                          <a:pt x="147" y="292"/>
                        </a:lnTo>
                        <a:lnTo>
                          <a:pt x="146" y="289"/>
                        </a:lnTo>
                        <a:lnTo>
                          <a:pt x="44" y="145"/>
                        </a:lnTo>
                        <a:lnTo>
                          <a:pt x="46" y="148"/>
                        </a:lnTo>
                        <a:lnTo>
                          <a:pt x="35" y="152"/>
                        </a:lnTo>
                        <a:lnTo>
                          <a:pt x="47" y="150"/>
                        </a:lnTo>
                        <a:lnTo>
                          <a:pt x="23"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8" name="Freeform 106"/>
                  <p:cNvSpPr>
                    <a:spLocks/>
                  </p:cNvSpPr>
                  <p:nvPr/>
                </p:nvSpPr>
                <p:spPr bwMode="auto">
                  <a:xfrm>
                    <a:off x="3069" y="2799"/>
                    <a:ext cx="95" cy="42"/>
                  </a:xfrm>
                  <a:custGeom>
                    <a:avLst/>
                    <a:gdLst>
                      <a:gd name="T0" fmla="*/ 95 w 95"/>
                      <a:gd name="T1" fmla="*/ 22 h 42"/>
                      <a:gd name="T2" fmla="*/ 90 w 95"/>
                      <a:gd name="T3" fmla="*/ 0 h 42"/>
                      <a:gd name="T4" fmla="*/ 0 w 95"/>
                      <a:gd name="T5" fmla="*/ 20 h 42"/>
                      <a:gd name="T6" fmla="*/ 6 w 95"/>
                      <a:gd name="T7" fmla="*/ 42 h 42"/>
                      <a:gd name="T8" fmla="*/ 95 w 95"/>
                      <a:gd name="T9" fmla="*/ 22 h 42"/>
                      <a:gd name="T10" fmla="*/ 0 60000 65536"/>
                      <a:gd name="T11" fmla="*/ 0 60000 65536"/>
                      <a:gd name="T12" fmla="*/ 0 60000 65536"/>
                      <a:gd name="T13" fmla="*/ 0 60000 65536"/>
                      <a:gd name="T14" fmla="*/ 0 60000 65536"/>
                      <a:gd name="T15" fmla="*/ 0 w 95"/>
                      <a:gd name="T16" fmla="*/ 0 h 42"/>
                      <a:gd name="T17" fmla="*/ 95 w 95"/>
                      <a:gd name="T18" fmla="*/ 42 h 42"/>
                    </a:gdLst>
                    <a:ahLst/>
                    <a:cxnLst>
                      <a:cxn ang="T10">
                        <a:pos x="T0" y="T1"/>
                      </a:cxn>
                      <a:cxn ang="T11">
                        <a:pos x="T2" y="T3"/>
                      </a:cxn>
                      <a:cxn ang="T12">
                        <a:pos x="T4" y="T5"/>
                      </a:cxn>
                      <a:cxn ang="T13">
                        <a:pos x="T6" y="T7"/>
                      </a:cxn>
                      <a:cxn ang="T14">
                        <a:pos x="T8" y="T9"/>
                      </a:cxn>
                    </a:cxnLst>
                    <a:rect l="T15" t="T16" r="T17" b="T18"/>
                    <a:pathLst>
                      <a:path w="95" h="42">
                        <a:moveTo>
                          <a:pt x="95" y="22"/>
                        </a:moveTo>
                        <a:lnTo>
                          <a:pt x="90" y="0"/>
                        </a:lnTo>
                        <a:lnTo>
                          <a:pt x="0" y="20"/>
                        </a:lnTo>
                        <a:lnTo>
                          <a:pt x="6" y="42"/>
                        </a:lnTo>
                        <a:lnTo>
                          <a:pt x="95" y="22"/>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 name="Freeform 107"/>
                  <p:cNvSpPr>
                    <a:spLocks/>
                  </p:cNvSpPr>
                  <p:nvPr/>
                </p:nvSpPr>
                <p:spPr bwMode="auto">
                  <a:xfrm>
                    <a:off x="3105" y="2543"/>
                    <a:ext cx="88" cy="437"/>
                  </a:xfrm>
                  <a:custGeom>
                    <a:avLst/>
                    <a:gdLst>
                      <a:gd name="T0" fmla="*/ 64 w 88"/>
                      <a:gd name="T1" fmla="*/ 437 h 437"/>
                      <a:gd name="T2" fmla="*/ 88 w 88"/>
                      <a:gd name="T3" fmla="*/ 434 h 437"/>
                      <a:gd name="T4" fmla="*/ 70 w 88"/>
                      <a:gd name="T5" fmla="*/ 264 h 437"/>
                      <a:gd name="T6" fmla="*/ 58 w 88"/>
                      <a:gd name="T7" fmla="*/ 265 h 437"/>
                      <a:gd name="T8" fmla="*/ 70 w 88"/>
                      <a:gd name="T9" fmla="*/ 265 h 437"/>
                      <a:gd name="T10" fmla="*/ 58 w 88"/>
                      <a:gd name="T11" fmla="*/ 29 h 437"/>
                      <a:gd name="T12" fmla="*/ 56 w 88"/>
                      <a:gd name="T13" fmla="*/ 25 h 437"/>
                      <a:gd name="T14" fmla="*/ 54 w 88"/>
                      <a:gd name="T15" fmla="*/ 21 h 437"/>
                      <a:gd name="T16" fmla="*/ 51 w 88"/>
                      <a:gd name="T17" fmla="*/ 18 h 437"/>
                      <a:gd name="T18" fmla="*/ 10 w 88"/>
                      <a:gd name="T19" fmla="*/ 0 h 437"/>
                      <a:gd name="T20" fmla="*/ 0 w 88"/>
                      <a:gd name="T21" fmla="*/ 21 h 437"/>
                      <a:gd name="T22" fmla="*/ 42 w 88"/>
                      <a:gd name="T23" fmla="*/ 40 h 437"/>
                      <a:gd name="T24" fmla="*/ 35 w 88"/>
                      <a:gd name="T25" fmla="*/ 33 h 437"/>
                      <a:gd name="T26" fmla="*/ 38 w 88"/>
                      <a:gd name="T27" fmla="*/ 37 h 437"/>
                      <a:gd name="T28" fmla="*/ 46 w 88"/>
                      <a:gd name="T29" fmla="*/ 29 h 437"/>
                      <a:gd name="T30" fmla="*/ 34 w 88"/>
                      <a:gd name="T31" fmla="*/ 30 h 437"/>
                      <a:gd name="T32" fmla="*/ 46 w 88"/>
                      <a:gd name="T33" fmla="*/ 266 h 437"/>
                      <a:gd name="T34" fmla="*/ 46 w 88"/>
                      <a:gd name="T35" fmla="*/ 266 h 437"/>
                      <a:gd name="T36" fmla="*/ 64 w 88"/>
                      <a:gd name="T37" fmla="*/ 437 h 4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37"/>
                      <a:gd name="T59" fmla="*/ 88 w 88"/>
                      <a:gd name="T60" fmla="*/ 437 h 4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37">
                        <a:moveTo>
                          <a:pt x="64" y="437"/>
                        </a:moveTo>
                        <a:lnTo>
                          <a:pt x="88" y="434"/>
                        </a:lnTo>
                        <a:lnTo>
                          <a:pt x="70" y="264"/>
                        </a:lnTo>
                        <a:lnTo>
                          <a:pt x="58" y="265"/>
                        </a:lnTo>
                        <a:lnTo>
                          <a:pt x="70" y="265"/>
                        </a:lnTo>
                        <a:lnTo>
                          <a:pt x="58" y="29"/>
                        </a:lnTo>
                        <a:lnTo>
                          <a:pt x="56" y="25"/>
                        </a:lnTo>
                        <a:lnTo>
                          <a:pt x="54" y="21"/>
                        </a:lnTo>
                        <a:lnTo>
                          <a:pt x="51" y="18"/>
                        </a:lnTo>
                        <a:lnTo>
                          <a:pt x="10" y="0"/>
                        </a:lnTo>
                        <a:lnTo>
                          <a:pt x="0" y="21"/>
                        </a:lnTo>
                        <a:lnTo>
                          <a:pt x="42" y="40"/>
                        </a:lnTo>
                        <a:lnTo>
                          <a:pt x="35" y="33"/>
                        </a:lnTo>
                        <a:lnTo>
                          <a:pt x="38" y="37"/>
                        </a:lnTo>
                        <a:lnTo>
                          <a:pt x="46" y="29"/>
                        </a:lnTo>
                        <a:lnTo>
                          <a:pt x="34" y="30"/>
                        </a:lnTo>
                        <a:lnTo>
                          <a:pt x="46" y="266"/>
                        </a:lnTo>
                        <a:lnTo>
                          <a:pt x="64" y="437"/>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0" name="Freeform 108"/>
                  <p:cNvSpPr>
                    <a:spLocks/>
                  </p:cNvSpPr>
                  <p:nvPr/>
                </p:nvSpPr>
                <p:spPr bwMode="auto">
                  <a:xfrm>
                    <a:off x="2835" y="2159"/>
                    <a:ext cx="745" cy="950"/>
                  </a:xfrm>
                  <a:custGeom>
                    <a:avLst/>
                    <a:gdLst>
                      <a:gd name="T0" fmla="*/ 0 w 745"/>
                      <a:gd name="T1" fmla="*/ 896 h 950"/>
                      <a:gd name="T2" fmla="*/ 109 w 745"/>
                      <a:gd name="T3" fmla="*/ 949 h 950"/>
                      <a:gd name="T4" fmla="*/ 116 w 745"/>
                      <a:gd name="T5" fmla="*/ 950 h 950"/>
                      <a:gd name="T6" fmla="*/ 260 w 745"/>
                      <a:gd name="T7" fmla="*/ 916 h 950"/>
                      <a:gd name="T8" fmla="*/ 372 w 745"/>
                      <a:gd name="T9" fmla="*/ 816 h 950"/>
                      <a:gd name="T10" fmla="*/ 368 w 745"/>
                      <a:gd name="T11" fmla="*/ 818 h 950"/>
                      <a:gd name="T12" fmla="*/ 481 w 745"/>
                      <a:gd name="T13" fmla="*/ 785 h 950"/>
                      <a:gd name="T14" fmla="*/ 486 w 745"/>
                      <a:gd name="T15" fmla="*/ 782 h 950"/>
                      <a:gd name="T16" fmla="*/ 489 w 745"/>
                      <a:gd name="T17" fmla="*/ 761 h 950"/>
                      <a:gd name="T18" fmla="*/ 493 w 745"/>
                      <a:gd name="T19" fmla="*/ 772 h 950"/>
                      <a:gd name="T20" fmla="*/ 486 w 745"/>
                      <a:gd name="T21" fmla="*/ 773 h 950"/>
                      <a:gd name="T22" fmla="*/ 512 w 745"/>
                      <a:gd name="T23" fmla="*/ 780 h 950"/>
                      <a:gd name="T24" fmla="*/ 520 w 745"/>
                      <a:gd name="T25" fmla="*/ 776 h 950"/>
                      <a:gd name="T26" fmla="*/ 540 w 745"/>
                      <a:gd name="T27" fmla="*/ 756 h 950"/>
                      <a:gd name="T28" fmla="*/ 536 w 745"/>
                      <a:gd name="T29" fmla="*/ 760 h 950"/>
                      <a:gd name="T30" fmla="*/ 586 w 745"/>
                      <a:gd name="T31" fmla="*/ 736 h 950"/>
                      <a:gd name="T32" fmla="*/ 590 w 745"/>
                      <a:gd name="T33" fmla="*/ 729 h 950"/>
                      <a:gd name="T34" fmla="*/ 608 w 745"/>
                      <a:gd name="T35" fmla="*/ 394 h 950"/>
                      <a:gd name="T36" fmla="*/ 618 w 745"/>
                      <a:gd name="T37" fmla="*/ 400 h 950"/>
                      <a:gd name="T38" fmla="*/ 720 w 745"/>
                      <a:gd name="T39" fmla="*/ 176 h 950"/>
                      <a:gd name="T40" fmla="*/ 745 w 745"/>
                      <a:gd name="T41" fmla="*/ 4 h 950"/>
                      <a:gd name="T42" fmla="*/ 697 w 745"/>
                      <a:gd name="T43" fmla="*/ 170 h 950"/>
                      <a:gd name="T44" fmla="*/ 698 w 745"/>
                      <a:gd name="T45" fmla="*/ 166 h 950"/>
                      <a:gd name="T46" fmla="*/ 597 w 745"/>
                      <a:gd name="T47" fmla="*/ 390 h 950"/>
                      <a:gd name="T48" fmla="*/ 596 w 745"/>
                      <a:gd name="T49" fmla="*/ 393 h 950"/>
                      <a:gd name="T50" fmla="*/ 570 w 745"/>
                      <a:gd name="T51" fmla="*/ 720 h 950"/>
                      <a:gd name="T52" fmla="*/ 566 w 745"/>
                      <a:gd name="T53" fmla="*/ 728 h 950"/>
                      <a:gd name="T54" fmla="*/ 574 w 745"/>
                      <a:gd name="T55" fmla="*/ 717 h 950"/>
                      <a:gd name="T56" fmla="*/ 522 w 745"/>
                      <a:gd name="T57" fmla="*/ 740 h 950"/>
                      <a:gd name="T58" fmla="*/ 504 w 745"/>
                      <a:gd name="T59" fmla="*/ 760 h 950"/>
                      <a:gd name="T60" fmla="*/ 508 w 745"/>
                      <a:gd name="T61" fmla="*/ 757 h 950"/>
                      <a:gd name="T62" fmla="*/ 512 w 745"/>
                      <a:gd name="T63" fmla="*/ 768 h 950"/>
                      <a:gd name="T64" fmla="*/ 493 w 745"/>
                      <a:gd name="T65" fmla="*/ 750 h 950"/>
                      <a:gd name="T66" fmla="*/ 485 w 745"/>
                      <a:gd name="T67" fmla="*/ 750 h 950"/>
                      <a:gd name="T68" fmla="*/ 481 w 745"/>
                      <a:gd name="T69" fmla="*/ 753 h 950"/>
                      <a:gd name="T70" fmla="*/ 477 w 745"/>
                      <a:gd name="T71" fmla="*/ 774 h 950"/>
                      <a:gd name="T72" fmla="*/ 361 w 745"/>
                      <a:gd name="T73" fmla="*/ 796 h 950"/>
                      <a:gd name="T74" fmla="*/ 356 w 745"/>
                      <a:gd name="T75" fmla="*/ 798 h 950"/>
                      <a:gd name="T76" fmla="*/ 256 w 745"/>
                      <a:gd name="T77" fmla="*/ 905 h 950"/>
                      <a:gd name="T78" fmla="*/ 110 w 745"/>
                      <a:gd name="T79" fmla="*/ 928 h 950"/>
                      <a:gd name="T80" fmla="*/ 113 w 745"/>
                      <a:gd name="T81" fmla="*/ 926 h 950"/>
                      <a:gd name="T82" fmla="*/ 118 w 745"/>
                      <a:gd name="T83" fmla="*/ 928 h 9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45"/>
                      <a:gd name="T127" fmla="*/ 0 h 950"/>
                      <a:gd name="T128" fmla="*/ 745 w 745"/>
                      <a:gd name="T129" fmla="*/ 950 h 9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45" h="950">
                        <a:moveTo>
                          <a:pt x="10" y="874"/>
                        </a:moveTo>
                        <a:lnTo>
                          <a:pt x="0" y="896"/>
                        </a:lnTo>
                        <a:lnTo>
                          <a:pt x="108" y="949"/>
                        </a:lnTo>
                        <a:lnTo>
                          <a:pt x="109" y="949"/>
                        </a:lnTo>
                        <a:lnTo>
                          <a:pt x="113" y="950"/>
                        </a:lnTo>
                        <a:lnTo>
                          <a:pt x="116" y="950"/>
                        </a:lnTo>
                        <a:lnTo>
                          <a:pt x="258" y="917"/>
                        </a:lnTo>
                        <a:lnTo>
                          <a:pt x="260" y="916"/>
                        </a:lnTo>
                        <a:lnTo>
                          <a:pt x="264" y="914"/>
                        </a:lnTo>
                        <a:lnTo>
                          <a:pt x="372" y="816"/>
                        </a:lnTo>
                        <a:lnTo>
                          <a:pt x="364" y="806"/>
                        </a:lnTo>
                        <a:lnTo>
                          <a:pt x="368" y="818"/>
                        </a:lnTo>
                        <a:lnTo>
                          <a:pt x="481" y="786"/>
                        </a:lnTo>
                        <a:lnTo>
                          <a:pt x="481" y="785"/>
                        </a:lnTo>
                        <a:lnTo>
                          <a:pt x="485" y="782"/>
                        </a:lnTo>
                        <a:lnTo>
                          <a:pt x="486" y="782"/>
                        </a:lnTo>
                        <a:lnTo>
                          <a:pt x="498" y="769"/>
                        </a:lnTo>
                        <a:lnTo>
                          <a:pt x="489" y="761"/>
                        </a:lnTo>
                        <a:lnTo>
                          <a:pt x="489" y="773"/>
                        </a:lnTo>
                        <a:lnTo>
                          <a:pt x="493" y="772"/>
                        </a:lnTo>
                        <a:lnTo>
                          <a:pt x="497" y="769"/>
                        </a:lnTo>
                        <a:lnTo>
                          <a:pt x="486" y="773"/>
                        </a:lnTo>
                        <a:lnTo>
                          <a:pt x="509" y="780"/>
                        </a:lnTo>
                        <a:lnTo>
                          <a:pt x="512" y="780"/>
                        </a:lnTo>
                        <a:lnTo>
                          <a:pt x="516" y="778"/>
                        </a:lnTo>
                        <a:lnTo>
                          <a:pt x="520" y="776"/>
                        </a:lnTo>
                        <a:lnTo>
                          <a:pt x="521" y="776"/>
                        </a:lnTo>
                        <a:lnTo>
                          <a:pt x="540" y="756"/>
                        </a:lnTo>
                        <a:lnTo>
                          <a:pt x="530" y="748"/>
                        </a:lnTo>
                        <a:lnTo>
                          <a:pt x="536" y="760"/>
                        </a:lnTo>
                        <a:lnTo>
                          <a:pt x="584" y="740"/>
                        </a:lnTo>
                        <a:lnTo>
                          <a:pt x="586" y="736"/>
                        </a:lnTo>
                        <a:lnTo>
                          <a:pt x="589" y="732"/>
                        </a:lnTo>
                        <a:lnTo>
                          <a:pt x="590" y="729"/>
                        </a:lnTo>
                        <a:lnTo>
                          <a:pt x="620" y="396"/>
                        </a:lnTo>
                        <a:lnTo>
                          <a:pt x="608" y="394"/>
                        </a:lnTo>
                        <a:lnTo>
                          <a:pt x="618" y="398"/>
                        </a:lnTo>
                        <a:lnTo>
                          <a:pt x="618" y="400"/>
                        </a:lnTo>
                        <a:lnTo>
                          <a:pt x="720" y="177"/>
                        </a:lnTo>
                        <a:lnTo>
                          <a:pt x="720" y="176"/>
                        </a:lnTo>
                        <a:lnTo>
                          <a:pt x="721" y="174"/>
                        </a:lnTo>
                        <a:lnTo>
                          <a:pt x="745" y="4"/>
                        </a:lnTo>
                        <a:lnTo>
                          <a:pt x="721" y="0"/>
                        </a:lnTo>
                        <a:lnTo>
                          <a:pt x="697" y="170"/>
                        </a:lnTo>
                        <a:lnTo>
                          <a:pt x="709" y="172"/>
                        </a:lnTo>
                        <a:lnTo>
                          <a:pt x="698" y="166"/>
                        </a:lnTo>
                        <a:lnTo>
                          <a:pt x="597" y="389"/>
                        </a:lnTo>
                        <a:lnTo>
                          <a:pt x="597" y="390"/>
                        </a:lnTo>
                        <a:lnTo>
                          <a:pt x="596" y="394"/>
                        </a:lnTo>
                        <a:lnTo>
                          <a:pt x="596" y="393"/>
                        </a:lnTo>
                        <a:lnTo>
                          <a:pt x="566" y="726"/>
                        </a:lnTo>
                        <a:lnTo>
                          <a:pt x="570" y="720"/>
                        </a:lnTo>
                        <a:lnTo>
                          <a:pt x="568" y="724"/>
                        </a:lnTo>
                        <a:lnTo>
                          <a:pt x="566" y="728"/>
                        </a:lnTo>
                        <a:lnTo>
                          <a:pt x="578" y="728"/>
                        </a:lnTo>
                        <a:lnTo>
                          <a:pt x="574" y="717"/>
                        </a:lnTo>
                        <a:lnTo>
                          <a:pt x="526" y="737"/>
                        </a:lnTo>
                        <a:lnTo>
                          <a:pt x="522" y="740"/>
                        </a:lnTo>
                        <a:lnTo>
                          <a:pt x="504" y="760"/>
                        </a:lnTo>
                        <a:lnTo>
                          <a:pt x="512" y="756"/>
                        </a:lnTo>
                        <a:lnTo>
                          <a:pt x="508" y="757"/>
                        </a:lnTo>
                        <a:lnTo>
                          <a:pt x="504" y="760"/>
                        </a:lnTo>
                        <a:lnTo>
                          <a:pt x="512" y="768"/>
                        </a:lnTo>
                        <a:lnTo>
                          <a:pt x="516" y="757"/>
                        </a:lnTo>
                        <a:lnTo>
                          <a:pt x="493" y="750"/>
                        </a:lnTo>
                        <a:lnTo>
                          <a:pt x="489" y="749"/>
                        </a:lnTo>
                        <a:lnTo>
                          <a:pt x="485" y="750"/>
                        </a:lnTo>
                        <a:lnTo>
                          <a:pt x="481" y="753"/>
                        </a:lnTo>
                        <a:lnTo>
                          <a:pt x="469" y="766"/>
                        </a:lnTo>
                        <a:lnTo>
                          <a:pt x="477" y="774"/>
                        </a:lnTo>
                        <a:lnTo>
                          <a:pt x="474" y="764"/>
                        </a:lnTo>
                        <a:lnTo>
                          <a:pt x="361" y="796"/>
                        </a:lnTo>
                        <a:lnTo>
                          <a:pt x="360" y="796"/>
                        </a:lnTo>
                        <a:lnTo>
                          <a:pt x="356" y="798"/>
                        </a:lnTo>
                        <a:lnTo>
                          <a:pt x="248" y="897"/>
                        </a:lnTo>
                        <a:lnTo>
                          <a:pt x="256" y="905"/>
                        </a:lnTo>
                        <a:lnTo>
                          <a:pt x="253" y="894"/>
                        </a:lnTo>
                        <a:lnTo>
                          <a:pt x="110" y="928"/>
                        </a:lnTo>
                        <a:lnTo>
                          <a:pt x="117" y="928"/>
                        </a:lnTo>
                        <a:lnTo>
                          <a:pt x="113" y="926"/>
                        </a:lnTo>
                        <a:lnTo>
                          <a:pt x="113" y="938"/>
                        </a:lnTo>
                        <a:lnTo>
                          <a:pt x="118" y="928"/>
                        </a:lnTo>
                        <a:lnTo>
                          <a:pt x="10" y="874"/>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1" name="Freeform 109"/>
                  <p:cNvSpPr>
                    <a:spLocks/>
                  </p:cNvSpPr>
                  <p:nvPr/>
                </p:nvSpPr>
                <p:spPr bwMode="auto">
                  <a:xfrm>
                    <a:off x="1689" y="2849"/>
                    <a:ext cx="1156" cy="272"/>
                  </a:xfrm>
                  <a:custGeom>
                    <a:avLst/>
                    <a:gdLst>
                      <a:gd name="T0" fmla="*/ 0 w 1156"/>
                      <a:gd name="T1" fmla="*/ 168 h 272"/>
                      <a:gd name="T2" fmla="*/ 92 w 1156"/>
                      <a:gd name="T3" fmla="*/ 188 h 272"/>
                      <a:gd name="T4" fmla="*/ 276 w 1156"/>
                      <a:gd name="T5" fmla="*/ 142 h 272"/>
                      <a:gd name="T6" fmla="*/ 272 w 1156"/>
                      <a:gd name="T7" fmla="*/ 142 h 272"/>
                      <a:gd name="T8" fmla="*/ 511 w 1156"/>
                      <a:gd name="T9" fmla="*/ 162 h 272"/>
                      <a:gd name="T10" fmla="*/ 868 w 1156"/>
                      <a:gd name="T11" fmla="*/ 24 h 272"/>
                      <a:gd name="T12" fmla="*/ 862 w 1156"/>
                      <a:gd name="T13" fmla="*/ 24 h 272"/>
                      <a:gd name="T14" fmla="*/ 906 w 1156"/>
                      <a:gd name="T15" fmla="*/ 19 h 272"/>
                      <a:gd name="T16" fmla="*/ 902 w 1156"/>
                      <a:gd name="T17" fmla="*/ 30 h 272"/>
                      <a:gd name="T18" fmla="*/ 932 w 1156"/>
                      <a:gd name="T19" fmla="*/ 66 h 272"/>
                      <a:gd name="T20" fmla="*/ 930 w 1156"/>
                      <a:gd name="T21" fmla="*/ 63 h 272"/>
                      <a:gd name="T22" fmla="*/ 1011 w 1156"/>
                      <a:gd name="T23" fmla="*/ 250 h 272"/>
                      <a:gd name="T24" fmla="*/ 1018 w 1156"/>
                      <a:gd name="T25" fmla="*/ 254 h 272"/>
                      <a:gd name="T26" fmla="*/ 1120 w 1156"/>
                      <a:gd name="T27" fmla="*/ 272 h 272"/>
                      <a:gd name="T28" fmla="*/ 1128 w 1156"/>
                      <a:gd name="T29" fmla="*/ 270 h 272"/>
                      <a:gd name="T30" fmla="*/ 1152 w 1156"/>
                      <a:gd name="T31" fmla="*/ 250 h 272"/>
                      <a:gd name="T32" fmla="*/ 1156 w 1156"/>
                      <a:gd name="T33" fmla="*/ 242 h 272"/>
                      <a:gd name="T34" fmla="*/ 1156 w 1156"/>
                      <a:gd name="T35" fmla="*/ 51 h 272"/>
                      <a:gd name="T36" fmla="*/ 1152 w 1156"/>
                      <a:gd name="T37" fmla="*/ 43 h 272"/>
                      <a:gd name="T38" fmla="*/ 1144 w 1156"/>
                      <a:gd name="T39" fmla="*/ 39 h 272"/>
                      <a:gd name="T40" fmla="*/ 1140 w 1156"/>
                      <a:gd name="T41" fmla="*/ 40 h 272"/>
                      <a:gd name="T42" fmla="*/ 1119 w 1156"/>
                      <a:gd name="T43" fmla="*/ 75 h 272"/>
                      <a:gd name="T44" fmla="*/ 1132 w 1156"/>
                      <a:gd name="T45" fmla="*/ 51 h 272"/>
                      <a:gd name="T46" fmla="*/ 1136 w 1156"/>
                      <a:gd name="T47" fmla="*/ 59 h 272"/>
                      <a:gd name="T48" fmla="*/ 1144 w 1156"/>
                      <a:gd name="T49" fmla="*/ 63 h 272"/>
                      <a:gd name="T50" fmla="*/ 1144 w 1156"/>
                      <a:gd name="T51" fmla="*/ 51 h 272"/>
                      <a:gd name="T52" fmla="*/ 1132 w 1156"/>
                      <a:gd name="T53" fmla="*/ 242 h 272"/>
                      <a:gd name="T54" fmla="*/ 1134 w 1156"/>
                      <a:gd name="T55" fmla="*/ 238 h 272"/>
                      <a:gd name="T56" fmla="*/ 1144 w 1156"/>
                      <a:gd name="T57" fmla="*/ 242 h 272"/>
                      <a:gd name="T58" fmla="*/ 1114 w 1156"/>
                      <a:gd name="T59" fmla="*/ 251 h 272"/>
                      <a:gd name="T60" fmla="*/ 1116 w 1156"/>
                      <a:gd name="T61" fmla="*/ 250 h 272"/>
                      <a:gd name="T62" fmla="*/ 1123 w 1156"/>
                      <a:gd name="T63" fmla="*/ 250 h 272"/>
                      <a:gd name="T64" fmla="*/ 1027 w 1156"/>
                      <a:gd name="T65" fmla="*/ 234 h 272"/>
                      <a:gd name="T66" fmla="*/ 1019 w 1156"/>
                      <a:gd name="T67" fmla="*/ 242 h 272"/>
                      <a:gd name="T68" fmla="*/ 951 w 1156"/>
                      <a:gd name="T69" fmla="*/ 54 h 272"/>
                      <a:gd name="T70" fmla="*/ 915 w 1156"/>
                      <a:gd name="T71" fmla="*/ 11 h 272"/>
                      <a:gd name="T72" fmla="*/ 910 w 1156"/>
                      <a:gd name="T73" fmla="*/ 8 h 272"/>
                      <a:gd name="T74" fmla="*/ 866 w 1156"/>
                      <a:gd name="T75" fmla="*/ 2 h 272"/>
                      <a:gd name="T76" fmla="*/ 859 w 1156"/>
                      <a:gd name="T77" fmla="*/ 2 h 272"/>
                      <a:gd name="T78" fmla="*/ 511 w 1156"/>
                      <a:gd name="T79" fmla="*/ 150 h 272"/>
                      <a:gd name="T80" fmla="*/ 274 w 1156"/>
                      <a:gd name="T81" fmla="*/ 118 h 272"/>
                      <a:gd name="T82" fmla="*/ 270 w 1156"/>
                      <a:gd name="T83" fmla="*/ 119 h 272"/>
                      <a:gd name="T84" fmla="*/ 92 w 1156"/>
                      <a:gd name="T85" fmla="*/ 164 h 272"/>
                      <a:gd name="T86" fmla="*/ 95 w 1156"/>
                      <a:gd name="T87" fmla="*/ 166 h 2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56"/>
                      <a:gd name="T133" fmla="*/ 0 h 272"/>
                      <a:gd name="T134" fmla="*/ 1156 w 1156"/>
                      <a:gd name="T135" fmla="*/ 272 h 2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56" h="272">
                        <a:moveTo>
                          <a:pt x="6" y="146"/>
                        </a:moveTo>
                        <a:lnTo>
                          <a:pt x="0" y="168"/>
                        </a:lnTo>
                        <a:lnTo>
                          <a:pt x="90" y="188"/>
                        </a:lnTo>
                        <a:lnTo>
                          <a:pt x="92" y="188"/>
                        </a:lnTo>
                        <a:lnTo>
                          <a:pt x="96" y="188"/>
                        </a:lnTo>
                        <a:lnTo>
                          <a:pt x="276" y="142"/>
                        </a:lnTo>
                        <a:lnTo>
                          <a:pt x="272" y="130"/>
                        </a:lnTo>
                        <a:lnTo>
                          <a:pt x="272" y="142"/>
                        </a:lnTo>
                        <a:lnTo>
                          <a:pt x="511" y="162"/>
                        </a:lnTo>
                        <a:lnTo>
                          <a:pt x="516" y="162"/>
                        </a:lnTo>
                        <a:lnTo>
                          <a:pt x="868" y="24"/>
                        </a:lnTo>
                        <a:lnTo>
                          <a:pt x="863" y="12"/>
                        </a:lnTo>
                        <a:lnTo>
                          <a:pt x="862" y="24"/>
                        </a:lnTo>
                        <a:lnTo>
                          <a:pt x="904" y="31"/>
                        </a:lnTo>
                        <a:lnTo>
                          <a:pt x="906" y="19"/>
                        </a:lnTo>
                        <a:lnTo>
                          <a:pt x="898" y="27"/>
                        </a:lnTo>
                        <a:lnTo>
                          <a:pt x="902" y="30"/>
                        </a:lnTo>
                        <a:lnTo>
                          <a:pt x="898" y="27"/>
                        </a:lnTo>
                        <a:lnTo>
                          <a:pt x="932" y="66"/>
                        </a:lnTo>
                        <a:lnTo>
                          <a:pt x="940" y="58"/>
                        </a:lnTo>
                        <a:lnTo>
                          <a:pt x="930" y="63"/>
                        </a:lnTo>
                        <a:lnTo>
                          <a:pt x="1008" y="247"/>
                        </a:lnTo>
                        <a:lnTo>
                          <a:pt x="1011" y="250"/>
                        </a:lnTo>
                        <a:lnTo>
                          <a:pt x="1015" y="252"/>
                        </a:lnTo>
                        <a:lnTo>
                          <a:pt x="1018" y="254"/>
                        </a:lnTo>
                        <a:lnTo>
                          <a:pt x="1119" y="272"/>
                        </a:lnTo>
                        <a:lnTo>
                          <a:pt x="1120" y="272"/>
                        </a:lnTo>
                        <a:lnTo>
                          <a:pt x="1124" y="271"/>
                        </a:lnTo>
                        <a:lnTo>
                          <a:pt x="1128" y="270"/>
                        </a:lnTo>
                        <a:lnTo>
                          <a:pt x="1152" y="251"/>
                        </a:lnTo>
                        <a:lnTo>
                          <a:pt x="1152" y="250"/>
                        </a:lnTo>
                        <a:lnTo>
                          <a:pt x="1155" y="246"/>
                        </a:lnTo>
                        <a:lnTo>
                          <a:pt x="1156" y="242"/>
                        </a:lnTo>
                        <a:lnTo>
                          <a:pt x="1156" y="51"/>
                        </a:lnTo>
                        <a:lnTo>
                          <a:pt x="1155" y="47"/>
                        </a:lnTo>
                        <a:lnTo>
                          <a:pt x="1152" y="43"/>
                        </a:lnTo>
                        <a:lnTo>
                          <a:pt x="1148" y="40"/>
                        </a:lnTo>
                        <a:lnTo>
                          <a:pt x="1144" y="39"/>
                        </a:lnTo>
                        <a:lnTo>
                          <a:pt x="1140" y="40"/>
                        </a:lnTo>
                        <a:lnTo>
                          <a:pt x="1110" y="54"/>
                        </a:lnTo>
                        <a:lnTo>
                          <a:pt x="1119" y="75"/>
                        </a:lnTo>
                        <a:lnTo>
                          <a:pt x="1150" y="62"/>
                        </a:lnTo>
                        <a:lnTo>
                          <a:pt x="1132" y="51"/>
                        </a:lnTo>
                        <a:lnTo>
                          <a:pt x="1134" y="55"/>
                        </a:lnTo>
                        <a:lnTo>
                          <a:pt x="1136" y="59"/>
                        </a:lnTo>
                        <a:lnTo>
                          <a:pt x="1140" y="62"/>
                        </a:lnTo>
                        <a:lnTo>
                          <a:pt x="1144" y="63"/>
                        </a:lnTo>
                        <a:lnTo>
                          <a:pt x="1148" y="62"/>
                        </a:lnTo>
                        <a:lnTo>
                          <a:pt x="1144" y="51"/>
                        </a:lnTo>
                        <a:lnTo>
                          <a:pt x="1132" y="51"/>
                        </a:lnTo>
                        <a:lnTo>
                          <a:pt x="1132" y="242"/>
                        </a:lnTo>
                        <a:lnTo>
                          <a:pt x="1136" y="234"/>
                        </a:lnTo>
                        <a:lnTo>
                          <a:pt x="1134" y="238"/>
                        </a:lnTo>
                        <a:lnTo>
                          <a:pt x="1132" y="242"/>
                        </a:lnTo>
                        <a:lnTo>
                          <a:pt x="1144" y="242"/>
                        </a:lnTo>
                        <a:lnTo>
                          <a:pt x="1138" y="232"/>
                        </a:lnTo>
                        <a:lnTo>
                          <a:pt x="1114" y="251"/>
                        </a:lnTo>
                        <a:lnTo>
                          <a:pt x="1120" y="248"/>
                        </a:lnTo>
                        <a:lnTo>
                          <a:pt x="1116" y="250"/>
                        </a:lnTo>
                        <a:lnTo>
                          <a:pt x="1120" y="260"/>
                        </a:lnTo>
                        <a:lnTo>
                          <a:pt x="1123" y="250"/>
                        </a:lnTo>
                        <a:lnTo>
                          <a:pt x="1022" y="231"/>
                        </a:lnTo>
                        <a:lnTo>
                          <a:pt x="1027" y="234"/>
                        </a:lnTo>
                        <a:lnTo>
                          <a:pt x="1023" y="231"/>
                        </a:lnTo>
                        <a:lnTo>
                          <a:pt x="1019" y="242"/>
                        </a:lnTo>
                        <a:lnTo>
                          <a:pt x="1030" y="238"/>
                        </a:lnTo>
                        <a:lnTo>
                          <a:pt x="951" y="54"/>
                        </a:lnTo>
                        <a:lnTo>
                          <a:pt x="950" y="50"/>
                        </a:lnTo>
                        <a:lnTo>
                          <a:pt x="915" y="11"/>
                        </a:lnTo>
                        <a:lnTo>
                          <a:pt x="914" y="11"/>
                        </a:lnTo>
                        <a:lnTo>
                          <a:pt x="910" y="8"/>
                        </a:lnTo>
                        <a:lnTo>
                          <a:pt x="908" y="8"/>
                        </a:lnTo>
                        <a:lnTo>
                          <a:pt x="866" y="2"/>
                        </a:lnTo>
                        <a:lnTo>
                          <a:pt x="863" y="0"/>
                        </a:lnTo>
                        <a:lnTo>
                          <a:pt x="859" y="2"/>
                        </a:lnTo>
                        <a:lnTo>
                          <a:pt x="507" y="139"/>
                        </a:lnTo>
                        <a:lnTo>
                          <a:pt x="511" y="150"/>
                        </a:lnTo>
                        <a:lnTo>
                          <a:pt x="512" y="138"/>
                        </a:lnTo>
                        <a:lnTo>
                          <a:pt x="274" y="118"/>
                        </a:lnTo>
                        <a:lnTo>
                          <a:pt x="272" y="118"/>
                        </a:lnTo>
                        <a:lnTo>
                          <a:pt x="270" y="119"/>
                        </a:lnTo>
                        <a:lnTo>
                          <a:pt x="90" y="166"/>
                        </a:lnTo>
                        <a:lnTo>
                          <a:pt x="92" y="164"/>
                        </a:lnTo>
                        <a:lnTo>
                          <a:pt x="92" y="176"/>
                        </a:lnTo>
                        <a:lnTo>
                          <a:pt x="95" y="166"/>
                        </a:lnTo>
                        <a:lnTo>
                          <a:pt x="6" y="14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 name="Freeform 110"/>
                  <p:cNvSpPr>
                    <a:spLocks/>
                  </p:cNvSpPr>
                  <p:nvPr/>
                </p:nvSpPr>
                <p:spPr bwMode="auto">
                  <a:xfrm>
                    <a:off x="2588" y="2417"/>
                    <a:ext cx="109" cy="31"/>
                  </a:xfrm>
                  <a:custGeom>
                    <a:avLst/>
                    <a:gdLst>
                      <a:gd name="T0" fmla="*/ 0 w 109"/>
                      <a:gd name="T1" fmla="*/ 7 h 31"/>
                      <a:gd name="T2" fmla="*/ 1 w 109"/>
                      <a:gd name="T3" fmla="*/ 31 h 31"/>
                      <a:gd name="T4" fmla="*/ 109 w 109"/>
                      <a:gd name="T5" fmla="*/ 24 h 31"/>
                      <a:gd name="T6" fmla="*/ 108 w 109"/>
                      <a:gd name="T7" fmla="*/ 0 h 31"/>
                      <a:gd name="T8" fmla="*/ 0 w 109"/>
                      <a:gd name="T9" fmla="*/ 7 h 31"/>
                      <a:gd name="T10" fmla="*/ 0 60000 65536"/>
                      <a:gd name="T11" fmla="*/ 0 60000 65536"/>
                      <a:gd name="T12" fmla="*/ 0 60000 65536"/>
                      <a:gd name="T13" fmla="*/ 0 60000 65536"/>
                      <a:gd name="T14" fmla="*/ 0 60000 65536"/>
                      <a:gd name="T15" fmla="*/ 0 w 109"/>
                      <a:gd name="T16" fmla="*/ 0 h 31"/>
                      <a:gd name="T17" fmla="*/ 109 w 109"/>
                      <a:gd name="T18" fmla="*/ 31 h 31"/>
                    </a:gdLst>
                    <a:ahLst/>
                    <a:cxnLst>
                      <a:cxn ang="T10">
                        <a:pos x="T0" y="T1"/>
                      </a:cxn>
                      <a:cxn ang="T11">
                        <a:pos x="T2" y="T3"/>
                      </a:cxn>
                      <a:cxn ang="T12">
                        <a:pos x="T4" y="T5"/>
                      </a:cxn>
                      <a:cxn ang="T13">
                        <a:pos x="T6" y="T7"/>
                      </a:cxn>
                      <a:cxn ang="T14">
                        <a:pos x="T8" y="T9"/>
                      </a:cxn>
                    </a:cxnLst>
                    <a:rect l="T15" t="T16" r="T17" b="T18"/>
                    <a:pathLst>
                      <a:path w="109" h="31">
                        <a:moveTo>
                          <a:pt x="0" y="7"/>
                        </a:moveTo>
                        <a:lnTo>
                          <a:pt x="1" y="31"/>
                        </a:lnTo>
                        <a:lnTo>
                          <a:pt x="109" y="24"/>
                        </a:lnTo>
                        <a:lnTo>
                          <a:pt x="108" y="0"/>
                        </a:lnTo>
                        <a:lnTo>
                          <a:pt x="0" y="7"/>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 name="Freeform 111"/>
                  <p:cNvSpPr>
                    <a:spLocks/>
                  </p:cNvSpPr>
                  <p:nvPr/>
                </p:nvSpPr>
                <p:spPr bwMode="auto">
                  <a:xfrm>
                    <a:off x="2587" y="2375"/>
                    <a:ext cx="69" cy="64"/>
                  </a:xfrm>
                  <a:custGeom>
                    <a:avLst/>
                    <a:gdLst>
                      <a:gd name="T0" fmla="*/ 0 w 69"/>
                      <a:gd name="T1" fmla="*/ 46 h 64"/>
                      <a:gd name="T2" fmla="*/ 16 w 69"/>
                      <a:gd name="T3" fmla="*/ 64 h 64"/>
                      <a:gd name="T4" fmla="*/ 69 w 69"/>
                      <a:gd name="T5" fmla="*/ 17 h 64"/>
                      <a:gd name="T6" fmla="*/ 53 w 69"/>
                      <a:gd name="T7" fmla="*/ 0 h 64"/>
                      <a:gd name="T8" fmla="*/ 0 w 69"/>
                      <a:gd name="T9" fmla="*/ 46 h 64"/>
                      <a:gd name="T10" fmla="*/ 0 60000 65536"/>
                      <a:gd name="T11" fmla="*/ 0 60000 65536"/>
                      <a:gd name="T12" fmla="*/ 0 60000 65536"/>
                      <a:gd name="T13" fmla="*/ 0 60000 65536"/>
                      <a:gd name="T14" fmla="*/ 0 60000 65536"/>
                      <a:gd name="T15" fmla="*/ 0 w 69"/>
                      <a:gd name="T16" fmla="*/ 0 h 64"/>
                      <a:gd name="T17" fmla="*/ 69 w 69"/>
                      <a:gd name="T18" fmla="*/ 64 h 64"/>
                    </a:gdLst>
                    <a:ahLst/>
                    <a:cxnLst>
                      <a:cxn ang="T10">
                        <a:pos x="T0" y="T1"/>
                      </a:cxn>
                      <a:cxn ang="T11">
                        <a:pos x="T2" y="T3"/>
                      </a:cxn>
                      <a:cxn ang="T12">
                        <a:pos x="T4" y="T5"/>
                      </a:cxn>
                      <a:cxn ang="T13">
                        <a:pos x="T6" y="T7"/>
                      </a:cxn>
                      <a:cxn ang="T14">
                        <a:pos x="T8" y="T9"/>
                      </a:cxn>
                    </a:cxnLst>
                    <a:rect l="T15" t="T16" r="T17" b="T18"/>
                    <a:pathLst>
                      <a:path w="69" h="64">
                        <a:moveTo>
                          <a:pt x="0" y="46"/>
                        </a:moveTo>
                        <a:lnTo>
                          <a:pt x="16" y="64"/>
                        </a:lnTo>
                        <a:lnTo>
                          <a:pt x="69" y="17"/>
                        </a:lnTo>
                        <a:lnTo>
                          <a:pt x="53" y="0"/>
                        </a:lnTo>
                        <a:lnTo>
                          <a:pt x="0" y="4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 name="Freeform 112"/>
                  <p:cNvSpPr>
                    <a:spLocks/>
                  </p:cNvSpPr>
                  <p:nvPr/>
                </p:nvSpPr>
                <p:spPr bwMode="auto">
                  <a:xfrm>
                    <a:off x="1596" y="1928"/>
                    <a:ext cx="1165" cy="899"/>
                  </a:xfrm>
                  <a:custGeom>
                    <a:avLst/>
                    <a:gdLst>
                      <a:gd name="T0" fmla="*/ 11 w 1165"/>
                      <a:gd name="T1" fmla="*/ 0 h 899"/>
                      <a:gd name="T2" fmla="*/ 0 w 1165"/>
                      <a:gd name="T3" fmla="*/ 21 h 899"/>
                      <a:gd name="T4" fmla="*/ 400 w 1165"/>
                      <a:gd name="T5" fmla="*/ 211 h 899"/>
                      <a:gd name="T6" fmla="*/ 401 w 1165"/>
                      <a:gd name="T7" fmla="*/ 212 h 899"/>
                      <a:gd name="T8" fmla="*/ 665 w 1165"/>
                      <a:gd name="T9" fmla="*/ 304 h 899"/>
                      <a:gd name="T10" fmla="*/ 668 w 1165"/>
                      <a:gd name="T11" fmla="*/ 304 h 899"/>
                      <a:gd name="T12" fmla="*/ 835 w 1165"/>
                      <a:gd name="T13" fmla="*/ 336 h 899"/>
                      <a:gd name="T14" fmla="*/ 836 w 1165"/>
                      <a:gd name="T15" fmla="*/ 336 h 899"/>
                      <a:gd name="T16" fmla="*/ 840 w 1165"/>
                      <a:gd name="T17" fmla="*/ 335 h 899"/>
                      <a:gd name="T18" fmla="*/ 845 w 1165"/>
                      <a:gd name="T19" fmla="*/ 333 h 899"/>
                      <a:gd name="T20" fmla="*/ 864 w 1165"/>
                      <a:gd name="T21" fmla="*/ 315 h 899"/>
                      <a:gd name="T22" fmla="*/ 855 w 1165"/>
                      <a:gd name="T23" fmla="*/ 305 h 899"/>
                      <a:gd name="T24" fmla="*/ 847 w 1165"/>
                      <a:gd name="T25" fmla="*/ 313 h 899"/>
                      <a:gd name="T26" fmla="*/ 851 w 1165"/>
                      <a:gd name="T27" fmla="*/ 316 h 899"/>
                      <a:gd name="T28" fmla="*/ 855 w 1165"/>
                      <a:gd name="T29" fmla="*/ 317 h 899"/>
                      <a:gd name="T30" fmla="*/ 859 w 1165"/>
                      <a:gd name="T31" fmla="*/ 316 h 899"/>
                      <a:gd name="T32" fmla="*/ 845 w 1165"/>
                      <a:gd name="T33" fmla="*/ 312 h 899"/>
                      <a:gd name="T34" fmla="*/ 1060 w 1165"/>
                      <a:gd name="T35" fmla="*/ 640 h 899"/>
                      <a:gd name="T36" fmla="*/ 1069 w 1165"/>
                      <a:gd name="T37" fmla="*/ 633 h 899"/>
                      <a:gd name="T38" fmla="*/ 1059 w 1165"/>
                      <a:gd name="T39" fmla="*/ 636 h 899"/>
                      <a:gd name="T40" fmla="*/ 1083 w 1165"/>
                      <a:gd name="T41" fmla="*/ 767 h 899"/>
                      <a:gd name="T42" fmla="*/ 1083 w 1165"/>
                      <a:gd name="T43" fmla="*/ 768 h 899"/>
                      <a:gd name="T44" fmla="*/ 1084 w 1165"/>
                      <a:gd name="T45" fmla="*/ 772 h 899"/>
                      <a:gd name="T46" fmla="*/ 1113 w 1165"/>
                      <a:gd name="T47" fmla="*/ 811 h 899"/>
                      <a:gd name="T48" fmla="*/ 1123 w 1165"/>
                      <a:gd name="T49" fmla="*/ 803 h 899"/>
                      <a:gd name="T50" fmla="*/ 1112 w 1165"/>
                      <a:gd name="T51" fmla="*/ 807 h 899"/>
                      <a:gd name="T52" fmla="*/ 1143 w 1165"/>
                      <a:gd name="T53" fmla="*/ 899 h 899"/>
                      <a:gd name="T54" fmla="*/ 1165 w 1165"/>
                      <a:gd name="T55" fmla="*/ 891 h 899"/>
                      <a:gd name="T56" fmla="*/ 1135 w 1165"/>
                      <a:gd name="T57" fmla="*/ 799 h 899"/>
                      <a:gd name="T58" fmla="*/ 1133 w 1165"/>
                      <a:gd name="T59" fmla="*/ 799 h 899"/>
                      <a:gd name="T60" fmla="*/ 1132 w 1165"/>
                      <a:gd name="T61" fmla="*/ 796 h 899"/>
                      <a:gd name="T62" fmla="*/ 1103 w 1165"/>
                      <a:gd name="T63" fmla="*/ 757 h 899"/>
                      <a:gd name="T64" fmla="*/ 1104 w 1165"/>
                      <a:gd name="T65" fmla="*/ 760 h 899"/>
                      <a:gd name="T66" fmla="*/ 1093 w 1165"/>
                      <a:gd name="T67" fmla="*/ 764 h 899"/>
                      <a:gd name="T68" fmla="*/ 1105 w 1165"/>
                      <a:gd name="T69" fmla="*/ 763 h 899"/>
                      <a:gd name="T70" fmla="*/ 1081 w 1165"/>
                      <a:gd name="T71" fmla="*/ 632 h 899"/>
                      <a:gd name="T72" fmla="*/ 1080 w 1165"/>
                      <a:gd name="T73" fmla="*/ 629 h 899"/>
                      <a:gd name="T74" fmla="*/ 1080 w 1165"/>
                      <a:gd name="T75" fmla="*/ 627 h 899"/>
                      <a:gd name="T76" fmla="*/ 865 w 1165"/>
                      <a:gd name="T77" fmla="*/ 299 h 899"/>
                      <a:gd name="T78" fmla="*/ 863 w 1165"/>
                      <a:gd name="T79" fmla="*/ 297 h 899"/>
                      <a:gd name="T80" fmla="*/ 859 w 1165"/>
                      <a:gd name="T81" fmla="*/ 295 h 899"/>
                      <a:gd name="T82" fmla="*/ 855 w 1165"/>
                      <a:gd name="T83" fmla="*/ 293 h 899"/>
                      <a:gd name="T84" fmla="*/ 851 w 1165"/>
                      <a:gd name="T85" fmla="*/ 295 h 899"/>
                      <a:gd name="T86" fmla="*/ 847 w 1165"/>
                      <a:gd name="T87" fmla="*/ 297 h 899"/>
                      <a:gd name="T88" fmla="*/ 828 w 1165"/>
                      <a:gd name="T89" fmla="*/ 316 h 899"/>
                      <a:gd name="T90" fmla="*/ 836 w 1165"/>
                      <a:gd name="T91" fmla="*/ 312 h 899"/>
                      <a:gd name="T92" fmla="*/ 832 w 1165"/>
                      <a:gd name="T93" fmla="*/ 313 h 899"/>
                      <a:gd name="T94" fmla="*/ 836 w 1165"/>
                      <a:gd name="T95" fmla="*/ 324 h 899"/>
                      <a:gd name="T96" fmla="*/ 839 w 1165"/>
                      <a:gd name="T97" fmla="*/ 313 h 899"/>
                      <a:gd name="T98" fmla="*/ 672 w 1165"/>
                      <a:gd name="T99" fmla="*/ 281 h 899"/>
                      <a:gd name="T100" fmla="*/ 669 w 1165"/>
                      <a:gd name="T101" fmla="*/ 292 h 899"/>
                      <a:gd name="T102" fmla="*/ 673 w 1165"/>
                      <a:gd name="T103" fmla="*/ 281 h 899"/>
                      <a:gd name="T104" fmla="*/ 409 w 1165"/>
                      <a:gd name="T105" fmla="*/ 189 h 899"/>
                      <a:gd name="T106" fmla="*/ 405 w 1165"/>
                      <a:gd name="T107" fmla="*/ 200 h 899"/>
                      <a:gd name="T108" fmla="*/ 411 w 1165"/>
                      <a:gd name="T109" fmla="*/ 189 h 899"/>
                      <a:gd name="T110" fmla="*/ 11 w 1165"/>
                      <a:gd name="T111" fmla="*/ 0 h 8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899"/>
                      <a:gd name="T170" fmla="*/ 1165 w 1165"/>
                      <a:gd name="T171" fmla="*/ 899 h 8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899">
                        <a:moveTo>
                          <a:pt x="11" y="0"/>
                        </a:moveTo>
                        <a:lnTo>
                          <a:pt x="0" y="21"/>
                        </a:lnTo>
                        <a:lnTo>
                          <a:pt x="400" y="211"/>
                        </a:lnTo>
                        <a:lnTo>
                          <a:pt x="401" y="212"/>
                        </a:lnTo>
                        <a:lnTo>
                          <a:pt x="665" y="304"/>
                        </a:lnTo>
                        <a:lnTo>
                          <a:pt x="668" y="304"/>
                        </a:lnTo>
                        <a:lnTo>
                          <a:pt x="835" y="336"/>
                        </a:lnTo>
                        <a:lnTo>
                          <a:pt x="836" y="336"/>
                        </a:lnTo>
                        <a:lnTo>
                          <a:pt x="840" y="335"/>
                        </a:lnTo>
                        <a:lnTo>
                          <a:pt x="845" y="333"/>
                        </a:lnTo>
                        <a:lnTo>
                          <a:pt x="864" y="315"/>
                        </a:lnTo>
                        <a:lnTo>
                          <a:pt x="855" y="305"/>
                        </a:lnTo>
                        <a:lnTo>
                          <a:pt x="847" y="313"/>
                        </a:lnTo>
                        <a:lnTo>
                          <a:pt x="851" y="316"/>
                        </a:lnTo>
                        <a:lnTo>
                          <a:pt x="855" y="317"/>
                        </a:lnTo>
                        <a:lnTo>
                          <a:pt x="859" y="316"/>
                        </a:lnTo>
                        <a:lnTo>
                          <a:pt x="845" y="312"/>
                        </a:lnTo>
                        <a:lnTo>
                          <a:pt x="1060" y="640"/>
                        </a:lnTo>
                        <a:lnTo>
                          <a:pt x="1069" y="633"/>
                        </a:lnTo>
                        <a:lnTo>
                          <a:pt x="1059" y="636"/>
                        </a:lnTo>
                        <a:lnTo>
                          <a:pt x="1083" y="767"/>
                        </a:lnTo>
                        <a:lnTo>
                          <a:pt x="1083" y="768"/>
                        </a:lnTo>
                        <a:lnTo>
                          <a:pt x="1084" y="772"/>
                        </a:lnTo>
                        <a:lnTo>
                          <a:pt x="1113" y="811"/>
                        </a:lnTo>
                        <a:lnTo>
                          <a:pt x="1123" y="803"/>
                        </a:lnTo>
                        <a:lnTo>
                          <a:pt x="1112" y="807"/>
                        </a:lnTo>
                        <a:lnTo>
                          <a:pt x="1143" y="899"/>
                        </a:lnTo>
                        <a:lnTo>
                          <a:pt x="1165" y="891"/>
                        </a:lnTo>
                        <a:lnTo>
                          <a:pt x="1135" y="799"/>
                        </a:lnTo>
                        <a:lnTo>
                          <a:pt x="1133" y="799"/>
                        </a:lnTo>
                        <a:lnTo>
                          <a:pt x="1132" y="796"/>
                        </a:lnTo>
                        <a:lnTo>
                          <a:pt x="1103" y="757"/>
                        </a:lnTo>
                        <a:lnTo>
                          <a:pt x="1104" y="760"/>
                        </a:lnTo>
                        <a:lnTo>
                          <a:pt x="1093" y="764"/>
                        </a:lnTo>
                        <a:lnTo>
                          <a:pt x="1105" y="763"/>
                        </a:lnTo>
                        <a:lnTo>
                          <a:pt x="1081" y="632"/>
                        </a:lnTo>
                        <a:lnTo>
                          <a:pt x="1080" y="629"/>
                        </a:lnTo>
                        <a:lnTo>
                          <a:pt x="1080" y="627"/>
                        </a:lnTo>
                        <a:lnTo>
                          <a:pt x="865" y="299"/>
                        </a:lnTo>
                        <a:lnTo>
                          <a:pt x="863" y="297"/>
                        </a:lnTo>
                        <a:lnTo>
                          <a:pt x="859" y="295"/>
                        </a:lnTo>
                        <a:lnTo>
                          <a:pt x="855" y="293"/>
                        </a:lnTo>
                        <a:lnTo>
                          <a:pt x="851" y="295"/>
                        </a:lnTo>
                        <a:lnTo>
                          <a:pt x="847" y="297"/>
                        </a:lnTo>
                        <a:lnTo>
                          <a:pt x="828" y="316"/>
                        </a:lnTo>
                        <a:lnTo>
                          <a:pt x="836" y="312"/>
                        </a:lnTo>
                        <a:lnTo>
                          <a:pt x="832" y="313"/>
                        </a:lnTo>
                        <a:lnTo>
                          <a:pt x="836" y="324"/>
                        </a:lnTo>
                        <a:lnTo>
                          <a:pt x="839" y="313"/>
                        </a:lnTo>
                        <a:lnTo>
                          <a:pt x="672" y="281"/>
                        </a:lnTo>
                        <a:lnTo>
                          <a:pt x="669" y="292"/>
                        </a:lnTo>
                        <a:lnTo>
                          <a:pt x="673" y="281"/>
                        </a:lnTo>
                        <a:lnTo>
                          <a:pt x="409" y="189"/>
                        </a:lnTo>
                        <a:lnTo>
                          <a:pt x="405" y="200"/>
                        </a:lnTo>
                        <a:lnTo>
                          <a:pt x="411" y="189"/>
                        </a:lnTo>
                        <a:lnTo>
                          <a:pt x="11"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 name="Freeform 113"/>
                  <p:cNvSpPr>
                    <a:spLocks/>
                  </p:cNvSpPr>
                  <p:nvPr/>
                </p:nvSpPr>
                <p:spPr bwMode="auto">
                  <a:xfrm>
                    <a:off x="2355" y="1952"/>
                    <a:ext cx="521" cy="1284"/>
                  </a:xfrm>
                  <a:custGeom>
                    <a:avLst/>
                    <a:gdLst>
                      <a:gd name="T0" fmla="*/ 436 w 521"/>
                      <a:gd name="T1" fmla="*/ 0 h 1284"/>
                      <a:gd name="T2" fmla="*/ 414 w 521"/>
                      <a:gd name="T3" fmla="*/ 11 h 1284"/>
                      <a:gd name="T4" fmla="*/ 498 w 521"/>
                      <a:gd name="T5" fmla="*/ 193 h 1284"/>
                      <a:gd name="T6" fmla="*/ 509 w 521"/>
                      <a:gd name="T7" fmla="*/ 188 h 1284"/>
                      <a:gd name="T8" fmla="*/ 498 w 521"/>
                      <a:gd name="T9" fmla="*/ 187 h 1284"/>
                      <a:gd name="T10" fmla="*/ 433 w 521"/>
                      <a:gd name="T11" fmla="*/ 625 h 1284"/>
                      <a:gd name="T12" fmla="*/ 444 w 521"/>
                      <a:gd name="T13" fmla="*/ 627 h 1284"/>
                      <a:gd name="T14" fmla="*/ 433 w 521"/>
                      <a:gd name="T15" fmla="*/ 623 h 1284"/>
                      <a:gd name="T16" fmla="*/ 436 w 521"/>
                      <a:gd name="T17" fmla="*/ 619 h 1284"/>
                      <a:gd name="T18" fmla="*/ 376 w 521"/>
                      <a:gd name="T19" fmla="*/ 684 h 1284"/>
                      <a:gd name="T20" fmla="*/ 374 w 521"/>
                      <a:gd name="T21" fmla="*/ 685 h 1284"/>
                      <a:gd name="T22" fmla="*/ 212 w 521"/>
                      <a:gd name="T23" fmla="*/ 889 h 1284"/>
                      <a:gd name="T24" fmla="*/ 210 w 521"/>
                      <a:gd name="T25" fmla="*/ 892 h 1284"/>
                      <a:gd name="T26" fmla="*/ 210 w 521"/>
                      <a:gd name="T27" fmla="*/ 893 h 1284"/>
                      <a:gd name="T28" fmla="*/ 157 w 521"/>
                      <a:gd name="T29" fmla="*/ 1103 h 1284"/>
                      <a:gd name="T30" fmla="*/ 168 w 521"/>
                      <a:gd name="T31" fmla="*/ 1105 h 1284"/>
                      <a:gd name="T32" fmla="*/ 160 w 521"/>
                      <a:gd name="T33" fmla="*/ 1097 h 1284"/>
                      <a:gd name="T34" fmla="*/ 157 w 521"/>
                      <a:gd name="T35" fmla="*/ 1101 h 1284"/>
                      <a:gd name="T36" fmla="*/ 162 w 521"/>
                      <a:gd name="T37" fmla="*/ 1095 h 1284"/>
                      <a:gd name="T38" fmla="*/ 138 w 521"/>
                      <a:gd name="T39" fmla="*/ 1108 h 1284"/>
                      <a:gd name="T40" fmla="*/ 136 w 521"/>
                      <a:gd name="T41" fmla="*/ 1111 h 1284"/>
                      <a:gd name="T42" fmla="*/ 4 w 521"/>
                      <a:gd name="T43" fmla="*/ 1235 h 1284"/>
                      <a:gd name="T44" fmla="*/ 4 w 521"/>
                      <a:gd name="T45" fmla="*/ 1235 h 1284"/>
                      <a:gd name="T46" fmla="*/ 1 w 521"/>
                      <a:gd name="T47" fmla="*/ 1239 h 1284"/>
                      <a:gd name="T48" fmla="*/ 0 w 521"/>
                      <a:gd name="T49" fmla="*/ 1243 h 1284"/>
                      <a:gd name="T50" fmla="*/ 1 w 521"/>
                      <a:gd name="T51" fmla="*/ 1245 h 1284"/>
                      <a:gd name="T52" fmla="*/ 8 w 521"/>
                      <a:gd name="T53" fmla="*/ 1284 h 1284"/>
                      <a:gd name="T54" fmla="*/ 30 w 521"/>
                      <a:gd name="T55" fmla="*/ 1280 h 1284"/>
                      <a:gd name="T56" fmla="*/ 24 w 521"/>
                      <a:gd name="T57" fmla="*/ 1241 h 1284"/>
                      <a:gd name="T58" fmla="*/ 20 w 521"/>
                      <a:gd name="T59" fmla="*/ 1251 h 1284"/>
                      <a:gd name="T60" fmla="*/ 22 w 521"/>
                      <a:gd name="T61" fmla="*/ 1247 h 1284"/>
                      <a:gd name="T62" fmla="*/ 24 w 521"/>
                      <a:gd name="T63" fmla="*/ 1243 h 1284"/>
                      <a:gd name="T64" fmla="*/ 24 w 521"/>
                      <a:gd name="T65" fmla="*/ 1243 h 1284"/>
                      <a:gd name="T66" fmla="*/ 12 w 521"/>
                      <a:gd name="T67" fmla="*/ 1243 h 1284"/>
                      <a:gd name="T68" fmla="*/ 20 w 521"/>
                      <a:gd name="T69" fmla="*/ 1252 h 1284"/>
                      <a:gd name="T70" fmla="*/ 152 w 521"/>
                      <a:gd name="T71" fmla="*/ 1128 h 1284"/>
                      <a:gd name="T72" fmla="*/ 144 w 521"/>
                      <a:gd name="T73" fmla="*/ 1119 h 1284"/>
                      <a:gd name="T74" fmla="*/ 150 w 521"/>
                      <a:gd name="T75" fmla="*/ 1129 h 1284"/>
                      <a:gd name="T76" fmla="*/ 174 w 521"/>
                      <a:gd name="T77" fmla="*/ 1116 h 1284"/>
                      <a:gd name="T78" fmla="*/ 176 w 521"/>
                      <a:gd name="T79" fmla="*/ 1113 h 1284"/>
                      <a:gd name="T80" fmla="*/ 178 w 521"/>
                      <a:gd name="T81" fmla="*/ 1109 h 1284"/>
                      <a:gd name="T82" fmla="*/ 180 w 521"/>
                      <a:gd name="T83" fmla="*/ 1109 h 1284"/>
                      <a:gd name="T84" fmla="*/ 233 w 521"/>
                      <a:gd name="T85" fmla="*/ 900 h 1284"/>
                      <a:gd name="T86" fmla="*/ 221 w 521"/>
                      <a:gd name="T87" fmla="*/ 896 h 1284"/>
                      <a:gd name="T88" fmla="*/ 230 w 521"/>
                      <a:gd name="T89" fmla="*/ 904 h 1284"/>
                      <a:gd name="T90" fmla="*/ 393 w 521"/>
                      <a:gd name="T91" fmla="*/ 700 h 1284"/>
                      <a:gd name="T92" fmla="*/ 384 w 521"/>
                      <a:gd name="T93" fmla="*/ 692 h 1284"/>
                      <a:gd name="T94" fmla="*/ 393 w 521"/>
                      <a:gd name="T95" fmla="*/ 700 h 1284"/>
                      <a:gd name="T96" fmla="*/ 453 w 521"/>
                      <a:gd name="T97" fmla="*/ 635 h 1284"/>
                      <a:gd name="T98" fmla="*/ 454 w 521"/>
                      <a:gd name="T99" fmla="*/ 631 h 1284"/>
                      <a:gd name="T100" fmla="*/ 456 w 521"/>
                      <a:gd name="T101" fmla="*/ 627 h 1284"/>
                      <a:gd name="T102" fmla="*/ 456 w 521"/>
                      <a:gd name="T103" fmla="*/ 629 h 1284"/>
                      <a:gd name="T104" fmla="*/ 521 w 521"/>
                      <a:gd name="T105" fmla="*/ 191 h 1284"/>
                      <a:gd name="T106" fmla="*/ 521 w 521"/>
                      <a:gd name="T107" fmla="*/ 188 h 1284"/>
                      <a:gd name="T108" fmla="*/ 520 w 521"/>
                      <a:gd name="T109" fmla="*/ 184 h 1284"/>
                      <a:gd name="T110" fmla="*/ 520 w 521"/>
                      <a:gd name="T111" fmla="*/ 183 h 1284"/>
                      <a:gd name="T112" fmla="*/ 436 w 521"/>
                      <a:gd name="T113" fmla="*/ 0 h 1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1"/>
                      <a:gd name="T172" fmla="*/ 0 h 1284"/>
                      <a:gd name="T173" fmla="*/ 521 w 521"/>
                      <a:gd name="T174" fmla="*/ 1284 h 1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1" h="1284">
                        <a:moveTo>
                          <a:pt x="436" y="0"/>
                        </a:moveTo>
                        <a:lnTo>
                          <a:pt x="414" y="11"/>
                        </a:lnTo>
                        <a:lnTo>
                          <a:pt x="498" y="193"/>
                        </a:lnTo>
                        <a:lnTo>
                          <a:pt x="509" y="188"/>
                        </a:lnTo>
                        <a:lnTo>
                          <a:pt x="498" y="187"/>
                        </a:lnTo>
                        <a:lnTo>
                          <a:pt x="433" y="625"/>
                        </a:lnTo>
                        <a:lnTo>
                          <a:pt x="444" y="627"/>
                        </a:lnTo>
                        <a:lnTo>
                          <a:pt x="433" y="623"/>
                        </a:lnTo>
                        <a:lnTo>
                          <a:pt x="436" y="619"/>
                        </a:lnTo>
                        <a:lnTo>
                          <a:pt x="376" y="684"/>
                        </a:lnTo>
                        <a:lnTo>
                          <a:pt x="374" y="685"/>
                        </a:lnTo>
                        <a:lnTo>
                          <a:pt x="212" y="889"/>
                        </a:lnTo>
                        <a:lnTo>
                          <a:pt x="210" y="892"/>
                        </a:lnTo>
                        <a:lnTo>
                          <a:pt x="210" y="893"/>
                        </a:lnTo>
                        <a:lnTo>
                          <a:pt x="157" y="1103"/>
                        </a:lnTo>
                        <a:lnTo>
                          <a:pt x="168" y="1105"/>
                        </a:lnTo>
                        <a:lnTo>
                          <a:pt x="160" y="1097"/>
                        </a:lnTo>
                        <a:lnTo>
                          <a:pt x="157" y="1101"/>
                        </a:lnTo>
                        <a:lnTo>
                          <a:pt x="162" y="1095"/>
                        </a:lnTo>
                        <a:lnTo>
                          <a:pt x="138" y="1108"/>
                        </a:lnTo>
                        <a:lnTo>
                          <a:pt x="136" y="1111"/>
                        </a:lnTo>
                        <a:lnTo>
                          <a:pt x="4" y="1235"/>
                        </a:lnTo>
                        <a:lnTo>
                          <a:pt x="1" y="1239"/>
                        </a:lnTo>
                        <a:lnTo>
                          <a:pt x="0" y="1243"/>
                        </a:lnTo>
                        <a:lnTo>
                          <a:pt x="1" y="1245"/>
                        </a:lnTo>
                        <a:lnTo>
                          <a:pt x="8" y="1284"/>
                        </a:lnTo>
                        <a:lnTo>
                          <a:pt x="30" y="1280"/>
                        </a:lnTo>
                        <a:lnTo>
                          <a:pt x="24" y="1241"/>
                        </a:lnTo>
                        <a:lnTo>
                          <a:pt x="20" y="1251"/>
                        </a:lnTo>
                        <a:lnTo>
                          <a:pt x="22" y="1247"/>
                        </a:lnTo>
                        <a:lnTo>
                          <a:pt x="24" y="1243"/>
                        </a:lnTo>
                        <a:lnTo>
                          <a:pt x="12" y="1243"/>
                        </a:lnTo>
                        <a:lnTo>
                          <a:pt x="20" y="1252"/>
                        </a:lnTo>
                        <a:lnTo>
                          <a:pt x="152" y="1128"/>
                        </a:lnTo>
                        <a:lnTo>
                          <a:pt x="144" y="1119"/>
                        </a:lnTo>
                        <a:lnTo>
                          <a:pt x="150" y="1129"/>
                        </a:lnTo>
                        <a:lnTo>
                          <a:pt x="174" y="1116"/>
                        </a:lnTo>
                        <a:lnTo>
                          <a:pt x="176" y="1113"/>
                        </a:lnTo>
                        <a:lnTo>
                          <a:pt x="178" y="1109"/>
                        </a:lnTo>
                        <a:lnTo>
                          <a:pt x="180" y="1109"/>
                        </a:lnTo>
                        <a:lnTo>
                          <a:pt x="233" y="900"/>
                        </a:lnTo>
                        <a:lnTo>
                          <a:pt x="221" y="896"/>
                        </a:lnTo>
                        <a:lnTo>
                          <a:pt x="230" y="904"/>
                        </a:lnTo>
                        <a:lnTo>
                          <a:pt x="393" y="700"/>
                        </a:lnTo>
                        <a:lnTo>
                          <a:pt x="384" y="692"/>
                        </a:lnTo>
                        <a:lnTo>
                          <a:pt x="393" y="700"/>
                        </a:lnTo>
                        <a:lnTo>
                          <a:pt x="453" y="635"/>
                        </a:lnTo>
                        <a:lnTo>
                          <a:pt x="454" y="631"/>
                        </a:lnTo>
                        <a:lnTo>
                          <a:pt x="456" y="627"/>
                        </a:lnTo>
                        <a:lnTo>
                          <a:pt x="456" y="629"/>
                        </a:lnTo>
                        <a:lnTo>
                          <a:pt x="521" y="191"/>
                        </a:lnTo>
                        <a:lnTo>
                          <a:pt x="521" y="188"/>
                        </a:lnTo>
                        <a:lnTo>
                          <a:pt x="520" y="184"/>
                        </a:lnTo>
                        <a:lnTo>
                          <a:pt x="520" y="183"/>
                        </a:lnTo>
                        <a:lnTo>
                          <a:pt x="436"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 name="Freeform 114"/>
                  <p:cNvSpPr>
                    <a:spLocks/>
                  </p:cNvSpPr>
                  <p:nvPr/>
                </p:nvSpPr>
                <p:spPr bwMode="auto">
                  <a:xfrm>
                    <a:off x="2397" y="1349"/>
                    <a:ext cx="84" cy="44"/>
                  </a:xfrm>
                  <a:custGeom>
                    <a:avLst/>
                    <a:gdLst>
                      <a:gd name="T0" fmla="*/ 84 w 84"/>
                      <a:gd name="T1" fmla="*/ 0 h 44"/>
                      <a:gd name="T2" fmla="*/ 60 w 84"/>
                      <a:gd name="T3" fmla="*/ 0 h 44"/>
                      <a:gd name="T4" fmla="*/ 60 w 84"/>
                      <a:gd name="T5" fmla="*/ 19 h 44"/>
                      <a:gd name="T6" fmla="*/ 72 w 84"/>
                      <a:gd name="T7" fmla="*/ 19 h 44"/>
                      <a:gd name="T8" fmla="*/ 68 w 84"/>
                      <a:gd name="T9" fmla="*/ 8 h 44"/>
                      <a:gd name="T10" fmla="*/ 64 w 84"/>
                      <a:gd name="T11" fmla="*/ 11 h 44"/>
                      <a:gd name="T12" fmla="*/ 62 w 84"/>
                      <a:gd name="T13" fmla="*/ 15 h 44"/>
                      <a:gd name="T14" fmla="*/ 70 w 84"/>
                      <a:gd name="T15" fmla="*/ 8 h 44"/>
                      <a:gd name="T16" fmla="*/ 15 w 84"/>
                      <a:gd name="T17" fmla="*/ 22 h 44"/>
                      <a:gd name="T18" fmla="*/ 18 w 84"/>
                      <a:gd name="T19" fmla="*/ 32 h 44"/>
                      <a:gd name="T20" fmla="*/ 22 w 84"/>
                      <a:gd name="T21" fmla="*/ 22 h 44"/>
                      <a:gd name="T22" fmla="*/ 18 w 84"/>
                      <a:gd name="T23" fmla="*/ 20 h 44"/>
                      <a:gd name="T24" fmla="*/ 24 w 84"/>
                      <a:gd name="T25" fmla="*/ 22 h 44"/>
                      <a:gd name="T26" fmla="*/ 12 w 84"/>
                      <a:gd name="T27" fmla="*/ 15 h 44"/>
                      <a:gd name="T28" fmla="*/ 0 w 84"/>
                      <a:gd name="T29" fmla="*/ 36 h 44"/>
                      <a:gd name="T30" fmla="*/ 12 w 84"/>
                      <a:gd name="T31" fmla="*/ 43 h 44"/>
                      <a:gd name="T32" fmla="*/ 14 w 84"/>
                      <a:gd name="T33" fmla="*/ 43 h 44"/>
                      <a:gd name="T34" fmla="*/ 18 w 84"/>
                      <a:gd name="T35" fmla="*/ 44 h 44"/>
                      <a:gd name="T36" fmla="*/ 20 w 84"/>
                      <a:gd name="T37" fmla="*/ 44 h 44"/>
                      <a:gd name="T38" fmla="*/ 75 w 84"/>
                      <a:gd name="T39" fmla="*/ 31 h 44"/>
                      <a:gd name="T40" fmla="*/ 76 w 84"/>
                      <a:gd name="T41" fmla="*/ 30 h 44"/>
                      <a:gd name="T42" fmla="*/ 80 w 84"/>
                      <a:gd name="T43" fmla="*/ 27 h 44"/>
                      <a:gd name="T44" fmla="*/ 83 w 84"/>
                      <a:gd name="T45" fmla="*/ 23 h 44"/>
                      <a:gd name="T46" fmla="*/ 84 w 84"/>
                      <a:gd name="T47" fmla="*/ 19 h 44"/>
                      <a:gd name="T48" fmla="*/ 84 w 84"/>
                      <a:gd name="T49" fmla="*/ 19 h 44"/>
                      <a:gd name="T50" fmla="*/ 84 w 84"/>
                      <a:gd name="T51" fmla="*/ 0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
                      <a:gd name="T79" fmla="*/ 0 h 44"/>
                      <a:gd name="T80" fmla="*/ 84 w 84"/>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 h="44">
                        <a:moveTo>
                          <a:pt x="84" y="0"/>
                        </a:moveTo>
                        <a:lnTo>
                          <a:pt x="60" y="0"/>
                        </a:lnTo>
                        <a:lnTo>
                          <a:pt x="60" y="19"/>
                        </a:lnTo>
                        <a:lnTo>
                          <a:pt x="72" y="19"/>
                        </a:lnTo>
                        <a:lnTo>
                          <a:pt x="68" y="8"/>
                        </a:lnTo>
                        <a:lnTo>
                          <a:pt x="64" y="11"/>
                        </a:lnTo>
                        <a:lnTo>
                          <a:pt x="62" y="15"/>
                        </a:lnTo>
                        <a:lnTo>
                          <a:pt x="70" y="8"/>
                        </a:lnTo>
                        <a:lnTo>
                          <a:pt x="15" y="22"/>
                        </a:lnTo>
                        <a:lnTo>
                          <a:pt x="18" y="32"/>
                        </a:lnTo>
                        <a:lnTo>
                          <a:pt x="22" y="22"/>
                        </a:lnTo>
                        <a:lnTo>
                          <a:pt x="18" y="20"/>
                        </a:lnTo>
                        <a:lnTo>
                          <a:pt x="24" y="22"/>
                        </a:lnTo>
                        <a:lnTo>
                          <a:pt x="12" y="15"/>
                        </a:lnTo>
                        <a:lnTo>
                          <a:pt x="0" y="36"/>
                        </a:lnTo>
                        <a:lnTo>
                          <a:pt x="12" y="43"/>
                        </a:lnTo>
                        <a:lnTo>
                          <a:pt x="14" y="43"/>
                        </a:lnTo>
                        <a:lnTo>
                          <a:pt x="18" y="44"/>
                        </a:lnTo>
                        <a:lnTo>
                          <a:pt x="20" y="44"/>
                        </a:lnTo>
                        <a:lnTo>
                          <a:pt x="75" y="31"/>
                        </a:lnTo>
                        <a:lnTo>
                          <a:pt x="76" y="30"/>
                        </a:lnTo>
                        <a:lnTo>
                          <a:pt x="80" y="27"/>
                        </a:lnTo>
                        <a:lnTo>
                          <a:pt x="83" y="23"/>
                        </a:lnTo>
                        <a:lnTo>
                          <a:pt x="84" y="19"/>
                        </a:lnTo>
                        <a:lnTo>
                          <a:pt x="8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7" name="Freeform 115"/>
                  <p:cNvSpPr>
                    <a:spLocks/>
                  </p:cNvSpPr>
                  <p:nvPr/>
                </p:nvSpPr>
                <p:spPr bwMode="auto">
                  <a:xfrm>
                    <a:off x="2696" y="1036"/>
                    <a:ext cx="867" cy="1155"/>
                  </a:xfrm>
                  <a:custGeom>
                    <a:avLst/>
                    <a:gdLst>
                      <a:gd name="T0" fmla="*/ 255 w 867"/>
                      <a:gd name="T1" fmla="*/ 0 h 1155"/>
                      <a:gd name="T2" fmla="*/ 199 w 867"/>
                      <a:gd name="T3" fmla="*/ 13 h 1155"/>
                      <a:gd name="T4" fmla="*/ 72 w 867"/>
                      <a:gd name="T5" fmla="*/ 69 h 1155"/>
                      <a:gd name="T6" fmla="*/ 12 w 867"/>
                      <a:gd name="T7" fmla="*/ 57 h 1155"/>
                      <a:gd name="T8" fmla="*/ 8 w 867"/>
                      <a:gd name="T9" fmla="*/ 59 h 1155"/>
                      <a:gd name="T10" fmla="*/ 1 w 867"/>
                      <a:gd name="T11" fmla="*/ 65 h 1155"/>
                      <a:gd name="T12" fmla="*/ 1 w 867"/>
                      <a:gd name="T13" fmla="*/ 73 h 1155"/>
                      <a:gd name="T14" fmla="*/ 61 w 867"/>
                      <a:gd name="T15" fmla="*/ 265 h 1155"/>
                      <a:gd name="T16" fmla="*/ 91 w 867"/>
                      <a:gd name="T17" fmla="*/ 336 h 1155"/>
                      <a:gd name="T18" fmla="*/ 123 w 867"/>
                      <a:gd name="T19" fmla="*/ 379 h 1155"/>
                      <a:gd name="T20" fmla="*/ 121 w 867"/>
                      <a:gd name="T21" fmla="*/ 376 h 1155"/>
                      <a:gd name="T22" fmla="*/ 285 w 867"/>
                      <a:gd name="T23" fmla="*/ 707 h 1155"/>
                      <a:gd name="T24" fmla="*/ 625 w 867"/>
                      <a:gd name="T25" fmla="*/ 1035 h 1155"/>
                      <a:gd name="T26" fmla="*/ 708 w 867"/>
                      <a:gd name="T27" fmla="*/ 1108 h 1155"/>
                      <a:gd name="T28" fmla="*/ 761 w 867"/>
                      <a:gd name="T29" fmla="*/ 1129 h 1155"/>
                      <a:gd name="T30" fmla="*/ 757 w 867"/>
                      <a:gd name="T31" fmla="*/ 1125 h 1155"/>
                      <a:gd name="T32" fmla="*/ 755 w 867"/>
                      <a:gd name="T33" fmla="*/ 1123 h 1155"/>
                      <a:gd name="T34" fmla="*/ 769 w 867"/>
                      <a:gd name="T35" fmla="*/ 1151 h 1155"/>
                      <a:gd name="T36" fmla="*/ 777 w 867"/>
                      <a:gd name="T37" fmla="*/ 1155 h 1155"/>
                      <a:gd name="T38" fmla="*/ 785 w 867"/>
                      <a:gd name="T39" fmla="*/ 1151 h 1155"/>
                      <a:gd name="T40" fmla="*/ 804 w 867"/>
                      <a:gd name="T41" fmla="*/ 1132 h 1155"/>
                      <a:gd name="T42" fmla="*/ 795 w 867"/>
                      <a:gd name="T43" fmla="*/ 1136 h 1155"/>
                      <a:gd name="T44" fmla="*/ 803 w 867"/>
                      <a:gd name="T45" fmla="*/ 1132 h 1155"/>
                      <a:gd name="T46" fmla="*/ 867 w 867"/>
                      <a:gd name="T47" fmla="*/ 1136 h 1155"/>
                      <a:gd name="T48" fmla="*/ 795 w 867"/>
                      <a:gd name="T49" fmla="*/ 1112 h 1155"/>
                      <a:gd name="T50" fmla="*/ 791 w 867"/>
                      <a:gd name="T51" fmla="*/ 1113 h 1155"/>
                      <a:gd name="T52" fmla="*/ 787 w 867"/>
                      <a:gd name="T53" fmla="*/ 1116 h 1155"/>
                      <a:gd name="T54" fmla="*/ 785 w 867"/>
                      <a:gd name="T55" fmla="*/ 1135 h 1155"/>
                      <a:gd name="T56" fmla="*/ 777 w 867"/>
                      <a:gd name="T57" fmla="*/ 1131 h 1155"/>
                      <a:gd name="T58" fmla="*/ 769 w 867"/>
                      <a:gd name="T59" fmla="*/ 1135 h 1155"/>
                      <a:gd name="T60" fmla="*/ 788 w 867"/>
                      <a:gd name="T61" fmla="*/ 1137 h 1155"/>
                      <a:gd name="T62" fmla="*/ 773 w 867"/>
                      <a:gd name="T63" fmla="*/ 1109 h 1155"/>
                      <a:gd name="T64" fmla="*/ 769 w 867"/>
                      <a:gd name="T65" fmla="*/ 1107 h 1155"/>
                      <a:gd name="T66" fmla="*/ 712 w 867"/>
                      <a:gd name="T67" fmla="*/ 1097 h 1155"/>
                      <a:gd name="T68" fmla="*/ 641 w 867"/>
                      <a:gd name="T69" fmla="*/ 1017 h 1155"/>
                      <a:gd name="T70" fmla="*/ 293 w 867"/>
                      <a:gd name="T71" fmla="*/ 699 h 1155"/>
                      <a:gd name="T72" fmla="*/ 143 w 867"/>
                      <a:gd name="T73" fmla="*/ 365 h 1155"/>
                      <a:gd name="T74" fmla="*/ 111 w 867"/>
                      <a:gd name="T75" fmla="*/ 325 h 1155"/>
                      <a:gd name="T76" fmla="*/ 113 w 867"/>
                      <a:gd name="T77" fmla="*/ 328 h 1155"/>
                      <a:gd name="T78" fmla="*/ 72 w 867"/>
                      <a:gd name="T79" fmla="*/ 260 h 1155"/>
                      <a:gd name="T80" fmla="*/ 24 w 867"/>
                      <a:gd name="T81" fmla="*/ 65 h 1155"/>
                      <a:gd name="T82" fmla="*/ 16 w 867"/>
                      <a:gd name="T83" fmla="*/ 80 h 1155"/>
                      <a:gd name="T84" fmla="*/ 23 w 867"/>
                      <a:gd name="T85" fmla="*/ 73 h 1155"/>
                      <a:gd name="T86" fmla="*/ 12 w 867"/>
                      <a:gd name="T87" fmla="*/ 69 h 1155"/>
                      <a:gd name="T88" fmla="*/ 72 w 867"/>
                      <a:gd name="T89" fmla="*/ 81 h 1155"/>
                      <a:gd name="T90" fmla="*/ 76 w 867"/>
                      <a:gd name="T91" fmla="*/ 81 h 1155"/>
                      <a:gd name="T92" fmla="*/ 203 w 867"/>
                      <a:gd name="T93" fmla="*/ 24 h 1155"/>
                      <a:gd name="T94" fmla="*/ 260 w 867"/>
                      <a:gd name="T95" fmla="*/ 23 h 11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67"/>
                      <a:gd name="T145" fmla="*/ 0 h 1155"/>
                      <a:gd name="T146" fmla="*/ 867 w 867"/>
                      <a:gd name="T147" fmla="*/ 1155 h 11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67" h="1155">
                        <a:moveTo>
                          <a:pt x="260" y="23"/>
                        </a:moveTo>
                        <a:lnTo>
                          <a:pt x="255" y="0"/>
                        </a:lnTo>
                        <a:lnTo>
                          <a:pt x="200" y="13"/>
                        </a:lnTo>
                        <a:lnTo>
                          <a:pt x="199" y="13"/>
                        </a:lnTo>
                        <a:lnTo>
                          <a:pt x="68" y="59"/>
                        </a:lnTo>
                        <a:lnTo>
                          <a:pt x="72" y="69"/>
                        </a:lnTo>
                        <a:lnTo>
                          <a:pt x="72" y="57"/>
                        </a:lnTo>
                        <a:lnTo>
                          <a:pt x="12" y="57"/>
                        </a:lnTo>
                        <a:lnTo>
                          <a:pt x="8" y="59"/>
                        </a:lnTo>
                        <a:lnTo>
                          <a:pt x="4" y="61"/>
                        </a:lnTo>
                        <a:lnTo>
                          <a:pt x="1" y="65"/>
                        </a:lnTo>
                        <a:lnTo>
                          <a:pt x="0" y="69"/>
                        </a:lnTo>
                        <a:lnTo>
                          <a:pt x="1" y="73"/>
                        </a:lnTo>
                        <a:lnTo>
                          <a:pt x="61" y="264"/>
                        </a:lnTo>
                        <a:lnTo>
                          <a:pt x="61" y="265"/>
                        </a:lnTo>
                        <a:lnTo>
                          <a:pt x="91" y="337"/>
                        </a:lnTo>
                        <a:lnTo>
                          <a:pt x="91" y="336"/>
                        </a:lnTo>
                        <a:lnTo>
                          <a:pt x="92" y="340"/>
                        </a:lnTo>
                        <a:lnTo>
                          <a:pt x="123" y="379"/>
                        </a:lnTo>
                        <a:lnTo>
                          <a:pt x="132" y="371"/>
                        </a:lnTo>
                        <a:lnTo>
                          <a:pt x="121" y="376"/>
                        </a:lnTo>
                        <a:lnTo>
                          <a:pt x="283" y="704"/>
                        </a:lnTo>
                        <a:lnTo>
                          <a:pt x="285" y="707"/>
                        </a:lnTo>
                        <a:lnTo>
                          <a:pt x="285" y="708"/>
                        </a:lnTo>
                        <a:lnTo>
                          <a:pt x="625" y="1035"/>
                        </a:lnTo>
                        <a:lnTo>
                          <a:pt x="704" y="1107"/>
                        </a:lnTo>
                        <a:lnTo>
                          <a:pt x="708" y="1108"/>
                        </a:lnTo>
                        <a:lnTo>
                          <a:pt x="708" y="1109"/>
                        </a:lnTo>
                        <a:lnTo>
                          <a:pt x="761" y="1129"/>
                        </a:lnTo>
                        <a:lnTo>
                          <a:pt x="765" y="1117"/>
                        </a:lnTo>
                        <a:lnTo>
                          <a:pt x="757" y="1125"/>
                        </a:lnTo>
                        <a:lnTo>
                          <a:pt x="761" y="1128"/>
                        </a:lnTo>
                        <a:lnTo>
                          <a:pt x="755" y="1123"/>
                        </a:lnTo>
                        <a:lnTo>
                          <a:pt x="767" y="1148"/>
                        </a:lnTo>
                        <a:lnTo>
                          <a:pt x="769" y="1151"/>
                        </a:lnTo>
                        <a:lnTo>
                          <a:pt x="773" y="1153"/>
                        </a:lnTo>
                        <a:lnTo>
                          <a:pt x="777" y="1155"/>
                        </a:lnTo>
                        <a:lnTo>
                          <a:pt x="781" y="1153"/>
                        </a:lnTo>
                        <a:lnTo>
                          <a:pt x="785" y="1151"/>
                        </a:lnTo>
                        <a:lnTo>
                          <a:pt x="787" y="1151"/>
                        </a:lnTo>
                        <a:lnTo>
                          <a:pt x="804" y="1132"/>
                        </a:lnTo>
                        <a:lnTo>
                          <a:pt x="795" y="1124"/>
                        </a:lnTo>
                        <a:lnTo>
                          <a:pt x="795" y="1136"/>
                        </a:lnTo>
                        <a:lnTo>
                          <a:pt x="799" y="1135"/>
                        </a:lnTo>
                        <a:lnTo>
                          <a:pt x="803" y="1132"/>
                        </a:lnTo>
                        <a:lnTo>
                          <a:pt x="795" y="1136"/>
                        </a:lnTo>
                        <a:lnTo>
                          <a:pt x="867" y="1136"/>
                        </a:lnTo>
                        <a:lnTo>
                          <a:pt x="867" y="1112"/>
                        </a:lnTo>
                        <a:lnTo>
                          <a:pt x="795" y="1112"/>
                        </a:lnTo>
                        <a:lnTo>
                          <a:pt x="791" y="1113"/>
                        </a:lnTo>
                        <a:lnTo>
                          <a:pt x="787" y="1116"/>
                        </a:lnTo>
                        <a:lnTo>
                          <a:pt x="769" y="1135"/>
                        </a:lnTo>
                        <a:lnTo>
                          <a:pt x="785" y="1135"/>
                        </a:lnTo>
                        <a:lnTo>
                          <a:pt x="781" y="1132"/>
                        </a:lnTo>
                        <a:lnTo>
                          <a:pt x="777" y="1131"/>
                        </a:lnTo>
                        <a:lnTo>
                          <a:pt x="773" y="1132"/>
                        </a:lnTo>
                        <a:lnTo>
                          <a:pt x="769" y="1135"/>
                        </a:lnTo>
                        <a:lnTo>
                          <a:pt x="777" y="1143"/>
                        </a:lnTo>
                        <a:lnTo>
                          <a:pt x="788" y="1137"/>
                        </a:lnTo>
                        <a:lnTo>
                          <a:pt x="776" y="1112"/>
                        </a:lnTo>
                        <a:lnTo>
                          <a:pt x="773" y="1109"/>
                        </a:lnTo>
                        <a:lnTo>
                          <a:pt x="769" y="1107"/>
                        </a:lnTo>
                        <a:lnTo>
                          <a:pt x="716" y="1087"/>
                        </a:lnTo>
                        <a:lnTo>
                          <a:pt x="712" y="1097"/>
                        </a:lnTo>
                        <a:lnTo>
                          <a:pt x="720" y="1089"/>
                        </a:lnTo>
                        <a:lnTo>
                          <a:pt x="641" y="1017"/>
                        </a:lnTo>
                        <a:lnTo>
                          <a:pt x="301" y="691"/>
                        </a:lnTo>
                        <a:lnTo>
                          <a:pt x="293" y="699"/>
                        </a:lnTo>
                        <a:lnTo>
                          <a:pt x="304" y="693"/>
                        </a:lnTo>
                        <a:lnTo>
                          <a:pt x="143" y="365"/>
                        </a:lnTo>
                        <a:lnTo>
                          <a:pt x="141" y="364"/>
                        </a:lnTo>
                        <a:lnTo>
                          <a:pt x="111" y="325"/>
                        </a:lnTo>
                        <a:lnTo>
                          <a:pt x="101" y="332"/>
                        </a:lnTo>
                        <a:lnTo>
                          <a:pt x="113" y="328"/>
                        </a:lnTo>
                        <a:lnTo>
                          <a:pt x="84" y="256"/>
                        </a:lnTo>
                        <a:lnTo>
                          <a:pt x="72" y="260"/>
                        </a:lnTo>
                        <a:lnTo>
                          <a:pt x="84" y="256"/>
                        </a:lnTo>
                        <a:lnTo>
                          <a:pt x="24" y="65"/>
                        </a:lnTo>
                        <a:lnTo>
                          <a:pt x="12" y="81"/>
                        </a:lnTo>
                        <a:lnTo>
                          <a:pt x="16" y="80"/>
                        </a:lnTo>
                        <a:lnTo>
                          <a:pt x="20" y="77"/>
                        </a:lnTo>
                        <a:lnTo>
                          <a:pt x="23" y="73"/>
                        </a:lnTo>
                        <a:lnTo>
                          <a:pt x="24" y="69"/>
                        </a:lnTo>
                        <a:lnTo>
                          <a:pt x="12" y="69"/>
                        </a:lnTo>
                        <a:lnTo>
                          <a:pt x="12" y="81"/>
                        </a:lnTo>
                        <a:lnTo>
                          <a:pt x="72" y="81"/>
                        </a:lnTo>
                        <a:lnTo>
                          <a:pt x="76" y="81"/>
                        </a:lnTo>
                        <a:lnTo>
                          <a:pt x="207" y="36"/>
                        </a:lnTo>
                        <a:lnTo>
                          <a:pt x="203" y="24"/>
                        </a:lnTo>
                        <a:lnTo>
                          <a:pt x="205" y="36"/>
                        </a:lnTo>
                        <a:lnTo>
                          <a:pt x="260" y="23"/>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8" name="Freeform 116"/>
                  <p:cNvSpPr>
                    <a:spLocks/>
                  </p:cNvSpPr>
                  <p:nvPr/>
                </p:nvSpPr>
                <p:spPr bwMode="auto">
                  <a:xfrm>
                    <a:off x="2897" y="891"/>
                    <a:ext cx="446" cy="698"/>
                  </a:xfrm>
                  <a:custGeom>
                    <a:avLst/>
                    <a:gdLst>
                      <a:gd name="T0" fmla="*/ 16 w 446"/>
                      <a:gd name="T1" fmla="*/ 88 h 698"/>
                      <a:gd name="T2" fmla="*/ 80 w 446"/>
                      <a:gd name="T3" fmla="*/ 12 h 698"/>
                      <a:gd name="T4" fmla="*/ 76 w 446"/>
                      <a:gd name="T5" fmla="*/ 22 h 698"/>
                      <a:gd name="T6" fmla="*/ 84 w 446"/>
                      <a:gd name="T7" fmla="*/ 22 h 698"/>
                      <a:gd name="T8" fmla="*/ 168 w 446"/>
                      <a:gd name="T9" fmla="*/ 125 h 698"/>
                      <a:gd name="T10" fmla="*/ 166 w 446"/>
                      <a:gd name="T11" fmla="*/ 121 h 698"/>
                      <a:gd name="T12" fmla="*/ 170 w 446"/>
                      <a:gd name="T13" fmla="*/ 177 h 698"/>
                      <a:gd name="T14" fmla="*/ 170 w 446"/>
                      <a:gd name="T15" fmla="*/ 177 h 698"/>
                      <a:gd name="T16" fmla="*/ 188 w 446"/>
                      <a:gd name="T17" fmla="*/ 274 h 698"/>
                      <a:gd name="T18" fmla="*/ 176 w 446"/>
                      <a:gd name="T19" fmla="*/ 405 h 698"/>
                      <a:gd name="T20" fmla="*/ 178 w 446"/>
                      <a:gd name="T21" fmla="*/ 409 h 698"/>
                      <a:gd name="T22" fmla="*/ 184 w 446"/>
                      <a:gd name="T23" fmla="*/ 417 h 698"/>
                      <a:gd name="T24" fmla="*/ 283 w 446"/>
                      <a:gd name="T25" fmla="*/ 445 h 698"/>
                      <a:gd name="T26" fmla="*/ 272 w 446"/>
                      <a:gd name="T27" fmla="*/ 450 h 698"/>
                      <a:gd name="T28" fmla="*/ 299 w 446"/>
                      <a:gd name="T29" fmla="*/ 505 h 698"/>
                      <a:gd name="T30" fmla="*/ 348 w 446"/>
                      <a:gd name="T31" fmla="*/ 541 h 698"/>
                      <a:gd name="T32" fmla="*/ 343 w 446"/>
                      <a:gd name="T33" fmla="*/ 530 h 698"/>
                      <a:gd name="T34" fmla="*/ 347 w 446"/>
                      <a:gd name="T35" fmla="*/ 538 h 698"/>
                      <a:gd name="T36" fmla="*/ 343 w 446"/>
                      <a:gd name="T37" fmla="*/ 569 h 698"/>
                      <a:gd name="T38" fmla="*/ 344 w 446"/>
                      <a:gd name="T39" fmla="*/ 573 h 698"/>
                      <a:gd name="T40" fmla="*/ 426 w 446"/>
                      <a:gd name="T41" fmla="*/ 698 h 698"/>
                      <a:gd name="T42" fmla="*/ 366 w 446"/>
                      <a:gd name="T43" fmla="*/ 562 h 698"/>
                      <a:gd name="T44" fmla="*/ 367 w 446"/>
                      <a:gd name="T45" fmla="*/ 569 h 698"/>
                      <a:gd name="T46" fmla="*/ 367 w 446"/>
                      <a:gd name="T47" fmla="*/ 530 h 698"/>
                      <a:gd name="T48" fmla="*/ 363 w 446"/>
                      <a:gd name="T49" fmla="*/ 522 h 698"/>
                      <a:gd name="T50" fmla="*/ 314 w 446"/>
                      <a:gd name="T51" fmla="*/ 488 h 698"/>
                      <a:gd name="T52" fmla="*/ 318 w 446"/>
                      <a:gd name="T53" fmla="*/ 492 h 698"/>
                      <a:gd name="T54" fmla="*/ 291 w 446"/>
                      <a:gd name="T55" fmla="*/ 437 h 698"/>
                      <a:gd name="T56" fmla="*/ 194 w 446"/>
                      <a:gd name="T57" fmla="*/ 394 h 698"/>
                      <a:gd name="T58" fmla="*/ 199 w 446"/>
                      <a:gd name="T59" fmla="*/ 401 h 698"/>
                      <a:gd name="T60" fmla="*/ 188 w 446"/>
                      <a:gd name="T61" fmla="*/ 405 h 698"/>
                      <a:gd name="T62" fmla="*/ 200 w 446"/>
                      <a:gd name="T63" fmla="*/ 274 h 698"/>
                      <a:gd name="T64" fmla="*/ 194 w 446"/>
                      <a:gd name="T65" fmla="*/ 176 h 698"/>
                      <a:gd name="T66" fmla="*/ 188 w 446"/>
                      <a:gd name="T67" fmla="*/ 116 h 698"/>
                      <a:gd name="T68" fmla="*/ 186 w 446"/>
                      <a:gd name="T69" fmla="*/ 109 h 698"/>
                      <a:gd name="T70" fmla="*/ 88 w 446"/>
                      <a:gd name="T71" fmla="*/ 4 h 698"/>
                      <a:gd name="T72" fmla="*/ 80 w 446"/>
                      <a:gd name="T73" fmla="*/ 0 h 698"/>
                      <a:gd name="T74" fmla="*/ 72 w 446"/>
                      <a:gd name="T75" fmla="*/ 4 h 6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6"/>
                      <a:gd name="T115" fmla="*/ 0 h 698"/>
                      <a:gd name="T116" fmla="*/ 446 w 446"/>
                      <a:gd name="T117" fmla="*/ 698 h 6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6" h="698">
                        <a:moveTo>
                          <a:pt x="0" y="70"/>
                        </a:moveTo>
                        <a:lnTo>
                          <a:pt x="16" y="88"/>
                        </a:lnTo>
                        <a:lnTo>
                          <a:pt x="88" y="21"/>
                        </a:lnTo>
                        <a:lnTo>
                          <a:pt x="80" y="12"/>
                        </a:lnTo>
                        <a:lnTo>
                          <a:pt x="72" y="20"/>
                        </a:lnTo>
                        <a:lnTo>
                          <a:pt x="76" y="22"/>
                        </a:lnTo>
                        <a:lnTo>
                          <a:pt x="80" y="24"/>
                        </a:lnTo>
                        <a:lnTo>
                          <a:pt x="84" y="22"/>
                        </a:lnTo>
                        <a:lnTo>
                          <a:pt x="72" y="20"/>
                        </a:lnTo>
                        <a:lnTo>
                          <a:pt x="168" y="125"/>
                        </a:lnTo>
                        <a:lnTo>
                          <a:pt x="176" y="117"/>
                        </a:lnTo>
                        <a:lnTo>
                          <a:pt x="166" y="121"/>
                        </a:lnTo>
                        <a:lnTo>
                          <a:pt x="164" y="118"/>
                        </a:lnTo>
                        <a:lnTo>
                          <a:pt x="170" y="177"/>
                        </a:lnTo>
                        <a:lnTo>
                          <a:pt x="182" y="176"/>
                        </a:lnTo>
                        <a:lnTo>
                          <a:pt x="170" y="177"/>
                        </a:lnTo>
                        <a:lnTo>
                          <a:pt x="176" y="276"/>
                        </a:lnTo>
                        <a:lnTo>
                          <a:pt x="188" y="274"/>
                        </a:lnTo>
                        <a:lnTo>
                          <a:pt x="176" y="274"/>
                        </a:lnTo>
                        <a:lnTo>
                          <a:pt x="176" y="405"/>
                        </a:lnTo>
                        <a:lnTo>
                          <a:pt x="178" y="409"/>
                        </a:lnTo>
                        <a:lnTo>
                          <a:pt x="180" y="413"/>
                        </a:lnTo>
                        <a:lnTo>
                          <a:pt x="184" y="417"/>
                        </a:lnTo>
                        <a:lnTo>
                          <a:pt x="279" y="457"/>
                        </a:lnTo>
                        <a:lnTo>
                          <a:pt x="283" y="445"/>
                        </a:lnTo>
                        <a:lnTo>
                          <a:pt x="275" y="453"/>
                        </a:lnTo>
                        <a:lnTo>
                          <a:pt x="272" y="450"/>
                        </a:lnTo>
                        <a:lnTo>
                          <a:pt x="296" y="502"/>
                        </a:lnTo>
                        <a:lnTo>
                          <a:pt x="299" y="505"/>
                        </a:lnTo>
                        <a:lnTo>
                          <a:pt x="300" y="508"/>
                        </a:lnTo>
                        <a:lnTo>
                          <a:pt x="348" y="541"/>
                        </a:lnTo>
                        <a:lnTo>
                          <a:pt x="355" y="530"/>
                        </a:lnTo>
                        <a:lnTo>
                          <a:pt x="343" y="530"/>
                        </a:lnTo>
                        <a:lnTo>
                          <a:pt x="344" y="534"/>
                        </a:lnTo>
                        <a:lnTo>
                          <a:pt x="347" y="538"/>
                        </a:lnTo>
                        <a:lnTo>
                          <a:pt x="343" y="530"/>
                        </a:lnTo>
                        <a:lnTo>
                          <a:pt x="343" y="569"/>
                        </a:lnTo>
                        <a:lnTo>
                          <a:pt x="344" y="573"/>
                        </a:lnTo>
                        <a:lnTo>
                          <a:pt x="346" y="576"/>
                        </a:lnTo>
                        <a:lnTo>
                          <a:pt x="426" y="698"/>
                        </a:lnTo>
                        <a:lnTo>
                          <a:pt x="446" y="685"/>
                        </a:lnTo>
                        <a:lnTo>
                          <a:pt x="366" y="562"/>
                        </a:lnTo>
                        <a:lnTo>
                          <a:pt x="355" y="569"/>
                        </a:lnTo>
                        <a:lnTo>
                          <a:pt x="367" y="569"/>
                        </a:lnTo>
                        <a:lnTo>
                          <a:pt x="367" y="530"/>
                        </a:lnTo>
                        <a:lnTo>
                          <a:pt x="366" y="526"/>
                        </a:lnTo>
                        <a:lnTo>
                          <a:pt x="363" y="522"/>
                        </a:lnTo>
                        <a:lnTo>
                          <a:pt x="362" y="521"/>
                        </a:lnTo>
                        <a:lnTo>
                          <a:pt x="314" y="488"/>
                        </a:lnTo>
                        <a:lnTo>
                          <a:pt x="307" y="497"/>
                        </a:lnTo>
                        <a:lnTo>
                          <a:pt x="318" y="492"/>
                        </a:lnTo>
                        <a:lnTo>
                          <a:pt x="294" y="440"/>
                        </a:lnTo>
                        <a:lnTo>
                          <a:pt x="291" y="437"/>
                        </a:lnTo>
                        <a:lnTo>
                          <a:pt x="288" y="434"/>
                        </a:lnTo>
                        <a:lnTo>
                          <a:pt x="194" y="394"/>
                        </a:lnTo>
                        <a:lnTo>
                          <a:pt x="200" y="405"/>
                        </a:lnTo>
                        <a:lnTo>
                          <a:pt x="199" y="401"/>
                        </a:lnTo>
                        <a:lnTo>
                          <a:pt x="196" y="397"/>
                        </a:lnTo>
                        <a:lnTo>
                          <a:pt x="188" y="405"/>
                        </a:lnTo>
                        <a:lnTo>
                          <a:pt x="200" y="405"/>
                        </a:lnTo>
                        <a:lnTo>
                          <a:pt x="200" y="274"/>
                        </a:lnTo>
                        <a:lnTo>
                          <a:pt x="194" y="176"/>
                        </a:lnTo>
                        <a:lnTo>
                          <a:pt x="194" y="174"/>
                        </a:lnTo>
                        <a:lnTo>
                          <a:pt x="188" y="116"/>
                        </a:lnTo>
                        <a:lnTo>
                          <a:pt x="187" y="113"/>
                        </a:lnTo>
                        <a:lnTo>
                          <a:pt x="186" y="109"/>
                        </a:lnTo>
                        <a:lnTo>
                          <a:pt x="90" y="4"/>
                        </a:lnTo>
                        <a:lnTo>
                          <a:pt x="88" y="4"/>
                        </a:lnTo>
                        <a:lnTo>
                          <a:pt x="84" y="1"/>
                        </a:lnTo>
                        <a:lnTo>
                          <a:pt x="80" y="0"/>
                        </a:lnTo>
                        <a:lnTo>
                          <a:pt x="76" y="1"/>
                        </a:lnTo>
                        <a:lnTo>
                          <a:pt x="72" y="4"/>
                        </a:lnTo>
                        <a:lnTo>
                          <a:pt x="0" y="7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9" name="Freeform 117"/>
                  <p:cNvSpPr>
                    <a:spLocks/>
                  </p:cNvSpPr>
                  <p:nvPr/>
                </p:nvSpPr>
                <p:spPr bwMode="auto">
                  <a:xfrm>
                    <a:off x="2468" y="935"/>
                    <a:ext cx="228" cy="485"/>
                  </a:xfrm>
                  <a:custGeom>
                    <a:avLst/>
                    <a:gdLst>
                      <a:gd name="T0" fmla="*/ 228 w 228"/>
                      <a:gd name="T1" fmla="*/ 0 h 485"/>
                      <a:gd name="T2" fmla="*/ 204 w 228"/>
                      <a:gd name="T3" fmla="*/ 0 h 485"/>
                      <a:gd name="T4" fmla="*/ 204 w 228"/>
                      <a:gd name="T5" fmla="*/ 65 h 485"/>
                      <a:gd name="T6" fmla="*/ 216 w 228"/>
                      <a:gd name="T7" fmla="*/ 65 h 485"/>
                      <a:gd name="T8" fmla="*/ 205 w 228"/>
                      <a:gd name="T9" fmla="*/ 61 h 485"/>
                      <a:gd name="T10" fmla="*/ 207 w 228"/>
                      <a:gd name="T11" fmla="*/ 60 h 485"/>
                      <a:gd name="T12" fmla="*/ 80 w 228"/>
                      <a:gd name="T13" fmla="*/ 264 h 485"/>
                      <a:gd name="T14" fmla="*/ 3 w 228"/>
                      <a:gd name="T15" fmla="*/ 394 h 485"/>
                      <a:gd name="T16" fmla="*/ 1 w 228"/>
                      <a:gd name="T17" fmla="*/ 396 h 485"/>
                      <a:gd name="T18" fmla="*/ 0 w 228"/>
                      <a:gd name="T19" fmla="*/ 400 h 485"/>
                      <a:gd name="T20" fmla="*/ 1 w 228"/>
                      <a:gd name="T21" fmla="*/ 404 h 485"/>
                      <a:gd name="T22" fmla="*/ 3 w 228"/>
                      <a:gd name="T23" fmla="*/ 408 h 485"/>
                      <a:gd name="T24" fmla="*/ 63 w 228"/>
                      <a:gd name="T25" fmla="*/ 480 h 485"/>
                      <a:gd name="T26" fmla="*/ 72 w 228"/>
                      <a:gd name="T27" fmla="*/ 472 h 485"/>
                      <a:gd name="T28" fmla="*/ 60 w 228"/>
                      <a:gd name="T29" fmla="*/ 472 h 485"/>
                      <a:gd name="T30" fmla="*/ 61 w 228"/>
                      <a:gd name="T31" fmla="*/ 476 h 485"/>
                      <a:gd name="T32" fmla="*/ 60 w 228"/>
                      <a:gd name="T33" fmla="*/ 472 h 485"/>
                      <a:gd name="T34" fmla="*/ 60 w 228"/>
                      <a:gd name="T35" fmla="*/ 485 h 485"/>
                      <a:gd name="T36" fmla="*/ 84 w 228"/>
                      <a:gd name="T37" fmla="*/ 485 h 485"/>
                      <a:gd name="T38" fmla="*/ 84 w 228"/>
                      <a:gd name="T39" fmla="*/ 472 h 485"/>
                      <a:gd name="T40" fmla="*/ 84 w 228"/>
                      <a:gd name="T41" fmla="*/ 472 h 485"/>
                      <a:gd name="T42" fmla="*/ 83 w 228"/>
                      <a:gd name="T43" fmla="*/ 468 h 485"/>
                      <a:gd name="T44" fmla="*/ 81 w 228"/>
                      <a:gd name="T45" fmla="*/ 465 h 485"/>
                      <a:gd name="T46" fmla="*/ 21 w 228"/>
                      <a:gd name="T47" fmla="*/ 393 h 485"/>
                      <a:gd name="T48" fmla="*/ 23 w 228"/>
                      <a:gd name="T49" fmla="*/ 404 h 485"/>
                      <a:gd name="T50" fmla="*/ 24 w 228"/>
                      <a:gd name="T51" fmla="*/ 400 h 485"/>
                      <a:gd name="T52" fmla="*/ 23 w 228"/>
                      <a:gd name="T53" fmla="*/ 396 h 485"/>
                      <a:gd name="T54" fmla="*/ 12 w 228"/>
                      <a:gd name="T55" fmla="*/ 400 h 485"/>
                      <a:gd name="T56" fmla="*/ 23 w 228"/>
                      <a:gd name="T57" fmla="*/ 406 h 485"/>
                      <a:gd name="T58" fmla="*/ 100 w 228"/>
                      <a:gd name="T59" fmla="*/ 276 h 485"/>
                      <a:gd name="T60" fmla="*/ 227 w 228"/>
                      <a:gd name="T61" fmla="*/ 72 h 485"/>
                      <a:gd name="T62" fmla="*/ 227 w 228"/>
                      <a:gd name="T63" fmla="*/ 69 h 485"/>
                      <a:gd name="T64" fmla="*/ 228 w 228"/>
                      <a:gd name="T65" fmla="*/ 65 h 485"/>
                      <a:gd name="T66" fmla="*/ 228 w 228"/>
                      <a:gd name="T67" fmla="*/ 65 h 485"/>
                      <a:gd name="T68" fmla="*/ 228 w 228"/>
                      <a:gd name="T69" fmla="*/ 0 h 4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8"/>
                      <a:gd name="T106" fmla="*/ 0 h 485"/>
                      <a:gd name="T107" fmla="*/ 228 w 228"/>
                      <a:gd name="T108" fmla="*/ 485 h 4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8" h="485">
                        <a:moveTo>
                          <a:pt x="228" y="0"/>
                        </a:moveTo>
                        <a:lnTo>
                          <a:pt x="204" y="0"/>
                        </a:lnTo>
                        <a:lnTo>
                          <a:pt x="204" y="65"/>
                        </a:lnTo>
                        <a:lnTo>
                          <a:pt x="216" y="65"/>
                        </a:lnTo>
                        <a:lnTo>
                          <a:pt x="205" y="61"/>
                        </a:lnTo>
                        <a:lnTo>
                          <a:pt x="207" y="60"/>
                        </a:lnTo>
                        <a:lnTo>
                          <a:pt x="80" y="264"/>
                        </a:lnTo>
                        <a:lnTo>
                          <a:pt x="3" y="394"/>
                        </a:lnTo>
                        <a:lnTo>
                          <a:pt x="1" y="396"/>
                        </a:lnTo>
                        <a:lnTo>
                          <a:pt x="0" y="400"/>
                        </a:lnTo>
                        <a:lnTo>
                          <a:pt x="1" y="404"/>
                        </a:lnTo>
                        <a:lnTo>
                          <a:pt x="3" y="408"/>
                        </a:lnTo>
                        <a:lnTo>
                          <a:pt x="63" y="480"/>
                        </a:lnTo>
                        <a:lnTo>
                          <a:pt x="72" y="472"/>
                        </a:lnTo>
                        <a:lnTo>
                          <a:pt x="60" y="472"/>
                        </a:lnTo>
                        <a:lnTo>
                          <a:pt x="61" y="476"/>
                        </a:lnTo>
                        <a:lnTo>
                          <a:pt x="60" y="472"/>
                        </a:lnTo>
                        <a:lnTo>
                          <a:pt x="60" y="485"/>
                        </a:lnTo>
                        <a:lnTo>
                          <a:pt x="84" y="485"/>
                        </a:lnTo>
                        <a:lnTo>
                          <a:pt x="84" y="472"/>
                        </a:lnTo>
                        <a:lnTo>
                          <a:pt x="83" y="468"/>
                        </a:lnTo>
                        <a:lnTo>
                          <a:pt x="81" y="465"/>
                        </a:lnTo>
                        <a:lnTo>
                          <a:pt x="21" y="393"/>
                        </a:lnTo>
                        <a:lnTo>
                          <a:pt x="23" y="404"/>
                        </a:lnTo>
                        <a:lnTo>
                          <a:pt x="24" y="400"/>
                        </a:lnTo>
                        <a:lnTo>
                          <a:pt x="23" y="396"/>
                        </a:lnTo>
                        <a:lnTo>
                          <a:pt x="12" y="400"/>
                        </a:lnTo>
                        <a:lnTo>
                          <a:pt x="23" y="406"/>
                        </a:lnTo>
                        <a:lnTo>
                          <a:pt x="100" y="276"/>
                        </a:lnTo>
                        <a:lnTo>
                          <a:pt x="227" y="72"/>
                        </a:lnTo>
                        <a:lnTo>
                          <a:pt x="227" y="69"/>
                        </a:lnTo>
                        <a:lnTo>
                          <a:pt x="228" y="65"/>
                        </a:lnTo>
                        <a:lnTo>
                          <a:pt x="228"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 name="Freeform 118"/>
                  <p:cNvSpPr>
                    <a:spLocks/>
                  </p:cNvSpPr>
                  <p:nvPr/>
                </p:nvSpPr>
                <p:spPr bwMode="auto">
                  <a:xfrm>
                    <a:off x="2691" y="845"/>
                    <a:ext cx="134" cy="1131"/>
                  </a:xfrm>
                  <a:custGeom>
                    <a:avLst/>
                    <a:gdLst>
                      <a:gd name="T0" fmla="*/ 8 w 134"/>
                      <a:gd name="T1" fmla="*/ 12 h 1131"/>
                      <a:gd name="T2" fmla="*/ 36 w 134"/>
                      <a:gd name="T3" fmla="*/ 38 h 1131"/>
                      <a:gd name="T4" fmla="*/ 24 w 134"/>
                      <a:gd name="T5" fmla="*/ 235 h 1131"/>
                      <a:gd name="T6" fmla="*/ 24 w 134"/>
                      <a:gd name="T7" fmla="*/ 235 h 1131"/>
                      <a:gd name="T8" fmla="*/ 18 w 134"/>
                      <a:gd name="T9" fmla="*/ 419 h 1131"/>
                      <a:gd name="T10" fmla="*/ 36 w 134"/>
                      <a:gd name="T11" fmla="*/ 510 h 1131"/>
                      <a:gd name="T12" fmla="*/ 25 w 134"/>
                      <a:gd name="T13" fmla="*/ 507 h 1131"/>
                      <a:gd name="T14" fmla="*/ 1 w 134"/>
                      <a:gd name="T15" fmla="*/ 592 h 1131"/>
                      <a:gd name="T16" fmla="*/ 1 w 134"/>
                      <a:gd name="T17" fmla="*/ 598 h 1131"/>
                      <a:gd name="T18" fmla="*/ 36 w 134"/>
                      <a:gd name="T19" fmla="*/ 759 h 1131"/>
                      <a:gd name="T20" fmla="*/ 53 w 134"/>
                      <a:gd name="T21" fmla="*/ 1068 h 1131"/>
                      <a:gd name="T22" fmla="*/ 57 w 134"/>
                      <a:gd name="T23" fmla="*/ 1075 h 1131"/>
                      <a:gd name="T24" fmla="*/ 77 w 134"/>
                      <a:gd name="T25" fmla="*/ 1090 h 1131"/>
                      <a:gd name="T26" fmla="*/ 73 w 134"/>
                      <a:gd name="T27" fmla="*/ 1084 h 1131"/>
                      <a:gd name="T28" fmla="*/ 72 w 134"/>
                      <a:gd name="T29" fmla="*/ 1083 h 1131"/>
                      <a:gd name="T30" fmla="*/ 78 w 134"/>
                      <a:gd name="T31" fmla="*/ 1123 h 1131"/>
                      <a:gd name="T32" fmla="*/ 85 w 134"/>
                      <a:gd name="T33" fmla="*/ 1130 h 1131"/>
                      <a:gd name="T34" fmla="*/ 93 w 134"/>
                      <a:gd name="T35" fmla="*/ 1131 h 1131"/>
                      <a:gd name="T36" fmla="*/ 126 w 134"/>
                      <a:gd name="T37" fmla="*/ 1095 h 1131"/>
                      <a:gd name="T38" fmla="*/ 100 w 134"/>
                      <a:gd name="T39" fmla="*/ 1115 h 1131"/>
                      <a:gd name="T40" fmla="*/ 93 w 134"/>
                      <a:gd name="T41" fmla="*/ 1108 h 1131"/>
                      <a:gd name="T42" fmla="*/ 89 w 134"/>
                      <a:gd name="T43" fmla="*/ 1119 h 1131"/>
                      <a:gd name="T44" fmla="*/ 96 w 134"/>
                      <a:gd name="T45" fmla="*/ 1079 h 1131"/>
                      <a:gd name="T46" fmla="*/ 92 w 134"/>
                      <a:gd name="T47" fmla="*/ 1072 h 1131"/>
                      <a:gd name="T48" fmla="*/ 72 w 134"/>
                      <a:gd name="T49" fmla="*/ 1058 h 1131"/>
                      <a:gd name="T50" fmla="*/ 73 w 134"/>
                      <a:gd name="T51" fmla="*/ 1059 h 1131"/>
                      <a:gd name="T52" fmla="*/ 77 w 134"/>
                      <a:gd name="T53" fmla="*/ 1066 h 1131"/>
                      <a:gd name="T54" fmla="*/ 48 w 134"/>
                      <a:gd name="T55" fmla="*/ 758 h 1131"/>
                      <a:gd name="T56" fmla="*/ 12 w 134"/>
                      <a:gd name="T57" fmla="*/ 595 h 1131"/>
                      <a:gd name="T58" fmla="*/ 42 w 134"/>
                      <a:gd name="T59" fmla="*/ 534 h 1131"/>
                      <a:gd name="T60" fmla="*/ 48 w 134"/>
                      <a:gd name="T61" fmla="*/ 510 h 1131"/>
                      <a:gd name="T62" fmla="*/ 48 w 134"/>
                      <a:gd name="T63" fmla="*/ 510 h 1131"/>
                      <a:gd name="T64" fmla="*/ 30 w 134"/>
                      <a:gd name="T65" fmla="*/ 418 h 1131"/>
                      <a:gd name="T66" fmla="*/ 48 w 134"/>
                      <a:gd name="T67" fmla="*/ 236 h 1131"/>
                      <a:gd name="T68" fmla="*/ 48 w 134"/>
                      <a:gd name="T69" fmla="*/ 38 h 1131"/>
                      <a:gd name="T70" fmla="*/ 46 w 134"/>
                      <a:gd name="T71" fmla="*/ 34 h 1131"/>
                      <a:gd name="T72" fmla="*/ 29 w 134"/>
                      <a:gd name="T73" fmla="*/ 0 h 11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4"/>
                      <a:gd name="T112" fmla="*/ 0 h 1131"/>
                      <a:gd name="T113" fmla="*/ 134 w 134"/>
                      <a:gd name="T114" fmla="*/ 1131 h 11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4" h="1131">
                        <a:moveTo>
                          <a:pt x="29" y="0"/>
                        </a:moveTo>
                        <a:lnTo>
                          <a:pt x="8" y="12"/>
                        </a:lnTo>
                        <a:lnTo>
                          <a:pt x="25" y="44"/>
                        </a:lnTo>
                        <a:lnTo>
                          <a:pt x="36" y="38"/>
                        </a:lnTo>
                        <a:lnTo>
                          <a:pt x="24" y="38"/>
                        </a:lnTo>
                        <a:lnTo>
                          <a:pt x="24" y="235"/>
                        </a:lnTo>
                        <a:lnTo>
                          <a:pt x="36" y="235"/>
                        </a:lnTo>
                        <a:lnTo>
                          <a:pt x="24" y="235"/>
                        </a:lnTo>
                        <a:lnTo>
                          <a:pt x="18" y="418"/>
                        </a:lnTo>
                        <a:lnTo>
                          <a:pt x="18" y="419"/>
                        </a:lnTo>
                        <a:lnTo>
                          <a:pt x="24" y="511"/>
                        </a:lnTo>
                        <a:lnTo>
                          <a:pt x="36" y="510"/>
                        </a:lnTo>
                        <a:lnTo>
                          <a:pt x="24" y="510"/>
                        </a:lnTo>
                        <a:lnTo>
                          <a:pt x="25" y="507"/>
                        </a:lnTo>
                        <a:lnTo>
                          <a:pt x="20" y="527"/>
                        </a:lnTo>
                        <a:lnTo>
                          <a:pt x="1" y="592"/>
                        </a:lnTo>
                        <a:lnTo>
                          <a:pt x="0" y="595"/>
                        </a:lnTo>
                        <a:lnTo>
                          <a:pt x="1" y="598"/>
                        </a:lnTo>
                        <a:lnTo>
                          <a:pt x="25" y="762"/>
                        </a:lnTo>
                        <a:lnTo>
                          <a:pt x="36" y="759"/>
                        </a:lnTo>
                        <a:lnTo>
                          <a:pt x="24" y="760"/>
                        </a:lnTo>
                        <a:lnTo>
                          <a:pt x="53" y="1068"/>
                        </a:lnTo>
                        <a:lnTo>
                          <a:pt x="54" y="1071"/>
                        </a:lnTo>
                        <a:lnTo>
                          <a:pt x="57" y="1075"/>
                        </a:lnTo>
                        <a:lnTo>
                          <a:pt x="58" y="1076"/>
                        </a:lnTo>
                        <a:lnTo>
                          <a:pt x="77" y="1090"/>
                        </a:lnTo>
                        <a:lnTo>
                          <a:pt x="84" y="1080"/>
                        </a:lnTo>
                        <a:lnTo>
                          <a:pt x="73" y="1084"/>
                        </a:lnTo>
                        <a:lnTo>
                          <a:pt x="76" y="1088"/>
                        </a:lnTo>
                        <a:lnTo>
                          <a:pt x="72" y="1083"/>
                        </a:lnTo>
                        <a:lnTo>
                          <a:pt x="77" y="1122"/>
                        </a:lnTo>
                        <a:lnTo>
                          <a:pt x="78" y="1123"/>
                        </a:lnTo>
                        <a:lnTo>
                          <a:pt x="81" y="1127"/>
                        </a:lnTo>
                        <a:lnTo>
                          <a:pt x="85" y="1130"/>
                        </a:lnTo>
                        <a:lnTo>
                          <a:pt x="89" y="1131"/>
                        </a:lnTo>
                        <a:lnTo>
                          <a:pt x="93" y="1131"/>
                        </a:lnTo>
                        <a:lnTo>
                          <a:pt x="134" y="1118"/>
                        </a:lnTo>
                        <a:lnTo>
                          <a:pt x="126" y="1095"/>
                        </a:lnTo>
                        <a:lnTo>
                          <a:pt x="85" y="1108"/>
                        </a:lnTo>
                        <a:lnTo>
                          <a:pt x="100" y="1115"/>
                        </a:lnTo>
                        <a:lnTo>
                          <a:pt x="97" y="1111"/>
                        </a:lnTo>
                        <a:lnTo>
                          <a:pt x="93" y="1108"/>
                        </a:lnTo>
                        <a:lnTo>
                          <a:pt x="89" y="1107"/>
                        </a:lnTo>
                        <a:lnTo>
                          <a:pt x="89" y="1119"/>
                        </a:lnTo>
                        <a:lnTo>
                          <a:pt x="101" y="1118"/>
                        </a:lnTo>
                        <a:lnTo>
                          <a:pt x="96" y="1079"/>
                        </a:lnTo>
                        <a:lnTo>
                          <a:pt x="94" y="1076"/>
                        </a:lnTo>
                        <a:lnTo>
                          <a:pt x="92" y="1072"/>
                        </a:lnTo>
                        <a:lnTo>
                          <a:pt x="90" y="1071"/>
                        </a:lnTo>
                        <a:lnTo>
                          <a:pt x="72" y="1058"/>
                        </a:lnTo>
                        <a:lnTo>
                          <a:pt x="76" y="1063"/>
                        </a:lnTo>
                        <a:lnTo>
                          <a:pt x="73" y="1059"/>
                        </a:lnTo>
                        <a:lnTo>
                          <a:pt x="65" y="1067"/>
                        </a:lnTo>
                        <a:lnTo>
                          <a:pt x="77" y="1066"/>
                        </a:lnTo>
                        <a:lnTo>
                          <a:pt x="48" y="758"/>
                        </a:lnTo>
                        <a:lnTo>
                          <a:pt x="24" y="594"/>
                        </a:lnTo>
                        <a:lnTo>
                          <a:pt x="12" y="595"/>
                        </a:lnTo>
                        <a:lnTo>
                          <a:pt x="24" y="599"/>
                        </a:lnTo>
                        <a:lnTo>
                          <a:pt x="42" y="534"/>
                        </a:lnTo>
                        <a:lnTo>
                          <a:pt x="48" y="514"/>
                        </a:lnTo>
                        <a:lnTo>
                          <a:pt x="48" y="510"/>
                        </a:lnTo>
                        <a:lnTo>
                          <a:pt x="42" y="418"/>
                        </a:lnTo>
                        <a:lnTo>
                          <a:pt x="30" y="418"/>
                        </a:lnTo>
                        <a:lnTo>
                          <a:pt x="42" y="419"/>
                        </a:lnTo>
                        <a:lnTo>
                          <a:pt x="48" y="236"/>
                        </a:lnTo>
                        <a:lnTo>
                          <a:pt x="48" y="235"/>
                        </a:lnTo>
                        <a:lnTo>
                          <a:pt x="48" y="38"/>
                        </a:lnTo>
                        <a:lnTo>
                          <a:pt x="46" y="34"/>
                        </a:lnTo>
                        <a:lnTo>
                          <a:pt x="46" y="32"/>
                        </a:lnTo>
                        <a:lnTo>
                          <a:pt x="29"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 name="Freeform 119"/>
                  <p:cNvSpPr>
                    <a:spLocks/>
                  </p:cNvSpPr>
                  <p:nvPr/>
                </p:nvSpPr>
                <p:spPr bwMode="auto">
                  <a:xfrm>
                    <a:off x="2883" y="707"/>
                    <a:ext cx="41" cy="266"/>
                  </a:xfrm>
                  <a:custGeom>
                    <a:avLst/>
                    <a:gdLst>
                      <a:gd name="T0" fmla="*/ 24 w 41"/>
                      <a:gd name="T1" fmla="*/ 0 h 266"/>
                      <a:gd name="T2" fmla="*/ 0 w 41"/>
                      <a:gd name="T3" fmla="*/ 0 h 266"/>
                      <a:gd name="T4" fmla="*/ 0 w 41"/>
                      <a:gd name="T5" fmla="*/ 110 h 266"/>
                      <a:gd name="T6" fmla="*/ 0 w 41"/>
                      <a:gd name="T7" fmla="*/ 110 h 266"/>
                      <a:gd name="T8" fmla="*/ 1 w 41"/>
                      <a:gd name="T9" fmla="*/ 114 h 266"/>
                      <a:gd name="T10" fmla="*/ 18 w 41"/>
                      <a:gd name="T11" fmla="*/ 161 h 266"/>
                      <a:gd name="T12" fmla="*/ 29 w 41"/>
                      <a:gd name="T13" fmla="*/ 157 h 266"/>
                      <a:gd name="T14" fmla="*/ 17 w 41"/>
                      <a:gd name="T15" fmla="*/ 157 h 266"/>
                      <a:gd name="T16" fmla="*/ 17 w 41"/>
                      <a:gd name="T17" fmla="*/ 229 h 266"/>
                      <a:gd name="T18" fmla="*/ 29 w 41"/>
                      <a:gd name="T19" fmla="*/ 229 h 266"/>
                      <a:gd name="T20" fmla="*/ 18 w 41"/>
                      <a:gd name="T21" fmla="*/ 225 h 266"/>
                      <a:gd name="T22" fmla="*/ 6 w 41"/>
                      <a:gd name="T23" fmla="*/ 257 h 266"/>
                      <a:gd name="T24" fmla="*/ 29 w 41"/>
                      <a:gd name="T25" fmla="*/ 266 h 266"/>
                      <a:gd name="T26" fmla="*/ 41 w 41"/>
                      <a:gd name="T27" fmla="*/ 234 h 266"/>
                      <a:gd name="T28" fmla="*/ 41 w 41"/>
                      <a:gd name="T29" fmla="*/ 229 h 266"/>
                      <a:gd name="T30" fmla="*/ 41 w 41"/>
                      <a:gd name="T31" fmla="*/ 229 h 266"/>
                      <a:gd name="T32" fmla="*/ 41 w 41"/>
                      <a:gd name="T33" fmla="*/ 157 h 266"/>
                      <a:gd name="T34" fmla="*/ 41 w 41"/>
                      <a:gd name="T35" fmla="*/ 157 h 266"/>
                      <a:gd name="T36" fmla="*/ 41 w 41"/>
                      <a:gd name="T37" fmla="*/ 153 h 266"/>
                      <a:gd name="T38" fmla="*/ 24 w 41"/>
                      <a:gd name="T39" fmla="*/ 106 h 266"/>
                      <a:gd name="T40" fmla="*/ 12 w 41"/>
                      <a:gd name="T41" fmla="*/ 110 h 266"/>
                      <a:gd name="T42" fmla="*/ 24 w 41"/>
                      <a:gd name="T43" fmla="*/ 110 h 266"/>
                      <a:gd name="T44" fmla="*/ 24 w 41"/>
                      <a:gd name="T45" fmla="*/ 0 h 2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266"/>
                      <a:gd name="T71" fmla="*/ 41 w 41"/>
                      <a:gd name="T72" fmla="*/ 266 h 2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266">
                        <a:moveTo>
                          <a:pt x="24" y="0"/>
                        </a:moveTo>
                        <a:lnTo>
                          <a:pt x="0" y="0"/>
                        </a:lnTo>
                        <a:lnTo>
                          <a:pt x="0" y="110"/>
                        </a:lnTo>
                        <a:lnTo>
                          <a:pt x="1" y="114"/>
                        </a:lnTo>
                        <a:lnTo>
                          <a:pt x="18" y="161"/>
                        </a:lnTo>
                        <a:lnTo>
                          <a:pt x="29" y="157"/>
                        </a:lnTo>
                        <a:lnTo>
                          <a:pt x="17" y="157"/>
                        </a:lnTo>
                        <a:lnTo>
                          <a:pt x="17" y="229"/>
                        </a:lnTo>
                        <a:lnTo>
                          <a:pt x="29" y="229"/>
                        </a:lnTo>
                        <a:lnTo>
                          <a:pt x="18" y="225"/>
                        </a:lnTo>
                        <a:lnTo>
                          <a:pt x="6" y="257"/>
                        </a:lnTo>
                        <a:lnTo>
                          <a:pt x="29" y="266"/>
                        </a:lnTo>
                        <a:lnTo>
                          <a:pt x="41" y="234"/>
                        </a:lnTo>
                        <a:lnTo>
                          <a:pt x="41" y="229"/>
                        </a:lnTo>
                        <a:lnTo>
                          <a:pt x="41" y="157"/>
                        </a:lnTo>
                        <a:lnTo>
                          <a:pt x="41" y="153"/>
                        </a:lnTo>
                        <a:lnTo>
                          <a:pt x="24" y="106"/>
                        </a:lnTo>
                        <a:lnTo>
                          <a:pt x="12" y="110"/>
                        </a:lnTo>
                        <a:lnTo>
                          <a:pt x="24" y="110"/>
                        </a:lnTo>
                        <a:lnTo>
                          <a:pt x="2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2" name="Freeform 120"/>
                  <p:cNvSpPr>
                    <a:spLocks/>
                  </p:cNvSpPr>
                  <p:nvPr/>
                </p:nvSpPr>
                <p:spPr bwMode="auto">
                  <a:xfrm>
                    <a:off x="2935" y="673"/>
                    <a:ext cx="26" cy="374"/>
                  </a:xfrm>
                  <a:custGeom>
                    <a:avLst/>
                    <a:gdLst>
                      <a:gd name="T0" fmla="*/ 24 w 26"/>
                      <a:gd name="T1" fmla="*/ 0 h 374"/>
                      <a:gd name="T2" fmla="*/ 0 w 26"/>
                      <a:gd name="T3" fmla="*/ 0 h 374"/>
                      <a:gd name="T4" fmla="*/ 2 w 26"/>
                      <a:gd name="T5" fmla="*/ 374 h 374"/>
                      <a:gd name="T6" fmla="*/ 26 w 26"/>
                      <a:gd name="T7" fmla="*/ 374 h 374"/>
                      <a:gd name="T8" fmla="*/ 24 w 26"/>
                      <a:gd name="T9" fmla="*/ 0 h 374"/>
                      <a:gd name="T10" fmla="*/ 0 60000 65536"/>
                      <a:gd name="T11" fmla="*/ 0 60000 65536"/>
                      <a:gd name="T12" fmla="*/ 0 60000 65536"/>
                      <a:gd name="T13" fmla="*/ 0 60000 65536"/>
                      <a:gd name="T14" fmla="*/ 0 60000 65536"/>
                      <a:gd name="T15" fmla="*/ 0 w 26"/>
                      <a:gd name="T16" fmla="*/ 0 h 374"/>
                      <a:gd name="T17" fmla="*/ 26 w 26"/>
                      <a:gd name="T18" fmla="*/ 374 h 374"/>
                    </a:gdLst>
                    <a:ahLst/>
                    <a:cxnLst>
                      <a:cxn ang="T10">
                        <a:pos x="T0" y="T1"/>
                      </a:cxn>
                      <a:cxn ang="T11">
                        <a:pos x="T2" y="T3"/>
                      </a:cxn>
                      <a:cxn ang="T12">
                        <a:pos x="T4" y="T5"/>
                      </a:cxn>
                      <a:cxn ang="T13">
                        <a:pos x="T6" y="T7"/>
                      </a:cxn>
                      <a:cxn ang="T14">
                        <a:pos x="T8" y="T9"/>
                      </a:cxn>
                    </a:cxnLst>
                    <a:rect l="T15" t="T16" r="T17" b="T18"/>
                    <a:pathLst>
                      <a:path w="26" h="374">
                        <a:moveTo>
                          <a:pt x="24" y="0"/>
                        </a:moveTo>
                        <a:lnTo>
                          <a:pt x="0" y="0"/>
                        </a:lnTo>
                        <a:lnTo>
                          <a:pt x="2" y="374"/>
                        </a:lnTo>
                        <a:lnTo>
                          <a:pt x="26" y="374"/>
                        </a:lnTo>
                        <a:lnTo>
                          <a:pt x="24"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3" name="Freeform 121"/>
                  <p:cNvSpPr>
                    <a:spLocks/>
                  </p:cNvSpPr>
                  <p:nvPr/>
                </p:nvSpPr>
                <p:spPr bwMode="auto">
                  <a:xfrm>
                    <a:off x="2564" y="697"/>
                    <a:ext cx="329" cy="94"/>
                  </a:xfrm>
                  <a:custGeom>
                    <a:avLst/>
                    <a:gdLst>
                      <a:gd name="T0" fmla="*/ 0 w 329"/>
                      <a:gd name="T1" fmla="*/ 20 h 94"/>
                      <a:gd name="T2" fmla="*/ 61 w 329"/>
                      <a:gd name="T3" fmla="*/ 60 h 94"/>
                      <a:gd name="T4" fmla="*/ 97 w 329"/>
                      <a:gd name="T5" fmla="*/ 75 h 94"/>
                      <a:gd name="T6" fmla="*/ 105 w 329"/>
                      <a:gd name="T7" fmla="*/ 74 h 94"/>
                      <a:gd name="T8" fmla="*/ 127 w 329"/>
                      <a:gd name="T9" fmla="*/ 59 h 94"/>
                      <a:gd name="T10" fmla="*/ 120 w 329"/>
                      <a:gd name="T11" fmla="*/ 62 h 94"/>
                      <a:gd name="T12" fmla="*/ 120 w 329"/>
                      <a:gd name="T13" fmla="*/ 62 h 94"/>
                      <a:gd name="T14" fmla="*/ 185 w 329"/>
                      <a:gd name="T15" fmla="*/ 50 h 94"/>
                      <a:gd name="T16" fmla="*/ 175 w 329"/>
                      <a:gd name="T17" fmla="*/ 54 h 94"/>
                      <a:gd name="T18" fmla="*/ 181 w 329"/>
                      <a:gd name="T19" fmla="*/ 60 h 94"/>
                      <a:gd name="T20" fmla="*/ 173 w 329"/>
                      <a:gd name="T21" fmla="*/ 63 h 94"/>
                      <a:gd name="T22" fmla="*/ 175 w 329"/>
                      <a:gd name="T23" fmla="*/ 67 h 94"/>
                      <a:gd name="T24" fmla="*/ 181 w 329"/>
                      <a:gd name="T25" fmla="*/ 74 h 94"/>
                      <a:gd name="T26" fmla="*/ 209 w 329"/>
                      <a:gd name="T27" fmla="*/ 75 h 94"/>
                      <a:gd name="T28" fmla="*/ 197 w 329"/>
                      <a:gd name="T29" fmla="*/ 63 h 94"/>
                      <a:gd name="T30" fmla="*/ 201 w 329"/>
                      <a:gd name="T31" fmla="*/ 71 h 94"/>
                      <a:gd name="T32" fmla="*/ 197 w 329"/>
                      <a:gd name="T33" fmla="*/ 63 h 94"/>
                      <a:gd name="T34" fmla="*/ 197 w 329"/>
                      <a:gd name="T35" fmla="*/ 82 h 94"/>
                      <a:gd name="T36" fmla="*/ 201 w 329"/>
                      <a:gd name="T37" fmla="*/ 90 h 94"/>
                      <a:gd name="T38" fmla="*/ 209 w 329"/>
                      <a:gd name="T39" fmla="*/ 94 h 94"/>
                      <a:gd name="T40" fmla="*/ 329 w 329"/>
                      <a:gd name="T41" fmla="*/ 70 h 94"/>
                      <a:gd name="T42" fmla="*/ 221 w 329"/>
                      <a:gd name="T43" fmla="*/ 82 h 94"/>
                      <a:gd name="T44" fmla="*/ 217 w 329"/>
                      <a:gd name="T45" fmla="*/ 74 h 94"/>
                      <a:gd name="T46" fmla="*/ 209 w 329"/>
                      <a:gd name="T47" fmla="*/ 82 h 94"/>
                      <a:gd name="T48" fmla="*/ 221 w 329"/>
                      <a:gd name="T49" fmla="*/ 63 h 94"/>
                      <a:gd name="T50" fmla="*/ 220 w 329"/>
                      <a:gd name="T51" fmla="*/ 59 h 94"/>
                      <a:gd name="T52" fmla="*/ 213 w 329"/>
                      <a:gd name="T53" fmla="*/ 52 h 94"/>
                      <a:gd name="T54" fmla="*/ 185 w 329"/>
                      <a:gd name="T55" fmla="*/ 51 h 94"/>
                      <a:gd name="T56" fmla="*/ 196 w 329"/>
                      <a:gd name="T57" fmla="*/ 59 h 94"/>
                      <a:gd name="T58" fmla="*/ 189 w 329"/>
                      <a:gd name="T59" fmla="*/ 52 h 94"/>
                      <a:gd name="T60" fmla="*/ 197 w 329"/>
                      <a:gd name="T61" fmla="*/ 63 h 94"/>
                      <a:gd name="T62" fmla="*/ 197 w 329"/>
                      <a:gd name="T63" fmla="*/ 50 h 94"/>
                      <a:gd name="T64" fmla="*/ 193 w 329"/>
                      <a:gd name="T65" fmla="*/ 42 h 94"/>
                      <a:gd name="T66" fmla="*/ 185 w 329"/>
                      <a:gd name="T67" fmla="*/ 38 h 94"/>
                      <a:gd name="T68" fmla="*/ 120 w 329"/>
                      <a:gd name="T69" fmla="*/ 38 h 94"/>
                      <a:gd name="T70" fmla="*/ 113 w 329"/>
                      <a:gd name="T71" fmla="*/ 40 h 94"/>
                      <a:gd name="T72" fmla="*/ 101 w 329"/>
                      <a:gd name="T73" fmla="*/ 51 h 94"/>
                      <a:gd name="T74" fmla="*/ 101 w 329"/>
                      <a:gd name="T75" fmla="*/ 63 h 94"/>
                      <a:gd name="T76" fmla="*/ 69 w 329"/>
                      <a:gd name="T77" fmla="*/ 39 h 94"/>
                      <a:gd name="T78" fmla="*/ 72 w 329"/>
                      <a:gd name="T79" fmla="*/ 40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9"/>
                      <a:gd name="T121" fmla="*/ 0 h 94"/>
                      <a:gd name="T122" fmla="*/ 329 w 32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9" h="94">
                        <a:moveTo>
                          <a:pt x="13" y="0"/>
                        </a:moveTo>
                        <a:lnTo>
                          <a:pt x="0" y="20"/>
                        </a:lnTo>
                        <a:lnTo>
                          <a:pt x="59" y="60"/>
                        </a:lnTo>
                        <a:lnTo>
                          <a:pt x="61" y="60"/>
                        </a:lnTo>
                        <a:lnTo>
                          <a:pt x="61" y="62"/>
                        </a:lnTo>
                        <a:lnTo>
                          <a:pt x="97" y="75"/>
                        </a:lnTo>
                        <a:lnTo>
                          <a:pt x="101" y="75"/>
                        </a:lnTo>
                        <a:lnTo>
                          <a:pt x="105" y="74"/>
                        </a:lnTo>
                        <a:lnTo>
                          <a:pt x="108" y="72"/>
                        </a:lnTo>
                        <a:lnTo>
                          <a:pt x="127" y="59"/>
                        </a:lnTo>
                        <a:lnTo>
                          <a:pt x="120" y="50"/>
                        </a:lnTo>
                        <a:lnTo>
                          <a:pt x="120" y="62"/>
                        </a:lnTo>
                        <a:lnTo>
                          <a:pt x="124" y="60"/>
                        </a:lnTo>
                        <a:lnTo>
                          <a:pt x="120" y="62"/>
                        </a:lnTo>
                        <a:lnTo>
                          <a:pt x="185" y="62"/>
                        </a:lnTo>
                        <a:lnTo>
                          <a:pt x="185" y="50"/>
                        </a:lnTo>
                        <a:lnTo>
                          <a:pt x="173" y="50"/>
                        </a:lnTo>
                        <a:lnTo>
                          <a:pt x="175" y="54"/>
                        </a:lnTo>
                        <a:lnTo>
                          <a:pt x="177" y="58"/>
                        </a:lnTo>
                        <a:lnTo>
                          <a:pt x="181" y="60"/>
                        </a:lnTo>
                        <a:lnTo>
                          <a:pt x="173" y="50"/>
                        </a:lnTo>
                        <a:lnTo>
                          <a:pt x="173" y="63"/>
                        </a:lnTo>
                        <a:lnTo>
                          <a:pt x="175" y="67"/>
                        </a:lnTo>
                        <a:lnTo>
                          <a:pt x="177" y="71"/>
                        </a:lnTo>
                        <a:lnTo>
                          <a:pt x="181" y="74"/>
                        </a:lnTo>
                        <a:lnTo>
                          <a:pt x="185" y="75"/>
                        </a:lnTo>
                        <a:lnTo>
                          <a:pt x="209" y="75"/>
                        </a:lnTo>
                        <a:lnTo>
                          <a:pt x="209" y="63"/>
                        </a:lnTo>
                        <a:lnTo>
                          <a:pt x="197" y="63"/>
                        </a:lnTo>
                        <a:lnTo>
                          <a:pt x="199" y="67"/>
                        </a:lnTo>
                        <a:lnTo>
                          <a:pt x="201" y="71"/>
                        </a:lnTo>
                        <a:lnTo>
                          <a:pt x="205" y="74"/>
                        </a:lnTo>
                        <a:lnTo>
                          <a:pt x="197" y="63"/>
                        </a:lnTo>
                        <a:lnTo>
                          <a:pt x="197" y="82"/>
                        </a:lnTo>
                        <a:lnTo>
                          <a:pt x="199" y="86"/>
                        </a:lnTo>
                        <a:lnTo>
                          <a:pt x="201" y="90"/>
                        </a:lnTo>
                        <a:lnTo>
                          <a:pt x="205" y="92"/>
                        </a:lnTo>
                        <a:lnTo>
                          <a:pt x="209" y="94"/>
                        </a:lnTo>
                        <a:lnTo>
                          <a:pt x="329" y="94"/>
                        </a:lnTo>
                        <a:lnTo>
                          <a:pt x="329" y="70"/>
                        </a:lnTo>
                        <a:lnTo>
                          <a:pt x="209" y="70"/>
                        </a:lnTo>
                        <a:lnTo>
                          <a:pt x="221" y="82"/>
                        </a:lnTo>
                        <a:lnTo>
                          <a:pt x="220" y="78"/>
                        </a:lnTo>
                        <a:lnTo>
                          <a:pt x="217" y="74"/>
                        </a:lnTo>
                        <a:lnTo>
                          <a:pt x="213" y="71"/>
                        </a:lnTo>
                        <a:lnTo>
                          <a:pt x="209" y="82"/>
                        </a:lnTo>
                        <a:lnTo>
                          <a:pt x="221" y="82"/>
                        </a:lnTo>
                        <a:lnTo>
                          <a:pt x="221" y="63"/>
                        </a:lnTo>
                        <a:lnTo>
                          <a:pt x="220" y="59"/>
                        </a:lnTo>
                        <a:lnTo>
                          <a:pt x="217" y="55"/>
                        </a:lnTo>
                        <a:lnTo>
                          <a:pt x="213" y="52"/>
                        </a:lnTo>
                        <a:lnTo>
                          <a:pt x="209" y="51"/>
                        </a:lnTo>
                        <a:lnTo>
                          <a:pt x="185" y="51"/>
                        </a:lnTo>
                        <a:lnTo>
                          <a:pt x="197" y="63"/>
                        </a:lnTo>
                        <a:lnTo>
                          <a:pt x="196" y="59"/>
                        </a:lnTo>
                        <a:lnTo>
                          <a:pt x="193" y="55"/>
                        </a:lnTo>
                        <a:lnTo>
                          <a:pt x="189" y="52"/>
                        </a:lnTo>
                        <a:lnTo>
                          <a:pt x="185" y="63"/>
                        </a:lnTo>
                        <a:lnTo>
                          <a:pt x="197" y="63"/>
                        </a:lnTo>
                        <a:lnTo>
                          <a:pt x="197" y="50"/>
                        </a:lnTo>
                        <a:lnTo>
                          <a:pt x="196" y="46"/>
                        </a:lnTo>
                        <a:lnTo>
                          <a:pt x="193" y="42"/>
                        </a:lnTo>
                        <a:lnTo>
                          <a:pt x="189" y="39"/>
                        </a:lnTo>
                        <a:lnTo>
                          <a:pt x="185" y="38"/>
                        </a:lnTo>
                        <a:lnTo>
                          <a:pt x="120" y="38"/>
                        </a:lnTo>
                        <a:lnTo>
                          <a:pt x="116" y="39"/>
                        </a:lnTo>
                        <a:lnTo>
                          <a:pt x="113" y="40"/>
                        </a:lnTo>
                        <a:lnTo>
                          <a:pt x="95" y="54"/>
                        </a:lnTo>
                        <a:lnTo>
                          <a:pt x="101" y="51"/>
                        </a:lnTo>
                        <a:lnTo>
                          <a:pt x="97" y="52"/>
                        </a:lnTo>
                        <a:lnTo>
                          <a:pt x="101" y="63"/>
                        </a:lnTo>
                        <a:lnTo>
                          <a:pt x="105" y="52"/>
                        </a:lnTo>
                        <a:lnTo>
                          <a:pt x="69" y="39"/>
                        </a:lnTo>
                        <a:lnTo>
                          <a:pt x="65" y="50"/>
                        </a:lnTo>
                        <a:lnTo>
                          <a:pt x="72" y="40"/>
                        </a:lnTo>
                        <a:lnTo>
                          <a:pt x="13"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4" name="Freeform 122"/>
                  <p:cNvSpPr>
                    <a:spLocks/>
                  </p:cNvSpPr>
                  <p:nvPr/>
                </p:nvSpPr>
                <p:spPr bwMode="auto">
                  <a:xfrm>
                    <a:off x="2656" y="580"/>
                    <a:ext cx="279" cy="139"/>
                  </a:xfrm>
                  <a:custGeom>
                    <a:avLst/>
                    <a:gdLst>
                      <a:gd name="T0" fmla="*/ 255 w 279"/>
                      <a:gd name="T1" fmla="*/ 81 h 139"/>
                      <a:gd name="T2" fmla="*/ 267 w 279"/>
                      <a:gd name="T3" fmla="*/ 101 h 139"/>
                      <a:gd name="T4" fmla="*/ 263 w 279"/>
                      <a:gd name="T5" fmla="*/ 91 h 139"/>
                      <a:gd name="T6" fmla="*/ 256 w 279"/>
                      <a:gd name="T7" fmla="*/ 97 h 139"/>
                      <a:gd name="T8" fmla="*/ 255 w 279"/>
                      <a:gd name="T9" fmla="*/ 89 h 139"/>
                      <a:gd name="T10" fmla="*/ 251 w 279"/>
                      <a:gd name="T11" fmla="*/ 91 h 139"/>
                      <a:gd name="T12" fmla="*/ 244 w 279"/>
                      <a:gd name="T13" fmla="*/ 97 h 139"/>
                      <a:gd name="T14" fmla="*/ 239 w 279"/>
                      <a:gd name="T15" fmla="*/ 124 h 139"/>
                      <a:gd name="T16" fmla="*/ 249 w 279"/>
                      <a:gd name="T17" fmla="*/ 115 h 139"/>
                      <a:gd name="T18" fmla="*/ 241 w 279"/>
                      <a:gd name="T19" fmla="*/ 119 h 139"/>
                      <a:gd name="T20" fmla="*/ 249 w 279"/>
                      <a:gd name="T21" fmla="*/ 115 h 139"/>
                      <a:gd name="T22" fmla="*/ 225 w 279"/>
                      <a:gd name="T23" fmla="*/ 127 h 139"/>
                      <a:gd name="T24" fmla="*/ 233 w 279"/>
                      <a:gd name="T25" fmla="*/ 117 h 139"/>
                      <a:gd name="T26" fmla="*/ 205 w 279"/>
                      <a:gd name="T27" fmla="*/ 96 h 139"/>
                      <a:gd name="T28" fmla="*/ 189 w 279"/>
                      <a:gd name="T29" fmla="*/ 95 h 139"/>
                      <a:gd name="T30" fmla="*/ 197 w 279"/>
                      <a:gd name="T31" fmla="*/ 99 h 139"/>
                      <a:gd name="T32" fmla="*/ 199 w 279"/>
                      <a:gd name="T33" fmla="*/ 99 h 139"/>
                      <a:gd name="T34" fmla="*/ 161 w 279"/>
                      <a:gd name="T35" fmla="*/ 60 h 139"/>
                      <a:gd name="T36" fmla="*/ 153 w 279"/>
                      <a:gd name="T37" fmla="*/ 56 h 139"/>
                      <a:gd name="T38" fmla="*/ 69 w 279"/>
                      <a:gd name="T39" fmla="*/ 68 h 139"/>
                      <a:gd name="T40" fmla="*/ 73 w 279"/>
                      <a:gd name="T41" fmla="*/ 57 h 139"/>
                      <a:gd name="T42" fmla="*/ 61 w 279"/>
                      <a:gd name="T43" fmla="*/ 40 h 139"/>
                      <a:gd name="T44" fmla="*/ 16 w 279"/>
                      <a:gd name="T45" fmla="*/ 0 h 139"/>
                      <a:gd name="T46" fmla="*/ 44 w 279"/>
                      <a:gd name="T47" fmla="*/ 57 h 139"/>
                      <a:gd name="T48" fmla="*/ 44 w 279"/>
                      <a:gd name="T49" fmla="*/ 56 h 139"/>
                      <a:gd name="T50" fmla="*/ 61 w 279"/>
                      <a:gd name="T51" fmla="*/ 76 h 139"/>
                      <a:gd name="T52" fmla="*/ 69 w 279"/>
                      <a:gd name="T53" fmla="*/ 80 h 139"/>
                      <a:gd name="T54" fmla="*/ 145 w 279"/>
                      <a:gd name="T55" fmla="*/ 76 h 139"/>
                      <a:gd name="T56" fmla="*/ 153 w 279"/>
                      <a:gd name="T57" fmla="*/ 68 h 139"/>
                      <a:gd name="T58" fmla="*/ 181 w 279"/>
                      <a:gd name="T59" fmla="*/ 115 h 139"/>
                      <a:gd name="T60" fmla="*/ 185 w 279"/>
                      <a:gd name="T61" fmla="*/ 117 h 139"/>
                      <a:gd name="T62" fmla="*/ 201 w 279"/>
                      <a:gd name="T63" fmla="*/ 119 h 139"/>
                      <a:gd name="T64" fmla="*/ 201 w 279"/>
                      <a:gd name="T65" fmla="*/ 107 h 139"/>
                      <a:gd name="T66" fmla="*/ 219 w 279"/>
                      <a:gd name="T67" fmla="*/ 136 h 139"/>
                      <a:gd name="T68" fmla="*/ 225 w 279"/>
                      <a:gd name="T69" fmla="*/ 139 h 139"/>
                      <a:gd name="T70" fmla="*/ 249 w 279"/>
                      <a:gd name="T71" fmla="*/ 139 h 139"/>
                      <a:gd name="T72" fmla="*/ 257 w 279"/>
                      <a:gd name="T73" fmla="*/ 135 h 139"/>
                      <a:gd name="T74" fmla="*/ 261 w 279"/>
                      <a:gd name="T75" fmla="*/ 129 h 139"/>
                      <a:gd name="T76" fmla="*/ 255 w 279"/>
                      <a:gd name="T77" fmla="*/ 113 h 139"/>
                      <a:gd name="T78" fmla="*/ 263 w 279"/>
                      <a:gd name="T79" fmla="*/ 109 h 139"/>
                      <a:gd name="T80" fmla="*/ 255 w 279"/>
                      <a:gd name="T81" fmla="*/ 101 h 139"/>
                      <a:gd name="T82" fmla="*/ 267 w 279"/>
                      <a:gd name="T83" fmla="*/ 113 h 139"/>
                      <a:gd name="T84" fmla="*/ 271 w 279"/>
                      <a:gd name="T85" fmla="*/ 112 h 139"/>
                      <a:gd name="T86" fmla="*/ 277 w 279"/>
                      <a:gd name="T87" fmla="*/ 105 h 139"/>
                      <a:gd name="T88" fmla="*/ 279 w 279"/>
                      <a:gd name="T89" fmla="*/ 101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
                      <a:gd name="T136" fmla="*/ 0 h 139"/>
                      <a:gd name="T137" fmla="*/ 279 w 279"/>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 h="139">
                        <a:moveTo>
                          <a:pt x="279" y="81"/>
                        </a:moveTo>
                        <a:lnTo>
                          <a:pt x="255" y="81"/>
                        </a:lnTo>
                        <a:lnTo>
                          <a:pt x="255" y="101"/>
                        </a:lnTo>
                        <a:lnTo>
                          <a:pt x="267" y="101"/>
                        </a:lnTo>
                        <a:lnTo>
                          <a:pt x="267" y="89"/>
                        </a:lnTo>
                        <a:lnTo>
                          <a:pt x="263" y="91"/>
                        </a:lnTo>
                        <a:lnTo>
                          <a:pt x="259" y="93"/>
                        </a:lnTo>
                        <a:lnTo>
                          <a:pt x="256" y="97"/>
                        </a:lnTo>
                        <a:lnTo>
                          <a:pt x="267" y="89"/>
                        </a:lnTo>
                        <a:lnTo>
                          <a:pt x="255" y="89"/>
                        </a:lnTo>
                        <a:lnTo>
                          <a:pt x="251" y="91"/>
                        </a:lnTo>
                        <a:lnTo>
                          <a:pt x="247" y="93"/>
                        </a:lnTo>
                        <a:lnTo>
                          <a:pt x="244" y="97"/>
                        </a:lnTo>
                        <a:lnTo>
                          <a:pt x="244" y="99"/>
                        </a:lnTo>
                        <a:lnTo>
                          <a:pt x="239" y="124"/>
                        </a:lnTo>
                        <a:lnTo>
                          <a:pt x="249" y="127"/>
                        </a:lnTo>
                        <a:lnTo>
                          <a:pt x="249" y="115"/>
                        </a:lnTo>
                        <a:lnTo>
                          <a:pt x="245" y="116"/>
                        </a:lnTo>
                        <a:lnTo>
                          <a:pt x="241" y="119"/>
                        </a:lnTo>
                        <a:lnTo>
                          <a:pt x="239" y="123"/>
                        </a:lnTo>
                        <a:lnTo>
                          <a:pt x="249" y="115"/>
                        </a:lnTo>
                        <a:lnTo>
                          <a:pt x="225" y="115"/>
                        </a:lnTo>
                        <a:lnTo>
                          <a:pt x="225" y="127"/>
                        </a:lnTo>
                        <a:lnTo>
                          <a:pt x="229" y="116"/>
                        </a:lnTo>
                        <a:lnTo>
                          <a:pt x="233" y="117"/>
                        </a:lnTo>
                        <a:lnTo>
                          <a:pt x="209" y="97"/>
                        </a:lnTo>
                        <a:lnTo>
                          <a:pt x="205" y="96"/>
                        </a:lnTo>
                        <a:lnTo>
                          <a:pt x="201" y="95"/>
                        </a:lnTo>
                        <a:lnTo>
                          <a:pt x="189" y="95"/>
                        </a:lnTo>
                        <a:lnTo>
                          <a:pt x="189" y="107"/>
                        </a:lnTo>
                        <a:lnTo>
                          <a:pt x="197" y="99"/>
                        </a:lnTo>
                        <a:lnTo>
                          <a:pt x="193" y="96"/>
                        </a:lnTo>
                        <a:lnTo>
                          <a:pt x="199" y="99"/>
                        </a:lnTo>
                        <a:lnTo>
                          <a:pt x="163" y="60"/>
                        </a:lnTo>
                        <a:lnTo>
                          <a:pt x="161" y="60"/>
                        </a:lnTo>
                        <a:lnTo>
                          <a:pt x="157" y="57"/>
                        </a:lnTo>
                        <a:lnTo>
                          <a:pt x="153" y="56"/>
                        </a:lnTo>
                        <a:lnTo>
                          <a:pt x="69" y="56"/>
                        </a:lnTo>
                        <a:lnTo>
                          <a:pt x="69" y="68"/>
                        </a:lnTo>
                        <a:lnTo>
                          <a:pt x="77" y="60"/>
                        </a:lnTo>
                        <a:lnTo>
                          <a:pt x="73" y="57"/>
                        </a:lnTo>
                        <a:lnTo>
                          <a:pt x="79" y="60"/>
                        </a:lnTo>
                        <a:lnTo>
                          <a:pt x="61" y="40"/>
                        </a:lnTo>
                        <a:lnTo>
                          <a:pt x="60" y="40"/>
                        </a:lnTo>
                        <a:lnTo>
                          <a:pt x="16" y="0"/>
                        </a:lnTo>
                        <a:lnTo>
                          <a:pt x="0" y="17"/>
                        </a:lnTo>
                        <a:lnTo>
                          <a:pt x="44" y="57"/>
                        </a:lnTo>
                        <a:lnTo>
                          <a:pt x="52" y="48"/>
                        </a:lnTo>
                        <a:lnTo>
                          <a:pt x="44" y="56"/>
                        </a:lnTo>
                        <a:lnTo>
                          <a:pt x="61" y="76"/>
                        </a:lnTo>
                        <a:lnTo>
                          <a:pt x="65" y="79"/>
                        </a:lnTo>
                        <a:lnTo>
                          <a:pt x="69" y="80"/>
                        </a:lnTo>
                        <a:lnTo>
                          <a:pt x="153" y="80"/>
                        </a:lnTo>
                        <a:lnTo>
                          <a:pt x="145" y="76"/>
                        </a:lnTo>
                        <a:lnTo>
                          <a:pt x="149" y="79"/>
                        </a:lnTo>
                        <a:lnTo>
                          <a:pt x="153" y="68"/>
                        </a:lnTo>
                        <a:lnTo>
                          <a:pt x="145" y="76"/>
                        </a:lnTo>
                        <a:lnTo>
                          <a:pt x="181" y="115"/>
                        </a:lnTo>
                        <a:lnTo>
                          <a:pt x="185" y="117"/>
                        </a:lnTo>
                        <a:lnTo>
                          <a:pt x="189" y="119"/>
                        </a:lnTo>
                        <a:lnTo>
                          <a:pt x="201" y="119"/>
                        </a:lnTo>
                        <a:lnTo>
                          <a:pt x="197" y="117"/>
                        </a:lnTo>
                        <a:lnTo>
                          <a:pt x="201" y="107"/>
                        </a:lnTo>
                        <a:lnTo>
                          <a:pt x="195" y="116"/>
                        </a:lnTo>
                        <a:lnTo>
                          <a:pt x="219" y="136"/>
                        </a:lnTo>
                        <a:lnTo>
                          <a:pt x="221" y="137"/>
                        </a:lnTo>
                        <a:lnTo>
                          <a:pt x="225" y="139"/>
                        </a:lnTo>
                        <a:lnTo>
                          <a:pt x="249" y="139"/>
                        </a:lnTo>
                        <a:lnTo>
                          <a:pt x="253" y="137"/>
                        </a:lnTo>
                        <a:lnTo>
                          <a:pt x="257" y="135"/>
                        </a:lnTo>
                        <a:lnTo>
                          <a:pt x="260" y="131"/>
                        </a:lnTo>
                        <a:lnTo>
                          <a:pt x="261" y="129"/>
                        </a:lnTo>
                        <a:lnTo>
                          <a:pt x="267" y="104"/>
                        </a:lnTo>
                        <a:lnTo>
                          <a:pt x="255" y="113"/>
                        </a:lnTo>
                        <a:lnTo>
                          <a:pt x="259" y="112"/>
                        </a:lnTo>
                        <a:lnTo>
                          <a:pt x="263" y="109"/>
                        </a:lnTo>
                        <a:lnTo>
                          <a:pt x="265" y="105"/>
                        </a:lnTo>
                        <a:lnTo>
                          <a:pt x="255" y="101"/>
                        </a:lnTo>
                        <a:lnTo>
                          <a:pt x="255" y="113"/>
                        </a:lnTo>
                        <a:lnTo>
                          <a:pt x="267" y="113"/>
                        </a:lnTo>
                        <a:lnTo>
                          <a:pt x="271" y="112"/>
                        </a:lnTo>
                        <a:lnTo>
                          <a:pt x="275" y="109"/>
                        </a:lnTo>
                        <a:lnTo>
                          <a:pt x="277" y="105"/>
                        </a:lnTo>
                        <a:lnTo>
                          <a:pt x="279" y="101"/>
                        </a:lnTo>
                        <a:lnTo>
                          <a:pt x="279" y="81"/>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 name="Freeform 123"/>
                  <p:cNvSpPr>
                    <a:spLocks/>
                  </p:cNvSpPr>
                  <p:nvPr/>
                </p:nvSpPr>
                <p:spPr bwMode="auto">
                  <a:xfrm>
                    <a:off x="2464" y="497"/>
                    <a:ext cx="496" cy="194"/>
                  </a:xfrm>
                  <a:custGeom>
                    <a:avLst/>
                    <a:gdLst>
                      <a:gd name="T0" fmla="*/ 0 w 496"/>
                      <a:gd name="T1" fmla="*/ 0 h 194"/>
                      <a:gd name="T2" fmla="*/ 0 w 496"/>
                      <a:gd name="T3" fmla="*/ 24 h 194"/>
                      <a:gd name="T4" fmla="*/ 125 w 496"/>
                      <a:gd name="T5" fmla="*/ 24 h 194"/>
                      <a:gd name="T6" fmla="*/ 125 w 496"/>
                      <a:gd name="T7" fmla="*/ 12 h 194"/>
                      <a:gd name="T8" fmla="*/ 124 w 496"/>
                      <a:gd name="T9" fmla="*/ 24 h 194"/>
                      <a:gd name="T10" fmla="*/ 291 w 496"/>
                      <a:gd name="T11" fmla="*/ 51 h 194"/>
                      <a:gd name="T12" fmla="*/ 292 w 496"/>
                      <a:gd name="T13" fmla="*/ 39 h 194"/>
                      <a:gd name="T14" fmla="*/ 292 w 496"/>
                      <a:gd name="T15" fmla="*/ 27 h 194"/>
                      <a:gd name="T16" fmla="*/ 288 w 496"/>
                      <a:gd name="T17" fmla="*/ 28 h 194"/>
                      <a:gd name="T18" fmla="*/ 284 w 496"/>
                      <a:gd name="T19" fmla="*/ 31 h 194"/>
                      <a:gd name="T20" fmla="*/ 281 w 496"/>
                      <a:gd name="T21" fmla="*/ 35 h 194"/>
                      <a:gd name="T22" fmla="*/ 280 w 496"/>
                      <a:gd name="T23" fmla="*/ 39 h 194"/>
                      <a:gd name="T24" fmla="*/ 281 w 496"/>
                      <a:gd name="T25" fmla="*/ 43 h 194"/>
                      <a:gd name="T26" fmla="*/ 284 w 496"/>
                      <a:gd name="T27" fmla="*/ 47 h 194"/>
                      <a:gd name="T28" fmla="*/ 288 w 496"/>
                      <a:gd name="T29" fmla="*/ 50 h 194"/>
                      <a:gd name="T30" fmla="*/ 292 w 496"/>
                      <a:gd name="T31" fmla="*/ 27 h 194"/>
                      <a:gd name="T32" fmla="*/ 287 w 496"/>
                      <a:gd name="T33" fmla="*/ 27 h 194"/>
                      <a:gd name="T34" fmla="*/ 287 w 496"/>
                      <a:gd name="T35" fmla="*/ 27 h 194"/>
                      <a:gd name="T36" fmla="*/ 283 w 496"/>
                      <a:gd name="T37" fmla="*/ 28 h 194"/>
                      <a:gd name="T38" fmla="*/ 279 w 496"/>
                      <a:gd name="T39" fmla="*/ 31 h 194"/>
                      <a:gd name="T40" fmla="*/ 276 w 496"/>
                      <a:gd name="T41" fmla="*/ 35 h 194"/>
                      <a:gd name="T42" fmla="*/ 275 w 496"/>
                      <a:gd name="T43" fmla="*/ 39 h 194"/>
                      <a:gd name="T44" fmla="*/ 276 w 496"/>
                      <a:gd name="T45" fmla="*/ 43 h 194"/>
                      <a:gd name="T46" fmla="*/ 279 w 496"/>
                      <a:gd name="T47" fmla="*/ 47 h 194"/>
                      <a:gd name="T48" fmla="*/ 280 w 496"/>
                      <a:gd name="T49" fmla="*/ 48 h 194"/>
                      <a:gd name="T50" fmla="*/ 483 w 496"/>
                      <a:gd name="T51" fmla="*/ 194 h 194"/>
                      <a:gd name="T52" fmla="*/ 496 w 496"/>
                      <a:gd name="T53" fmla="*/ 175 h 194"/>
                      <a:gd name="T54" fmla="*/ 293 w 496"/>
                      <a:gd name="T55" fmla="*/ 30 h 194"/>
                      <a:gd name="T56" fmla="*/ 287 w 496"/>
                      <a:gd name="T57" fmla="*/ 51 h 194"/>
                      <a:gd name="T58" fmla="*/ 291 w 496"/>
                      <a:gd name="T59" fmla="*/ 50 h 194"/>
                      <a:gd name="T60" fmla="*/ 295 w 496"/>
                      <a:gd name="T61" fmla="*/ 47 h 194"/>
                      <a:gd name="T62" fmla="*/ 297 w 496"/>
                      <a:gd name="T63" fmla="*/ 43 h 194"/>
                      <a:gd name="T64" fmla="*/ 299 w 496"/>
                      <a:gd name="T65" fmla="*/ 39 h 194"/>
                      <a:gd name="T66" fmla="*/ 297 w 496"/>
                      <a:gd name="T67" fmla="*/ 35 h 194"/>
                      <a:gd name="T68" fmla="*/ 295 w 496"/>
                      <a:gd name="T69" fmla="*/ 31 h 194"/>
                      <a:gd name="T70" fmla="*/ 287 w 496"/>
                      <a:gd name="T71" fmla="*/ 39 h 194"/>
                      <a:gd name="T72" fmla="*/ 287 w 496"/>
                      <a:gd name="T73" fmla="*/ 51 h 194"/>
                      <a:gd name="T74" fmla="*/ 292 w 496"/>
                      <a:gd name="T75" fmla="*/ 51 h 194"/>
                      <a:gd name="T76" fmla="*/ 292 w 496"/>
                      <a:gd name="T77" fmla="*/ 51 h 194"/>
                      <a:gd name="T78" fmla="*/ 296 w 496"/>
                      <a:gd name="T79" fmla="*/ 50 h 194"/>
                      <a:gd name="T80" fmla="*/ 300 w 496"/>
                      <a:gd name="T81" fmla="*/ 47 h 194"/>
                      <a:gd name="T82" fmla="*/ 303 w 496"/>
                      <a:gd name="T83" fmla="*/ 43 h 194"/>
                      <a:gd name="T84" fmla="*/ 304 w 496"/>
                      <a:gd name="T85" fmla="*/ 39 h 194"/>
                      <a:gd name="T86" fmla="*/ 303 w 496"/>
                      <a:gd name="T87" fmla="*/ 35 h 194"/>
                      <a:gd name="T88" fmla="*/ 300 w 496"/>
                      <a:gd name="T89" fmla="*/ 31 h 194"/>
                      <a:gd name="T90" fmla="*/ 296 w 496"/>
                      <a:gd name="T91" fmla="*/ 28 h 194"/>
                      <a:gd name="T92" fmla="*/ 295 w 496"/>
                      <a:gd name="T93" fmla="*/ 28 h 194"/>
                      <a:gd name="T94" fmla="*/ 128 w 496"/>
                      <a:gd name="T95" fmla="*/ 2 h 194"/>
                      <a:gd name="T96" fmla="*/ 125 w 496"/>
                      <a:gd name="T97" fmla="*/ 0 h 194"/>
                      <a:gd name="T98" fmla="*/ 0 w 496"/>
                      <a:gd name="T99" fmla="*/ 0 h 1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6"/>
                      <a:gd name="T151" fmla="*/ 0 h 194"/>
                      <a:gd name="T152" fmla="*/ 496 w 496"/>
                      <a:gd name="T153" fmla="*/ 194 h 1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6" h="194">
                        <a:moveTo>
                          <a:pt x="0" y="0"/>
                        </a:moveTo>
                        <a:lnTo>
                          <a:pt x="0" y="24"/>
                        </a:lnTo>
                        <a:lnTo>
                          <a:pt x="125" y="24"/>
                        </a:lnTo>
                        <a:lnTo>
                          <a:pt x="125" y="12"/>
                        </a:lnTo>
                        <a:lnTo>
                          <a:pt x="124" y="24"/>
                        </a:lnTo>
                        <a:lnTo>
                          <a:pt x="291" y="51"/>
                        </a:lnTo>
                        <a:lnTo>
                          <a:pt x="292" y="39"/>
                        </a:lnTo>
                        <a:lnTo>
                          <a:pt x="292" y="27"/>
                        </a:lnTo>
                        <a:lnTo>
                          <a:pt x="288" y="28"/>
                        </a:lnTo>
                        <a:lnTo>
                          <a:pt x="284" y="31"/>
                        </a:lnTo>
                        <a:lnTo>
                          <a:pt x="281" y="35"/>
                        </a:lnTo>
                        <a:lnTo>
                          <a:pt x="280" y="39"/>
                        </a:lnTo>
                        <a:lnTo>
                          <a:pt x="281" y="43"/>
                        </a:lnTo>
                        <a:lnTo>
                          <a:pt x="284" y="47"/>
                        </a:lnTo>
                        <a:lnTo>
                          <a:pt x="288" y="50"/>
                        </a:lnTo>
                        <a:lnTo>
                          <a:pt x="292" y="27"/>
                        </a:lnTo>
                        <a:lnTo>
                          <a:pt x="287" y="27"/>
                        </a:lnTo>
                        <a:lnTo>
                          <a:pt x="283" y="28"/>
                        </a:lnTo>
                        <a:lnTo>
                          <a:pt x="279" y="31"/>
                        </a:lnTo>
                        <a:lnTo>
                          <a:pt x="276" y="35"/>
                        </a:lnTo>
                        <a:lnTo>
                          <a:pt x="275" y="39"/>
                        </a:lnTo>
                        <a:lnTo>
                          <a:pt x="276" y="43"/>
                        </a:lnTo>
                        <a:lnTo>
                          <a:pt x="279" y="47"/>
                        </a:lnTo>
                        <a:lnTo>
                          <a:pt x="280" y="48"/>
                        </a:lnTo>
                        <a:lnTo>
                          <a:pt x="483" y="194"/>
                        </a:lnTo>
                        <a:lnTo>
                          <a:pt x="496" y="175"/>
                        </a:lnTo>
                        <a:lnTo>
                          <a:pt x="293" y="30"/>
                        </a:lnTo>
                        <a:lnTo>
                          <a:pt x="287" y="51"/>
                        </a:lnTo>
                        <a:lnTo>
                          <a:pt x="291" y="50"/>
                        </a:lnTo>
                        <a:lnTo>
                          <a:pt x="295" y="47"/>
                        </a:lnTo>
                        <a:lnTo>
                          <a:pt x="297" y="43"/>
                        </a:lnTo>
                        <a:lnTo>
                          <a:pt x="299" y="39"/>
                        </a:lnTo>
                        <a:lnTo>
                          <a:pt x="297" y="35"/>
                        </a:lnTo>
                        <a:lnTo>
                          <a:pt x="295" y="31"/>
                        </a:lnTo>
                        <a:lnTo>
                          <a:pt x="287" y="39"/>
                        </a:lnTo>
                        <a:lnTo>
                          <a:pt x="287" y="51"/>
                        </a:lnTo>
                        <a:lnTo>
                          <a:pt x="292" y="51"/>
                        </a:lnTo>
                        <a:lnTo>
                          <a:pt x="296" y="50"/>
                        </a:lnTo>
                        <a:lnTo>
                          <a:pt x="300" y="47"/>
                        </a:lnTo>
                        <a:lnTo>
                          <a:pt x="303" y="43"/>
                        </a:lnTo>
                        <a:lnTo>
                          <a:pt x="304" y="39"/>
                        </a:lnTo>
                        <a:lnTo>
                          <a:pt x="303" y="35"/>
                        </a:lnTo>
                        <a:lnTo>
                          <a:pt x="300" y="31"/>
                        </a:lnTo>
                        <a:lnTo>
                          <a:pt x="296" y="28"/>
                        </a:lnTo>
                        <a:lnTo>
                          <a:pt x="295" y="28"/>
                        </a:lnTo>
                        <a:lnTo>
                          <a:pt x="128" y="2"/>
                        </a:lnTo>
                        <a:lnTo>
                          <a:pt x="125" y="0"/>
                        </a:lnTo>
                        <a:lnTo>
                          <a:pt x="0"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89" name="Freeform 124"/>
                <p:cNvSpPr>
                  <a:spLocks/>
                </p:cNvSpPr>
                <p:nvPr/>
              </p:nvSpPr>
              <p:spPr bwMode="auto">
                <a:xfrm>
                  <a:off x="3485" y="1761"/>
                  <a:ext cx="171" cy="411"/>
                </a:xfrm>
                <a:custGeom>
                  <a:avLst/>
                  <a:gdLst>
                    <a:gd name="T0" fmla="*/ 0 w 171"/>
                    <a:gd name="T1" fmla="*/ 19 h 411"/>
                    <a:gd name="T2" fmla="*/ 87 w 171"/>
                    <a:gd name="T3" fmla="*/ 72 h 411"/>
                    <a:gd name="T4" fmla="*/ 82 w 171"/>
                    <a:gd name="T5" fmla="*/ 95 h 411"/>
                    <a:gd name="T6" fmla="*/ 83 w 171"/>
                    <a:gd name="T7" fmla="*/ 99 h 411"/>
                    <a:gd name="T8" fmla="*/ 115 w 171"/>
                    <a:gd name="T9" fmla="*/ 139 h 411"/>
                    <a:gd name="T10" fmla="*/ 159 w 171"/>
                    <a:gd name="T11" fmla="*/ 170 h 411"/>
                    <a:gd name="T12" fmla="*/ 148 w 171"/>
                    <a:gd name="T13" fmla="*/ 174 h 411"/>
                    <a:gd name="T14" fmla="*/ 147 w 171"/>
                    <a:gd name="T15" fmla="*/ 228 h 411"/>
                    <a:gd name="T16" fmla="*/ 155 w 171"/>
                    <a:gd name="T17" fmla="*/ 218 h 411"/>
                    <a:gd name="T18" fmla="*/ 148 w 171"/>
                    <a:gd name="T19" fmla="*/ 224 h 411"/>
                    <a:gd name="T20" fmla="*/ 95 w 171"/>
                    <a:gd name="T21" fmla="*/ 238 h 411"/>
                    <a:gd name="T22" fmla="*/ 91 w 171"/>
                    <a:gd name="T23" fmla="*/ 240 h 411"/>
                    <a:gd name="T24" fmla="*/ 60 w 171"/>
                    <a:gd name="T25" fmla="*/ 267 h 411"/>
                    <a:gd name="T26" fmla="*/ 40 w 171"/>
                    <a:gd name="T27" fmla="*/ 303 h 411"/>
                    <a:gd name="T28" fmla="*/ 39 w 171"/>
                    <a:gd name="T29" fmla="*/ 308 h 411"/>
                    <a:gd name="T30" fmla="*/ 39 w 171"/>
                    <a:gd name="T31" fmla="*/ 360 h 411"/>
                    <a:gd name="T32" fmla="*/ 40 w 171"/>
                    <a:gd name="T33" fmla="*/ 366 h 411"/>
                    <a:gd name="T34" fmla="*/ 86 w 171"/>
                    <a:gd name="T35" fmla="*/ 400 h 411"/>
                    <a:gd name="T36" fmla="*/ 51 w 171"/>
                    <a:gd name="T37" fmla="*/ 360 h 411"/>
                    <a:gd name="T38" fmla="*/ 63 w 171"/>
                    <a:gd name="T39" fmla="*/ 308 h 411"/>
                    <a:gd name="T40" fmla="*/ 62 w 171"/>
                    <a:gd name="T41" fmla="*/ 314 h 411"/>
                    <a:gd name="T42" fmla="*/ 68 w 171"/>
                    <a:gd name="T43" fmla="*/ 275 h 411"/>
                    <a:gd name="T44" fmla="*/ 107 w 171"/>
                    <a:gd name="T45" fmla="*/ 258 h 411"/>
                    <a:gd name="T46" fmla="*/ 103 w 171"/>
                    <a:gd name="T47" fmla="*/ 260 h 411"/>
                    <a:gd name="T48" fmla="*/ 163 w 171"/>
                    <a:gd name="T49" fmla="*/ 239 h 411"/>
                    <a:gd name="T50" fmla="*/ 170 w 171"/>
                    <a:gd name="T51" fmla="*/ 232 h 411"/>
                    <a:gd name="T52" fmla="*/ 171 w 171"/>
                    <a:gd name="T53" fmla="*/ 228 h 411"/>
                    <a:gd name="T54" fmla="*/ 171 w 171"/>
                    <a:gd name="T55" fmla="*/ 170 h 411"/>
                    <a:gd name="T56" fmla="*/ 168 w 171"/>
                    <a:gd name="T57" fmla="*/ 162 h 411"/>
                    <a:gd name="T58" fmla="*/ 123 w 171"/>
                    <a:gd name="T59" fmla="*/ 131 h 411"/>
                    <a:gd name="T60" fmla="*/ 102 w 171"/>
                    <a:gd name="T61" fmla="*/ 84 h 411"/>
                    <a:gd name="T62" fmla="*/ 104 w 171"/>
                    <a:gd name="T63" fmla="*/ 88 h 411"/>
                    <a:gd name="T64" fmla="*/ 98 w 171"/>
                    <a:gd name="T65" fmla="*/ 68 h 411"/>
                    <a:gd name="T66" fmla="*/ 95 w 171"/>
                    <a:gd name="T67" fmla="*/ 63 h 4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
                    <a:gd name="T103" fmla="*/ 0 h 411"/>
                    <a:gd name="T104" fmla="*/ 171 w 171"/>
                    <a:gd name="T105" fmla="*/ 411 h 4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 h="411">
                      <a:moveTo>
                        <a:pt x="15" y="0"/>
                      </a:moveTo>
                      <a:lnTo>
                        <a:pt x="0" y="19"/>
                      </a:lnTo>
                      <a:lnTo>
                        <a:pt x="80" y="82"/>
                      </a:lnTo>
                      <a:lnTo>
                        <a:pt x="87" y="72"/>
                      </a:lnTo>
                      <a:lnTo>
                        <a:pt x="76" y="76"/>
                      </a:lnTo>
                      <a:lnTo>
                        <a:pt x="82" y="95"/>
                      </a:lnTo>
                      <a:lnTo>
                        <a:pt x="83" y="99"/>
                      </a:lnTo>
                      <a:lnTo>
                        <a:pt x="114" y="139"/>
                      </a:lnTo>
                      <a:lnTo>
                        <a:pt x="115" y="139"/>
                      </a:lnTo>
                      <a:lnTo>
                        <a:pt x="151" y="178"/>
                      </a:lnTo>
                      <a:lnTo>
                        <a:pt x="159" y="170"/>
                      </a:lnTo>
                      <a:lnTo>
                        <a:pt x="147" y="170"/>
                      </a:lnTo>
                      <a:lnTo>
                        <a:pt x="148" y="174"/>
                      </a:lnTo>
                      <a:lnTo>
                        <a:pt x="147" y="170"/>
                      </a:lnTo>
                      <a:lnTo>
                        <a:pt x="147" y="228"/>
                      </a:lnTo>
                      <a:lnTo>
                        <a:pt x="159" y="228"/>
                      </a:lnTo>
                      <a:lnTo>
                        <a:pt x="155" y="218"/>
                      </a:lnTo>
                      <a:lnTo>
                        <a:pt x="151" y="220"/>
                      </a:lnTo>
                      <a:lnTo>
                        <a:pt x="148" y="224"/>
                      </a:lnTo>
                      <a:lnTo>
                        <a:pt x="155" y="218"/>
                      </a:lnTo>
                      <a:lnTo>
                        <a:pt x="95" y="238"/>
                      </a:lnTo>
                      <a:lnTo>
                        <a:pt x="91" y="240"/>
                      </a:lnTo>
                      <a:lnTo>
                        <a:pt x="60" y="267"/>
                      </a:lnTo>
                      <a:lnTo>
                        <a:pt x="58" y="270"/>
                      </a:lnTo>
                      <a:lnTo>
                        <a:pt x="40" y="303"/>
                      </a:lnTo>
                      <a:lnTo>
                        <a:pt x="40" y="304"/>
                      </a:lnTo>
                      <a:lnTo>
                        <a:pt x="39" y="308"/>
                      </a:lnTo>
                      <a:lnTo>
                        <a:pt x="39" y="360"/>
                      </a:lnTo>
                      <a:lnTo>
                        <a:pt x="40" y="364"/>
                      </a:lnTo>
                      <a:lnTo>
                        <a:pt x="40" y="366"/>
                      </a:lnTo>
                      <a:lnTo>
                        <a:pt x="64" y="411"/>
                      </a:lnTo>
                      <a:lnTo>
                        <a:pt x="86" y="400"/>
                      </a:lnTo>
                      <a:lnTo>
                        <a:pt x="62" y="355"/>
                      </a:lnTo>
                      <a:lnTo>
                        <a:pt x="51" y="360"/>
                      </a:lnTo>
                      <a:lnTo>
                        <a:pt x="63" y="360"/>
                      </a:lnTo>
                      <a:lnTo>
                        <a:pt x="63" y="308"/>
                      </a:lnTo>
                      <a:lnTo>
                        <a:pt x="51" y="308"/>
                      </a:lnTo>
                      <a:lnTo>
                        <a:pt x="62" y="314"/>
                      </a:lnTo>
                      <a:lnTo>
                        <a:pt x="79" y="280"/>
                      </a:lnTo>
                      <a:lnTo>
                        <a:pt x="68" y="275"/>
                      </a:lnTo>
                      <a:lnTo>
                        <a:pt x="76" y="284"/>
                      </a:lnTo>
                      <a:lnTo>
                        <a:pt x="107" y="258"/>
                      </a:lnTo>
                      <a:lnTo>
                        <a:pt x="99" y="248"/>
                      </a:lnTo>
                      <a:lnTo>
                        <a:pt x="103" y="260"/>
                      </a:lnTo>
                      <a:lnTo>
                        <a:pt x="163" y="240"/>
                      </a:lnTo>
                      <a:lnTo>
                        <a:pt x="163" y="239"/>
                      </a:lnTo>
                      <a:lnTo>
                        <a:pt x="167" y="236"/>
                      </a:lnTo>
                      <a:lnTo>
                        <a:pt x="170" y="232"/>
                      </a:lnTo>
                      <a:lnTo>
                        <a:pt x="171" y="228"/>
                      </a:lnTo>
                      <a:lnTo>
                        <a:pt x="171" y="170"/>
                      </a:lnTo>
                      <a:lnTo>
                        <a:pt x="170" y="166"/>
                      </a:lnTo>
                      <a:lnTo>
                        <a:pt x="168" y="162"/>
                      </a:lnTo>
                      <a:lnTo>
                        <a:pt x="132" y="123"/>
                      </a:lnTo>
                      <a:lnTo>
                        <a:pt x="123" y="131"/>
                      </a:lnTo>
                      <a:lnTo>
                        <a:pt x="132" y="124"/>
                      </a:lnTo>
                      <a:lnTo>
                        <a:pt x="102" y="84"/>
                      </a:lnTo>
                      <a:lnTo>
                        <a:pt x="92" y="91"/>
                      </a:lnTo>
                      <a:lnTo>
                        <a:pt x="104" y="88"/>
                      </a:lnTo>
                      <a:lnTo>
                        <a:pt x="99" y="70"/>
                      </a:lnTo>
                      <a:lnTo>
                        <a:pt x="98" y="68"/>
                      </a:lnTo>
                      <a:lnTo>
                        <a:pt x="95" y="64"/>
                      </a:lnTo>
                      <a:lnTo>
                        <a:pt x="95" y="63"/>
                      </a:lnTo>
                      <a:lnTo>
                        <a:pt x="15" y="0"/>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53" name="Rectangle 125"/>
            <p:cNvSpPr>
              <a:spLocks noChangeArrowheads="1"/>
            </p:cNvSpPr>
            <p:nvPr/>
          </p:nvSpPr>
          <p:spPr bwMode="auto">
            <a:xfrm>
              <a:off x="3216" y="1632"/>
              <a:ext cx="64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54" name="Rectangle 126"/>
            <p:cNvSpPr>
              <a:spLocks noChangeArrowheads="1"/>
            </p:cNvSpPr>
            <p:nvPr/>
          </p:nvSpPr>
          <p:spPr bwMode="auto">
            <a:xfrm>
              <a:off x="3216" y="1637"/>
              <a:ext cx="536"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Calibri" pitchFamily="34" charset="0"/>
                </a:rPr>
                <a:t>Independence</a:t>
              </a:r>
              <a:endParaRPr lang="en-US" sz="1000">
                <a:latin typeface="Calibri" pitchFamily="34" charset="0"/>
              </a:endParaRPr>
            </a:p>
          </p:txBody>
        </p:sp>
        <p:sp>
          <p:nvSpPr>
            <p:cNvPr id="55" name="Freeform 127"/>
            <p:cNvSpPr>
              <a:spLocks/>
            </p:cNvSpPr>
            <p:nvPr/>
          </p:nvSpPr>
          <p:spPr bwMode="auto">
            <a:xfrm>
              <a:off x="2555" y="664"/>
              <a:ext cx="46" cy="69"/>
            </a:xfrm>
            <a:custGeom>
              <a:avLst/>
              <a:gdLst>
                <a:gd name="T0" fmla="*/ 22 w 46"/>
                <a:gd name="T1" fmla="*/ 0 h 69"/>
                <a:gd name="T2" fmla="*/ 0 w 46"/>
                <a:gd name="T3" fmla="*/ 35 h 69"/>
                <a:gd name="T4" fmla="*/ 22 w 46"/>
                <a:gd name="T5" fmla="*/ 69 h 69"/>
                <a:gd name="T6" fmla="*/ 46 w 46"/>
                <a:gd name="T7" fmla="*/ 35 h 69"/>
                <a:gd name="T8" fmla="*/ 22 w 46"/>
                <a:gd name="T9" fmla="*/ 0 h 69"/>
                <a:gd name="T10" fmla="*/ 0 60000 65536"/>
                <a:gd name="T11" fmla="*/ 0 60000 65536"/>
                <a:gd name="T12" fmla="*/ 0 60000 65536"/>
                <a:gd name="T13" fmla="*/ 0 60000 65536"/>
                <a:gd name="T14" fmla="*/ 0 60000 65536"/>
                <a:gd name="T15" fmla="*/ 0 w 46"/>
                <a:gd name="T16" fmla="*/ 0 h 69"/>
                <a:gd name="T17" fmla="*/ 46 w 46"/>
                <a:gd name="T18" fmla="*/ 69 h 69"/>
              </a:gdLst>
              <a:ahLst/>
              <a:cxnLst>
                <a:cxn ang="T10">
                  <a:pos x="T0" y="T1"/>
                </a:cxn>
                <a:cxn ang="T11">
                  <a:pos x="T2" y="T3"/>
                </a:cxn>
                <a:cxn ang="T12">
                  <a:pos x="T4" y="T5"/>
                </a:cxn>
                <a:cxn ang="T13">
                  <a:pos x="T6" y="T7"/>
                </a:cxn>
                <a:cxn ang="T14">
                  <a:pos x="T8" y="T9"/>
                </a:cxn>
              </a:cxnLst>
              <a:rect l="T15" t="T16" r="T17" b="T18"/>
              <a:pathLst>
                <a:path w="46" h="69">
                  <a:moveTo>
                    <a:pt x="22" y="0"/>
                  </a:moveTo>
                  <a:lnTo>
                    <a:pt x="0" y="35"/>
                  </a:lnTo>
                  <a:lnTo>
                    <a:pt x="22" y="69"/>
                  </a:lnTo>
                  <a:lnTo>
                    <a:pt x="46" y="35"/>
                  </a:lnTo>
                  <a:lnTo>
                    <a:pt x="22" y="0"/>
                  </a:lnTo>
                  <a:close/>
                </a:path>
              </a:pathLst>
            </a:custGeom>
            <a:solidFill>
              <a:srgbClr val="000000"/>
            </a:solidFill>
            <a:ln w="12700">
              <a:solidFill>
                <a:srgbClr val="FFFFFF"/>
              </a:solidFill>
              <a:prstDash val="solid"/>
              <a:round/>
              <a:headEnd/>
              <a:tailEnd/>
            </a:ln>
          </p:spPr>
          <p:txBody>
            <a:bodyPr/>
            <a:lstStyle/>
            <a:p>
              <a:endParaRPr lang="en-US"/>
            </a:p>
          </p:txBody>
        </p:sp>
        <p:sp>
          <p:nvSpPr>
            <p:cNvPr id="56" name="Freeform 128"/>
            <p:cNvSpPr>
              <a:spLocks/>
            </p:cNvSpPr>
            <p:nvPr/>
          </p:nvSpPr>
          <p:spPr bwMode="auto">
            <a:xfrm>
              <a:off x="2491" y="693"/>
              <a:ext cx="46" cy="68"/>
            </a:xfrm>
            <a:custGeom>
              <a:avLst/>
              <a:gdLst>
                <a:gd name="T0" fmla="*/ 22 w 46"/>
                <a:gd name="T1" fmla="*/ 0 h 68"/>
                <a:gd name="T2" fmla="*/ 0 w 46"/>
                <a:gd name="T3" fmla="*/ 35 h 68"/>
                <a:gd name="T4" fmla="*/ 22 w 46"/>
                <a:gd name="T5" fmla="*/ 68 h 68"/>
                <a:gd name="T6" fmla="*/ 46 w 46"/>
                <a:gd name="T7" fmla="*/ 35 h 68"/>
                <a:gd name="T8" fmla="*/ 22 w 46"/>
                <a:gd name="T9" fmla="*/ 0 h 68"/>
                <a:gd name="T10" fmla="*/ 0 60000 65536"/>
                <a:gd name="T11" fmla="*/ 0 60000 65536"/>
                <a:gd name="T12" fmla="*/ 0 60000 65536"/>
                <a:gd name="T13" fmla="*/ 0 60000 65536"/>
                <a:gd name="T14" fmla="*/ 0 60000 65536"/>
                <a:gd name="T15" fmla="*/ 0 w 46"/>
                <a:gd name="T16" fmla="*/ 0 h 68"/>
                <a:gd name="T17" fmla="*/ 46 w 46"/>
                <a:gd name="T18" fmla="*/ 68 h 68"/>
              </a:gdLst>
              <a:ahLst/>
              <a:cxnLst>
                <a:cxn ang="T10">
                  <a:pos x="T0" y="T1"/>
                </a:cxn>
                <a:cxn ang="T11">
                  <a:pos x="T2" y="T3"/>
                </a:cxn>
                <a:cxn ang="T12">
                  <a:pos x="T4" y="T5"/>
                </a:cxn>
                <a:cxn ang="T13">
                  <a:pos x="T6" y="T7"/>
                </a:cxn>
                <a:cxn ang="T14">
                  <a:pos x="T8" y="T9"/>
                </a:cxn>
              </a:cxnLst>
              <a:rect l="T15" t="T16" r="T17" b="T18"/>
              <a:pathLst>
                <a:path w="46" h="68">
                  <a:moveTo>
                    <a:pt x="22" y="0"/>
                  </a:moveTo>
                  <a:lnTo>
                    <a:pt x="0" y="35"/>
                  </a:lnTo>
                  <a:lnTo>
                    <a:pt x="22" y="68"/>
                  </a:lnTo>
                  <a:lnTo>
                    <a:pt x="46" y="35"/>
                  </a:lnTo>
                  <a:lnTo>
                    <a:pt x="22" y="0"/>
                  </a:lnTo>
                  <a:close/>
                </a:path>
              </a:pathLst>
            </a:custGeom>
            <a:solidFill>
              <a:srgbClr val="000000"/>
            </a:solidFill>
            <a:ln w="12700">
              <a:solidFill>
                <a:srgbClr val="FFFFFF"/>
              </a:solidFill>
              <a:prstDash val="solid"/>
              <a:round/>
              <a:headEnd/>
              <a:tailEnd/>
            </a:ln>
          </p:spPr>
          <p:txBody>
            <a:bodyPr/>
            <a:lstStyle/>
            <a:p>
              <a:endParaRPr lang="en-US"/>
            </a:p>
          </p:txBody>
        </p:sp>
        <p:sp>
          <p:nvSpPr>
            <p:cNvPr id="57" name="Freeform 129"/>
            <p:cNvSpPr>
              <a:spLocks/>
            </p:cNvSpPr>
            <p:nvPr/>
          </p:nvSpPr>
          <p:spPr bwMode="auto">
            <a:xfrm>
              <a:off x="2647" y="547"/>
              <a:ext cx="46" cy="68"/>
            </a:xfrm>
            <a:custGeom>
              <a:avLst/>
              <a:gdLst>
                <a:gd name="T0" fmla="*/ 22 w 46"/>
                <a:gd name="T1" fmla="*/ 0 h 68"/>
                <a:gd name="T2" fmla="*/ 0 w 46"/>
                <a:gd name="T3" fmla="*/ 33 h 68"/>
                <a:gd name="T4" fmla="*/ 22 w 46"/>
                <a:gd name="T5" fmla="*/ 68 h 68"/>
                <a:gd name="T6" fmla="*/ 46 w 46"/>
                <a:gd name="T7" fmla="*/ 33 h 68"/>
                <a:gd name="T8" fmla="*/ 22 w 46"/>
                <a:gd name="T9" fmla="*/ 0 h 68"/>
                <a:gd name="T10" fmla="*/ 0 60000 65536"/>
                <a:gd name="T11" fmla="*/ 0 60000 65536"/>
                <a:gd name="T12" fmla="*/ 0 60000 65536"/>
                <a:gd name="T13" fmla="*/ 0 60000 65536"/>
                <a:gd name="T14" fmla="*/ 0 60000 65536"/>
                <a:gd name="T15" fmla="*/ 0 w 46"/>
                <a:gd name="T16" fmla="*/ 0 h 68"/>
                <a:gd name="T17" fmla="*/ 46 w 46"/>
                <a:gd name="T18" fmla="*/ 68 h 68"/>
              </a:gdLst>
              <a:ahLst/>
              <a:cxnLst>
                <a:cxn ang="T10">
                  <a:pos x="T0" y="T1"/>
                </a:cxn>
                <a:cxn ang="T11">
                  <a:pos x="T2" y="T3"/>
                </a:cxn>
                <a:cxn ang="T12">
                  <a:pos x="T4" y="T5"/>
                </a:cxn>
                <a:cxn ang="T13">
                  <a:pos x="T6" y="T7"/>
                </a:cxn>
                <a:cxn ang="T14">
                  <a:pos x="T8" y="T9"/>
                </a:cxn>
              </a:cxnLst>
              <a:rect l="T15" t="T16" r="T17" b="T18"/>
              <a:pathLst>
                <a:path w="46" h="68">
                  <a:moveTo>
                    <a:pt x="22" y="0"/>
                  </a:moveTo>
                  <a:lnTo>
                    <a:pt x="0" y="33"/>
                  </a:lnTo>
                  <a:lnTo>
                    <a:pt x="22" y="68"/>
                  </a:lnTo>
                  <a:lnTo>
                    <a:pt x="46" y="33"/>
                  </a:lnTo>
                  <a:lnTo>
                    <a:pt x="22" y="0"/>
                  </a:lnTo>
                  <a:close/>
                </a:path>
              </a:pathLst>
            </a:custGeom>
            <a:solidFill>
              <a:srgbClr val="000000"/>
            </a:solidFill>
            <a:ln w="12700">
              <a:solidFill>
                <a:srgbClr val="FFFFFF"/>
              </a:solidFill>
              <a:prstDash val="solid"/>
              <a:round/>
              <a:headEnd/>
              <a:tailEnd/>
            </a:ln>
          </p:spPr>
          <p:txBody>
            <a:bodyPr/>
            <a:lstStyle/>
            <a:p>
              <a:endParaRPr lang="en-US"/>
            </a:p>
          </p:txBody>
        </p:sp>
        <p:sp>
          <p:nvSpPr>
            <p:cNvPr id="58" name="Freeform 130"/>
            <p:cNvSpPr>
              <a:spLocks/>
            </p:cNvSpPr>
            <p:nvPr/>
          </p:nvSpPr>
          <p:spPr bwMode="auto">
            <a:xfrm>
              <a:off x="3777" y="1803"/>
              <a:ext cx="48" cy="69"/>
            </a:xfrm>
            <a:custGeom>
              <a:avLst/>
              <a:gdLst>
                <a:gd name="T0" fmla="*/ 24 w 48"/>
                <a:gd name="T1" fmla="*/ 0 h 69"/>
                <a:gd name="T2" fmla="*/ 0 w 48"/>
                <a:gd name="T3" fmla="*/ 34 h 69"/>
                <a:gd name="T4" fmla="*/ 24 w 48"/>
                <a:gd name="T5" fmla="*/ 69 h 69"/>
                <a:gd name="T6" fmla="*/ 48 w 48"/>
                <a:gd name="T7" fmla="*/ 34 h 69"/>
                <a:gd name="T8" fmla="*/ 24 w 48"/>
                <a:gd name="T9" fmla="*/ 0 h 69"/>
                <a:gd name="T10" fmla="*/ 0 60000 65536"/>
                <a:gd name="T11" fmla="*/ 0 60000 65536"/>
                <a:gd name="T12" fmla="*/ 0 60000 65536"/>
                <a:gd name="T13" fmla="*/ 0 60000 65536"/>
                <a:gd name="T14" fmla="*/ 0 60000 65536"/>
                <a:gd name="T15" fmla="*/ 0 w 48"/>
                <a:gd name="T16" fmla="*/ 0 h 69"/>
                <a:gd name="T17" fmla="*/ 48 w 48"/>
                <a:gd name="T18" fmla="*/ 69 h 69"/>
              </a:gdLst>
              <a:ahLst/>
              <a:cxnLst>
                <a:cxn ang="T10">
                  <a:pos x="T0" y="T1"/>
                </a:cxn>
                <a:cxn ang="T11">
                  <a:pos x="T2" y="T3"/>
                </a:cxn>
                <a:cxn ang="T12">
                  <a:pos x="T4" y="T5"/>
                </a:cxn>
                <a:cxn ang="T13">
                  <a:pos x="T6" y="T7"/>
                </a:cxn>
                <a:cxn ang="T14">
                  <a:pos x="T8" y="T9"/>
                </a:cxn>
              </a:cxnLst>
              <a:rect l="T15" t="T16" r="T17" b="T18"/>
              <a:pathLst>
                <a:path w="48" h="69">
                  <a:moveTo>
                    <a:pt x="24" y="0"/>
                  </a:moveTo>
                  <a:lnTo>
                    <a:pt x="0" y="34"/>
                  </a:lnTo>
                  <a:lnTo>
                    <a:pt x="24" y="69"/>
                  </a:lnTo>
                  <a:lnTo>
                    <a:pt x="48" y="34"/>
                  </a:lnTo>
                  <a:lnTo>
                    <a:pt x="24" y="0"/>
                  </a:lnTo>
                  <a:close/>
                </a:path>
              </a:pathLst>
            </a:custGeom>
            <a:solidFill>
              <a:srgbClr val="000000"/>
            </a:solidFill>
            <a:ln w="12700">
              <a:solidFill>
                <a:srgbClr val="FFFFFF"/>
              </a:solidFill>
              <a:prstDash val="solid"/>
              <a:round/>
              <a:headEnd/>
              <a:tailEnd/>
            </a:ln>
          </p:spPr>
          <p:txBody>
            <a:bodyPr/>
            <a:lstStyle/>
            <a:p>
              <a:endParaRPr lang="en-US"/>
            </a:p>
          </p:txBody>
        </p:sp>
        <p:sp>
          <p:nvSpPr>
            <p:cNvPr id="59" name="Freeform 131"/>
            <p:cNvSpPr>
              <a:spLocks/>
            </p:cNvSpPr>
            <p:nvPr/>
          </p:nvSpPr>
          <p:spPr bwMode="auto">
            <a:xfrm>
              <a:off x="2451" y="477"/>
              <a:ext cx="48" cy="68"/>
            </a:xfrm>
            <a:custGeom>
              <a:avLst/>
              <a:gdLst>
                <a:gd name="T0" fmla="*/ 24 w 48"/>
                <a:gd name="T1" fmla="*/ 0 h 68"/>
                <a:gd name="T2" fmla="*/ 0 w 48"/>
                <a:gd name="T3" fmla="*/ 35 h 68"/>
                <a:gd name="T4" fmla="*/ 24 w 48"/>
                <a:gd name="T5" fmla="*/ 68 h 68"/>
                <a:gd name="T6" fmla="*/ 48 w 48"/>
                <a:gd name="T7" fmla="*/ 35 h 68"/>
                <a:gd name="T8" fmla="*/ 24 w 48"/>
                <a:gd name="T9" fmla="*/ 0 h 68"/>
                <a:gd name="T10" fmla="*/ 0 60000 65536"/>
                <a:gd name="T11" fmla="*/ 0 60000 65536"/>
                <a:gd name="T12" fmla="*/ 0 60000 65536"/>
                <a:gd name="T13" fmla="*/ 0 60000 65536"/>
                <a:gd name="T14" fmla="*/ 0 60000 65536"/>
                <a:gd name="T15" fmla="*/ 0 w 48"/>
                <a:gd name="T16" fmla="*/ 0 h 68"/>
                <a:gd name="T17" fmla="*/ 48 w 48"/>
                <a:gd name="T18" fmla="*/ 68 h 68"/>
              </a:gdLst>
              <a:ahLst/>
              <a:cxnLst>
                <a:cxn ang="T10">
                  <a:pos x="T0" y="T1"/>
                </a:cxn>
                <a:cxn ang="T11">
                  <a:pos x="T2" y="T3"/>
                </a:cxn>
                <a:cxn ang="T12">
                  <a:pos x="T4" y="T5"/>
                </a:cxn>
                <a:cxn ang="T13">
                  <a:pos x="T6" y="T7"/>
                </a:cxn>
                <a:cxn ang="T14">
                  <a:pos x="T8" y="T9"/>
                </a:cxn>
              </a:cxnLst>
              <a:rect l="T15" t="T16" r="T17" b="T18"/>
              <a:pathLst>
                <a:path w="48" h="68">
                  <a:moveTo>
                    <a:pt x="24" y="0"/>
                  </a:moveTo>
                  <a:lnTo>
                    <a:pt x="0" y="35"/>
                  </a:lnTo>
                  <a:lnTo>
                    <a:pt x="24" y="68"/>
                  </a:lnTo>
                  <a:lnTo>
                    <a:pt x="48" y="35"/>
                  </a:lnTo>
                  <a:lnTo>
                    <a:pt x="24" y="0"/>
                  </a:lnTo>
                  <a:close/>
                </a:path>
              </a:pathLst>
            </a:custGeom>
            <a:solidFill>
              <a:srgbClr val="000000"/>
            </a:solidFill>
            <a:ln w="12700">
              <a:solidFill>
                <a:srgbClr val="FFFFFF"/>
              </a:solidFill>
              <a:prstDash val="solid"/>
              <a:round/>
              <a:headEnd/>
              <a:tailEnd/>
            </a:ln>
          </p:spPr>
          <p:txBody>
            <a:bodyPr/>
            <a:lstStyle/>
            <a:p>
              <a:endParaRPr lang="en-US"/>
            </a:p>
          </p:txBody>
        </p:sp>
        <p:sp>
          <p:nvSpPr>
            <p:cNvPr id="60" name="Freeform 132"/>
            <p:cNvSpPr>
              <a:spLocks/>
            </p:cNvSpPr>
            <p:nvPr/>
          </p:nvSpPr>
          <p:spPr bwMode="auto">
            <a:xfrm>
              <a:off x="3595" y="2772"/>
              <a:ext cx="46" cy="69"/>
            </a:xfrm>
            <a:custGeom>
              <a:avLst/>
              <a:gdLst>
                <a:gd name="T0" fmla="*/ 22 w 46"/>
                <a:gd name="T1" fmla="*/ 0 h 69"/>
                <a:gd name="T2" fmla="*/ 0 w 46"/>
                <a:gd name="T3" fmla="*/ 35 h 69"/>
                <a:gd name="T4" fmla="*/ 22 w 46"/>
                <a:gd name="T5" fmla="*/ 69 h 69"/>
                <a:gd name="T6" fmla="*/ 46 w 46"/>
                <a:gd name="T7" fmla="*/ 35 h 69"/>
                <a:gd name="T8" fmla="*/ 22 w 46"/>
                <a:gd name="T9" fmla="*/ 0 h 69"/>
                <a:gd name="T10" fmla="*/ 0 60000 65536"/>
                <a:gd name="T11" fmla="*/ 0 60000 65536"/>
                <a:gd name="T12" fmla="*/ 0 60000 65536"/>
                <a:gd name="T13" fmla="*/ 0 60000 65536"/>
                <a:gd name="T14" fmla="*/ 0 60000 65536"/>
                <a:gd name="T15" fmla="*/ 0 w 46"/>
                <a:gd name="T16" fmla="*/ 0 h 69"/>
                <a:gd name="T17" fmla="*/ 46 w 46"/>
                <a:gd name="T18" fmla="*/ 69 h 69"/>
              </a:gdLst>
              <a:ahLst/>
              <a:cxnLst>
                <a:cxn ang="T10">
                  <a:pos x="T0" y="T1"/>
                </a:cxn>
                <a:cxn ang="T11">
                  <a:pos x="T2" y="T3"/>
                </a:cxn>
                <a:cxn ang="T12">
                  <a:pos x="T4" y="T5"/>
                </a:cxn>
                <a:cxn ang="T13">
                  <a:pos x="T6" y="T7"/>
                </a:cxn>
                <a:cxn ang="T14">
                  <a:pos x="T8" y="T9"/>
                </a:cxn>
              </a:cxnLst>
              <a:rect l="T15" t="T16" r="T17" b="T18"/>
              <a:pathLst>
                <a:path w="46" h="69">
                  <a:moveTo>
                    <a:pt x="22" y="0"/>
                  </a:moveTo>
                  <a:lnTo>
                    <a:pt x="0" y="35"/>
                  </a:lnTo>
                  <a:lnTo>
                    <a:pt x="22" y="69"/>
                  </a:lnTo>
                  <a:lnTo>
                    <a:pt x="46" y="35"/>
                  </a:lnTo>
                  <a:lnTo>
                    <a:pt x="22" y="0"/>
                  </a:lnTo>
                  <a:close/>
                </a:path>
              </a:pathLst>
            </a:custGeom>
            <a:solidFill>
              <a:srgbClr val="000000"/>
            </a:solidFill>
            <a:ln w="12700">
              <a:solidFill>
                <a:srgbClr val="FFFFFF"/>
              </a:solidFill>
              <a:prstDash val="solid"/>
              <a:round/>
              <a:headEnd/>
              <a:tailEnd/>
            </a:ln>
          </p:spPr>
          <p:txBody>
            <a:bodyPr/>
            <a:lstStyle/>
            <a:p>
              <a:endParaRPr lang="en-US"/>
            </a:p>
          </p:txBody>
        </p:sp>
        <p:grpSp>
          <p:nvGrpSpPr>
            <p:cNvPr id="61" name="Group 133"/>
            <p:cNvGrpSpPr>
              <a:grpSpLocks/>
            </p:cNvGrpSpPr>
            <p:nvPr/>
          </p:nvGrpSpPr>
          <p:grpSpPr bwMode="auto">
            <a:xfrm>
              <a:off x="4464" y="1680"/>
              <a:ext cx="842" cy="246"/>
              <a:chOff x="4731" y="1675"/>
              <a:chExt cx="842" cy="246"/>
            </a:xfrm>
          </p:grpSpPr>
          <p:sp>
            <p:nvSpPr>
              <p:cNvPr id="184" name="Rectangle 134"/>
              <p:cNvSpPr>
                <a:spLocks noChangeArrowheads="1"/>
              </p:cNvSpPr>
              <p:nvPr/>
            </p:nvSpPr>
            <p:spPr bwMode="auto">
              <a:xfrm>
                <a:off x="4731" y="1675"/>
                <a:ext cx="842"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85" name="Rectangle 135"/>
              <p:cNvSpPr>
                <a:spLocks noChangeArrowheads="1"/>
              </p:cNvSpPr>
              <p:nvPr/>
            </p:nvSpPr>
            <p:spPr bwMode="auto">
              <a:xfrm>
                <a:off x="4900" y="1797"/>
                <a:ext cx="41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9900"/>
                    </a:solidFill>
                    <a:latin typeface="Calibri" pitchFamily="34" charset="0"/>
                  </a:rPr>
                  <a:t>Millennium</a:t>
                </a:r>
                <a:endParaRPr lang="en-US" sz="1000">
                  <a:latin typeface="Calibri" pitchFamily="34" charset="0"/>
                </a:endParaRPr>
              </a:p>
            </p:txBody>
          </p:sp>
        </p:grpSp>
        <p:sp>
          <p:nvSpPr>
            <p:cNvPr id="62" name="Freeform 136"/>
            <p:cNvSpPr>
              <a:spLocks/>
            </p:cNvSpPr>
            <p:nvPr/>
          </p:nvSpPr>
          <p:spPr bwMode="auto">
            <a:xfrm>
              <a:off x="4675" y="1695"/>
              <a:ext cx="46" cy="69"/>
            </a:xfrm>
            <a:custGeom>
              <a:avLst/>
              <a:gdLst>
                <a:gd name="T0" fmla="*/ 22 w 46"/>
                <a:gd name="T1" fmla="*/ 0 h 69"/>
                <a:gd name="T2" fmla="*/ 0 w 46"/>
                <a:gd name="T3" fmla="*/ 34 h 69"/>
                <a:gd name="T4" fmla="*/ 22 w 46"/>
                <a:gd name="T5" fmla="*/ 69 h 69"/>
                <a:gd name="T6" fmla="*/ 46 w 46"/>
                <a:gd name="T7" fmla="*/ 34 h 69"/>
                <a:gd name="T8" fmla="*/ 22 w 46"/>
                <a:gd name="T9" fmla="*/ 0 h 69"/>
                <a:gd name="T10" fmla="*/ 0 60000 65536"/>
                <a:gd name="T11" fmla="*/ 0 60000 65536"/>
                <a:gd name="T12" fmla="*/ 0 60000 65536"/>
                <a:gd name="T13" fmla="*/ 0 60000 65536"/>
                <a:gd name="T14" fmla="*/ 0 60000 65536"/>
                <a:gd name="T15" fmla="*/ 0 w 46"/>
                <a:gd name="T16" fmla="*/ 0 h 69"/>
                <a:gd name="T17" fmla="*/ 46 w 46"/>
                <a:gd name="T18" fmla="*/ 69 h 69"/>
              </a:gdLst>
              <a:ahLst/>
              <a:cxnLst>
                <a:cxn ang="T10">
                  <a:pos x="T0" y="T1"/>
                </a:cxn>
                <a:cxn ang="T11">
                  <a:pos x="T2" y="T3"/>
                </a:cxn>
                <a:cxn ang="T12">
                  <a:pos x="T4" y="T5"/>
                </a:cxn>
                <a:cxn ang="T13">
                  <a:pos x="T6" y="T7"/>
                </a:cxn>
                <a:cxn ang="T14">
                  <a:pos x="T8" y="T9"/>
                </a:cxn>
              </a:cxnLst>
              <a:rect l="T15" t="T16" r="T17" b="T18"/>
              <a:pathLst>
                <a:path w="46" h="69">
                  <a:moveTo>
                    <a:pt x="22" y="0"/>
                  </a:moveTo>
                  <a:lnTo>
                    <a:pt x="0" y="34"/>
                  </a:lnTo>
                  <a:lnTo>
                    <a:pt x="22" y="69"/>
                  </a:lnTo>
                  <a:lnTo>
                    <a:pt x="46" y="34"/>
                  </a:lnTo>
                  <a:lnTo>
                    <a:pt x="22" y="0"/>
                  </a:lnTo>
                  <a:close/>
                </a:path>
              </a:pathLst>
            </a:custGeom>
            <a:solidFill>
              <a:srgbClr val="000000"/>
            </a:solidFill>
            <a:ln w="12700">
              <a:solidFill>
                <a:srgbClr val="FFFFFF"/>
              </a:solidFill>
              <a:prstDash val="solid"/>
              <a:round/>
              <a:headEnd/>
              <a:tailEnd/>
            </a:ln>
          </p:spPr>
          <p:txBody>
            <a:bodyPr/>
            <a:lstStyle/>
            <a:p>
              <a:endParaRPr lang="en-US"/>
            </a:p>
          </p:txBody>
        </p:sp>
        <p:grpSp>
          <p:nvGrpSpPr>
            <p:cNvPr id="63" name="Group 137"/>
            <p:cNvGrpSpPr>
              <a:grpSpLocks/>
            </p:cNvGrpSpPr>
            <p:nvPr/>
          </p:nvGrpSpPr>
          <p:grpSpPr bwMode="auto">
            <a:xfrm>
              <a:off x="1608" y="912"/>
              <a:ext cx="2656" cy="2437"/>
              <a:chOff x="1608" y="912"/>
              <a:chExt cx="2656" cy="2437"/>
            </a:xfrm>
          </p:grpSpPr>
          <p:grpSp>
            <p:nvGrpSpPr>
              <p:cNvPr id="121" name="Group 138"/>
              <p:cNvGrpSpPr>
                <a:grpSpLocks/>
              </p:cNvGrpSpPr>
              <p:nvPr/>
            </p:nvGrpSpPr>
            <p:grpSpPr bwMode="auto">
              <a:xfrm>
                <a:off x="1608" y="1999"/>
                <a:ext cx="328" cy="1058"/>
                <a:chOff x="1608" y="1999"/>
                <a:chExt cx="328" cy="1058"/>
              </a:xfrm>
            </p:grpSpPr>
            <p:grpSp>
              <p:nvGrpSpPr>
                <p:cNvPr id="177" name="Group 139"/>
                <p:cNvGrpSpPr>
                  <a:grpSpLocks/>
                </p:cNvGrpSpPr>
                <p:nvPr/>
              </p:nvGrpSpPr>
              <p:grpSpPr bwMode="auto">
                <a:xfrm>
                  <a:off x="1608" y="1999"/>
                  <a:ext cx="41" cy="34"/>
                  <a:chOff x="1608" y="1999"/>
                  <a:chExt cx="41" cy="34"/>
                </a:xfrm>
              </p:grpSpPr>
              <p:sp>
                <p:nvSpPr>
                  <p:cNvPr id="182" name="Freeform 140"/>
                  <p:cNvSpPr>
                    <a:spLocks/>
                  </p:cNvSpPr>
                  <p:nvPr/>
                </p:nvSpPr>
                <p:spPr bwMode="auto">
                  <a:xfrm>
                    <a:off x="1608" y="1999"/>
                    <a:ext cx="41" cy="34"/>
                  </a:xfrm>
                  <a:custGeom>
                    <a:avLst/>
                    <a:gdLst>
                      <a:gd name="T0" fmla="*/ 5 w 41"/>
                      <a:gd name="T1" fmla="*/ 13 h 34"/>
                      <a:gd name="T2" fmla="*/ 5 w 41"/>
                      <a:gd name="T3" fmla="*/ 6 h 34"/>
                      <a:gd name="T4" fmla="*/ 12 w 41"/>
                      <a:gd name="T5" fmla="*/ 0 h 34"/>
                      <a:gd name="T6" fmla="*/ 17 w 41"/>
                      <a:gd name="T7" fmla="*/ 0 h 34"/>
                      <a:gd name="T8" fmla="*/ 24 w 41"/>
                      <a:gd name="T9" fmla="*/ 0 h 34"/>
                      <a:gd name="T10" fmla="*/ 29 w 41"/>
                      <a:gd name="T11" fmla="*/ 0 h 34"/>
                      <a:gd name="T12" fmla="*/ 35 w 41"/>
                      <a:gd name="T13" fmla="*/ 6 h 34"/>
                      <a:gd name="T14" fmla="*/ 41 w 41"/>
                      <a:gd name="T15" fmla="*/ 6 h 34"/>
                      <a:gd name="T16" fmla="*/ 41 w 41"/>
                      <a:gd name="T17" fmla="*/ 13 h 34"/>
                      <a:gd name="T18" fmla="*/ 35 w 41"/>
                      <a:gd name="T19" fmla="*/ 13 h 34"/>
                      <a:gd name="T20" fmla="*/ 41 w 41"/>
                      <a:gd name="T21" fmla="*/ 21 h 34"/>
                      <a:gd name="T22" fmla="*/ 41 w 41"/>
                      <a:gd name="T23" fmla="*/ 28 h 34"/>
                      <a:gd name="T24" fmla="*/ 35 w 41"/>
                      <a:gd name="T25" fmla="*/ 34 h 34"/>
                      <a:gd name="T26" fmla="*/ 29 w 41"/>
                      <a:gd name="T27" fmla="*/ 34 h 34"/>
                      <a:gd name="T28" fmla="*/ 24 w 41"/>
                      <a:gd name="T29" fmla="*/ 34 h 34"/>
                      <a:gd name="T30" fmla="*/ 17 w 41"/>
                      <a:gd name="T31" fmla="*/ 34 h 34"/>
                      <a:gd name="T32" fmla="*/ 17 w 41"/>
                      <a:gd name="T33" fmla="*/ 28 h 34"/>
                      <a:gd name="T34" fmla="*/ 12 w 41"/>
                      <a:gd name="T35" fmla="*/ 28 h 34"/>
                      <a:gd name="T36" fmla="*/ 5 w 41"/>
                      <a:gd name="T37" fmla="*/ 34 h 34"/>
                      <a:gd name="T38" fmla="*/ 0 w 41"/>
                      <a:gd name="T39" fmla="*/ 34 h 34"/>
                      <a:gd name="T40" fmla="*/ 0 w 41"/>
                      <a:gd name="T41" fmla="*/ 28 h 34"/>
                      <a:gd name="T42" fmla="*/ 0 w 41"/>
                      <a:gd name="T43" fmla="*/ 21 h 34"/>
                      <a:gd name="T44" fmla="*/ 5 w 41"/>
                      <a:gd name="T45" fmla="*/ 13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4"/>
                      <a:gd name="T71" fmla="*/ 41 w 41"/>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4">
                        <a:moveTo>
                          <a:pt x="5" y="13"/>
                        </a:moveTo>
                        <a:lnTo>
                          <a:pt x="5" y="6"/>
                        </a:lnTo>
                        <a:lnTo>
                          <a:pt x="12" y="0"/>
                        </a:lnTo>
                        <a:lnTo>
                          <a:pt x="17" y="0"/>
                        </a:lnTo>
                        <a:lnTo>
                          <a:pt x="24" y="0"/>
                        </a:lnTo>
                        <a:lnTo>
                          <a:pt x="29" y="0"/>
                        </a:lnTo>
                        <a:lnTo>
                          <a:pt x="35" y="6"/>
                        </a:lnTo>
                        <a:lnTo>
                          <a:pt x="41" y="6"/>
                        </a:lnTo>
                        <a:lnTo>
                          <a:pt x="41" y="13"/>
                        </a:lnTo>
                        <a:lnTo>
                          <a:pt x="35" y="13"/>
                        </a:lnTo>
                        <a:lnTo>
                          <a:pt x="41" y="21"/>
                        </a:lnTo>
                        <a:lnTo>
                          <a:pt x="41" y="28"/>
                        </a:lnTo>
                        <a:lnTo>
                          <a:pt x="35" y="34"/>
                        </a:lnTo>
                        <a:lnTo>
                          <a:pt x="29" y="34"/>
                        </a:lnTo>
                        <a:lnTo>
                          <a:pt x="24" y="34"/>
                        </a:lnTo>
                        <a:lnTo>
                          <a:pt x="17" y="34"/>
                        </a:lnTo>
                        <a:lnTo>
                          <a:pt x="17" y="28"/>
                        </a:lnTo>
                        <a:lnTo>
                          <a:pt x="12" y="28"/>
                        </a:lnTo>
                        <a:lnTo>
                          <a:pt x="5" y="34"/>
                        </a:lnTo>
                        <a:lnTo>
                          <a:pt x="0" y="34"/>
                        </a:lnTo>
                        <a:lnTo>
                          <a:pt x="0" y="28"/>
                        </a:lnTo>
                        <a:lnTo>
                          <a:pt x="0" y="21"/>
                        </a:lnTo>
                        <a:lnTo>
                          <a:pt x="5" y="13"/>
                        </a:lnTo>
                        <a:close/>
                      </a:path>
                    </a:pathLst>
                  </a:custGeom>
                  <a:solidFill>
                    <a:schemeClr val="accent1">
                      <a:lumMod val="75000"/>
                    </a:schemeClr>
                  </a:solidFill>
                  <a:ln w="9525">
                    <a:noFill/>
                    <a:round/>
                    <a:headEnd/>
                    <a:tailEnd/>
                  </a:ln>
                </p:spPr>
                <p:txBody>
                  <a:bodyPr/>
                  <a:lstStyle/>
                  <a:p>
                    <a:pPr algn="ctr">
                      <a:defRPr/>
                    </a:pPr>
                    <a:endParaRPr lang="en-US" sz="1000"/>
                  </a:p>
                </p:txBody>
              </p:sp>
              <p:sp>
                <p:nvSpPr>
                  <p:cNvPr id="183" name="Freeform 141"/>
                  <p:cNvSpPr>
                    <a:spLocks/>
                  </p:cNvSpPr>
                  <p:nvPr/>
                </p:nvSpPr>
                <p:spPr bwMode="auto">
                  <a:xfrm>
                    <a:off x="1608" y="1999"/>
                    <a:ext cx="41" cy="34"/>
                  </a:xfrm>
                  <a:custGeom>
                    <a:avLst/>
                    <a:gdLst>
                      <a:gd name="T0" fmla="*/ 5 w 41"/>
                      <a:gd name="T1" fmla="*/ 13 h 34"/>
                      <a:gd name="T2" fmla="*/ 5 w 41"/>
                      <a:gd name="T3" fmla="*/ 6 h 34"/>
                      <a:gd name="T4" fmla="*/ 12 w 41"/>
                      <a:gd name="T5" fmla="*/ 0 h 34"/>
                      <a:gd name="T6" fmla="*/ 17 w 41"/>
                      <a:gd name="T7" fmla="*/ 0 h 34"/>
                      <a:gd name="T8" fmla="*/ 24 w 41"/>
                      <a:gd name="T9" fmla="*/ 0 h 34"/>
                      <a:gd name="T10" fmla="*/ 29 w 41"/>
                      <a:gd name="T11" fmla="*/ 0 h 34"/>
                      <a:gd name="T12" fmla="*/ 35 w 41"/>
                      <a:gd name="T13" fmla="*/ 6 h 34"/>
                      <a:gd name="T14" fmla="*/ 41 w 41"/>
                      <a:gd name="T15" fmla="*/ 6 h 34"/>
                      <a:gd name="T16" fmla="*/ 41 w 41"/>
                      <a:gd name="T17" fmla="*/ 13 h 34"/>
                      <a:gd name="T18" fmla="*/ 35 w 41"/>
                      <a:gd name="T19" fmla="*/ 13 h 34"/>
                      <a:gd name="T20" fmla="*/ 41 w 41"/>
                      <a:gd name="T21" fmla="*/ 21 h 34"/>
                      <a:gd name="T22" fmla="*/ 41 w 41"/>
                      <a:gd name="T23" fmla="*/ 28 h 34"/>
                      <a:gd name="T24" fmla="*/ 35 w 41"/>
                      <a:gd name="T25" fmla="*/ 34 h 34"/>
                      <a:gd name="T26" fmla="*/ 29 w 41"/>
                      <a:gd name="T27" fmla="*/ 34 h 34"/>
                      <a:gd name="T28" fmla="*/ 24 w 41"/>
                      <a:gd name="T29" fmla="*/ 34 h 34"/>
                      <a:gd name="T30" fmla="*/ 17 w 41"/>
                      <a:gd name="T31" fmla="*/ 34 h 34"/>
                      <a:gd name="T32" fmla="*/ 17 w 41"/>
                      <a:gd name="T33" fmla="*/ 28 h 34"/>
                      <a:gd name="T34" fmla="*/ 12 w 41"/>
                      <a:gd name="T35" fmla="*/ 28 h 34"/>
                      <a:gd name="T36" fmla="*/ 5 w 41"/>
                      <a:gd name="T37" fmla="*/ 34 h 34"/>
                      <a:gd name="T38" fmla="*/ 0 w 41"/>
                      <a:gd name="T39" fmla="*/ 34 h 34"/>
                      <a:gd name="T40" fmla="*/ 0 w 41"/>
                      <a:gd name="T41" fmla="*/ 28 h 34"/>
                      <a:gd name="T42" fmla="*/ 0 w 41"/>
                      <a:gd name="T43" fmla="*/ 21 h 34"/>
                      <a:gd name="T44" fmla="*/ 5 w 41"/>
                      <a:gd name="T45" fmla="*/ 13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4"/>
                      <a:gd name="T71" fmla="*/ 41 w 41"/>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4">
                        <a:moveTo>
                          <a:pt x="5" y="13"/>
                        </a:moveTo>
                        <a:lnTo>
                          <a:pt x="5" y="6"/>
                        </a:lnTo>
                        <a:lnTo>
                          <a:pt x="12" y="0"/>
                        </a:lnTo>
                        <a:lnTo>
                          <a:pt x="17" y="0"/>
                        </a:lnTo>
                        <a:lnTo>
                          <a:pt x="24" y="0"/>
                        </a:lnTo>
                        <a:lnTo>
                          <a:pt x="29" y="0"/>
                        </a:lnTo>
                        <a:lnTo>
                          <a:pt x="35" y="6"/>
                        </a:lnTo>
                        <a:lnTo>
                          <a:pt x="41" y="6"/>
                        </a:lnTo>
                        <a:lnTo>
                          <a:pt x="41" y="13"/>
                        </a:lnTo>
                        <a:lnTo>
                          <a:pt x="35" y="13"/>
                        </a:lnTo>
                        <a:lnTo>
                          <a:pt x="41" y="21"/>
                        </a:lnTo>
                        <a:lnTo>
                          <a:pt x="41" y="28"/>
                        </a:lnTo>
                        <a:lnTo>
                          <a:pt x="35" y="34"/>
                        </a:lnTo>
                        <a:lnTo>
                          <a:pt x="29" y="34"/>
                        </a:lnTo>
                        <a:lnTo>
                          <a:pt x="24" y="34"/>
                        </a:lnTo>
                        <a:lnTo>
                          <a:pt x="17" y="34"/>
                        </a:lnTo>
                        <a:lnTo>
                          <a:pt x="17" y="28"/>
                        </a:lnTo>
                        <a:lnTo>
                          <a:pt x="12" y="28"/>
                        </a:lnTo>
                        <a:lnTo>
                          <a:pt x="5" y="34"/>
                        </a:lnTo>
                        <a:lnTo>
                          <a:pt x="0" y="34"/>
                        </a:lnTo>
                        <a:lnTo>
                          <a:pt x="0" y="28"/>
                        </a:lnTo>
                        <a:lnTo>
                          <a:pt x="0" y="21"/>
                        </a:lnTo>
                        <a:lnTo>
                          <a:pt x="5" y="13"/>
                        </a:lnTo>
                      </a:path>
                    </a:pathLst>
                  </a:custGeom>
                  <a:noFill/>
                  <a:ln w="1588">
                    <a:solidFill>
                      <a:srgbClr val="0000CC"/>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78" name="Group 142"/>
                <p:cNvGrpSpPr>
                  <a:grpSpLocks/>
                </p:cNvGrpSpPr>
                <p:nvPr/>
              </p:nvGrpSpPr>
              <p:grpSpPr bwMode="auto">
                <a:xfrm>
                  <a:off x="1901" y="2144"/>
                  <a:ext cx="35" cy="27"/>
                  <a:chOff x="1901" y="2144"/>
                  <a:chExt cx="35" cy="27"/>
                </a:xfrm>
              </p:grpSpPr>
              <p:sp>
                <p:nvSpPr>
                  <p:cNvPr id="180" name="Freeform 143"/>
                  <p:cNvSpPr>
                    <a:spLocks/>
                  </p:cNvSpPr>
                  <p:nvPr/>
                </p:nvSpPr>
                <p:spPr bwMode="auto">
                  <a:xfrm>
                    <a:off x="1901" y="2144"/>
                    <a:ext cx="35" cy="27"/>
                  </a:xfrm>
                  <a:custGeom>
                    <a:avLst/>
                    <a:gdLst>
                      <a:gd name="T0" fmla="*/ 18 w 35"/>
                      <a:gd name="T1" fmla="*/ 0 h 27"/>
                      <a:gd name="T2" fmla="*/ 11 w 35"/>
                      <a:gd name="T3" fmla="*/ 0 h 27"/>
                      <a:gd name="T4" fmla="*/ 6 w 35"/>
                      <a:gd name="T5" fmla="*/ 0 h 27"/>
                      <a:gd name="T6" fmla="*/ 6 w 35"/>
                      <a:gd name="T7" fmla="*/ 7 h 27"/>
                      <a:gd name="T8" fmla="*/ 0 w 35"/>
                      <a:gd name="T9" fmla="*/ 7 h 27"/>
                      <a:gd name="T10" fmla="*/ 0 w 35"/>
                      <a:gd name="T11" fmla="*/ 13 h 27"/>
                      <a:gd name="T12" fmla="*/ 6 w 35"/>
                      <a:gd name="T13" fmla="*/ 20 h 27"/>
                      <a:gd name="T14" fmla="*/ 6 w 35"/>
                      <a:gd name="T15" fmla="*/ 27 h 27"/>
                      <a:gd name="T16" fmla="*/ 11 w 35"/>
                      <a:gd name="T17" fmla="*/ 27 h 27"/>
                      <a:gd name="T18" fmla="*/ 18 w 35"/>
                      <a:gd name="T19" fmla="*/ 27 h 27"/>
                      <a:gd name="T20" fmla="*/ 23 w 35"/>
                      <a:gd name="T21" fmla="*/ 20 h 27"/>
                      <a:gd name="T22" fmla="*/ 30 w 35"/>
                      <a:gd name="T23" fmla="*/ 13 h 27"/>
                      <a:gd name="T24" fmla="*/ 30 w 35"/>
                      <a:gd name="T25" fmla="*/ 7 h 27"/>
                      <a:gd name="T26" fmla="*/ 30 w 35"/>
                      <a:gd name="T27" fmla="*/ 0 h 27"/>
                      <a:gd name="T28" fmla="*/ 35 w 35"/>
                      <a:gd name="T29" fmla="*/ 0 h 27"/>
                      <a:gd name="T30" fmla="*/ 30 w 35"/>
                      <a:gd name="T31" fmla="*/ 0 h 27"/>
                      <a:gd name="T32" fmla="*/ 23 w 35"/>
                      <a:gd name="T33" fmla="*/ 0 h 27"/>
                      <a:gd name="T34" fmla="*/ 18 w 35"/>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27"/>
                      <a:gd name="T56" fmla="*/ 35 w 35"/>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27">
                        <a:moveTo>
                          <a:pt x="18" y="0"/>
                        </a:moveTo>
                        <a:lnTo>
                          <a:pt x="11" y="0"/>
                        </a:lnTo>
                        <a:lnTo>
                          <a:pt x="6" y="0"/>
                        </a:lnTo>
                        <a:lnTo>
                          <a:pt x="6" y="7"/>
                        </a:lnTo>
                        <a:lnTo>
                          <a:pt x="0" y="7"/>
                        </a:lnTo>
                        <a:lnTo>
                          <a:pt x="0" y="13"/>
                        </a:lnTo>
                        <a:lnTo>
                          <a:pt x="6" y="20"/>
                        </a:lnTo>
                        <a:lnTo>
                          <a:pt x="6" y="27"/>
                        </a:lnTo>
                        <a:lnTo>
                          <a:pt x="11" y="27"/>
                        </a:lnTo>
                        <a:lnTo>
                          <a:pt x="18" y="27"/>
                        </a:lnTo>
                        <a:lnTo>
                          <a:pt x="23" y="20"/>
                        </a:lnTo>
                        <a:lnTo>
                          <a:pt x="30" y="13"/>
                        </a:lnTo>
                        <a:lnTo>
                          <a:pt x="30" y="7"/>
                        </a:lnTo>
                        <a:lnTo>
                          <a:pt x="30" y="0"/>
                        </a:lnTo>
                        <a:lnTo>
                          <a:pt x="35" y="0"/>
                        </a:lnTo>
                        <a:lnTo>
                          <a:pt x="30" y="0"/>
                        </a:lnTo>
                        <a:lnTo>
                          <a:pt x="23" y="0"/>
                        </a:lnTo>
                        <a:lnTo>
                          <a:pt x="18" y="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1" name="Freeform 144"/>
                  <p:cNvSpPr>
                    <a:spLocks/>
                  </p:cNvSpPr>
                  <p:nvPr/>
                </p:nvSpPr>
                <p:spPr bwMode="auto">
                  <a:xfrm>
                    <a:off x="1901" y="2144"/>
                    <a:ext cx="35" cy="27"/>
                  </a:xfrm>
                  <a:custGeom>
                    <a:avLst/>
                    <a:gdLst>
                      <a:gd name="T0" fmla="*/ 18 w 35"/>
                      <a:gd name="T1" fmla="*/ 0 h 27"/>
                      <a:gd name="T2" fmla="*/ 11 w 35"/>
                      <a:gd name="T3" fmla="*/ 0 h 27"/>
                      <a:gd name="T4" fmla="*/ 6 w 35"/>
                      <a:gd name="T5" fmla="*/ 0 h 27"/>
                      <a:gd name="T6" fmla="*/ 6 w 35"/>
                      <a:gd name="T7" fmla="*/ 7 h 27"/>
                      <a:gd name="T8" fmla="*/ 0 w 35"/>
                      <a:gd name="T9" fmla="*/ 7 h 27"/>
                      <a:gd name="T10" fmla="*/ 0 w 35"/>
                      <a:gd name="T11" fmla="*/ 13 h 27"/>
                      <a:gd name="T12" fmla="*/ 6 w 35"/>
                      <a:gd name="T13" fmla="*/ 20 h 27"/>
                      <a:gd name="T14" fmla="*/ 6 w 35"/>
                      <a:gd name="T15" fmla="*/ 27 h 27"/>
                      <a:gd name="T16" fmla="*/ 11 w 35"/>
                      <a:gd name="T17" fmla="*/ 27 h 27"/>
                      <a:gd name="T18" fmla="*/ 18 w 35"/>
                      <a:gd name="T19" fmla="*/ 27 h 27"/>
                      <a:gd name="T20" fmla="*/ 23 w 35"/>
                      <a:gd name="T21" fmla="*/ 20 h 27"/>
                      <a:gd name="T22" fmla="*/ 30 w 35"/>
                      <a:gd name="T23" fmla="*/ 13 h 27"/>
                      <a:gd name="T24" fmla="*/ 30 w 35"/>
                      <a:gd name="T25" fmla="*/ 7 h 27"/>
                      <a:gd name="T26" fmla="*/ 30 w 35"/>
                      <a:gd name="T27" fmla="*/ 0 h 27"/>
                      <a:gd name="T28" fmla="*/ 35 w 35"/>
                      <a:gd name="T29" fmla="*/ 0 h 27"/>
                      <a:gd name="T30" fmla="*/ 30 w 35"/>
                      <a:gd name="T31" fmla="*/ 0 h 27"/>
                      <a:gd name="T32" fmla="*/ 23 w 35"/>
                      <a:gd name="T33" fmla="*/ 0 h 27"/>
                      <a:gd name="T34" fmla="*/ 18 w 35"/>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27"/>
                      <a:gd name="T56" fmla="*/ 35 w 35"/>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27">
                        <a:moveTo>
                          <a:pt x="18" y="0"/>
                        </a:moveTo>
                        <a:lnTo>
                          <a:pt x="11" y="0"/>
                        </a:lnTo>
                        <a:lnTo>
                          <a:pt x="6" y="0"/>
                        </a:lnTo>
                        <a:lnTo>
                          <a:pt x="6" y="7"/>
                        </a:lnTo>
                        <a:lnTo>
                          <a:pt x="0" y="7"/>
                        </a:lnTo>
                        <a:lnTo>
                          <a:pt x="0" y="13"/>
                        </a:lnTo>
                        <a:lnTo>
                          <a:pt x="6" y="20"/>
                        </a:lnTo>
                        <a:lnTo>
                          <a:pt x="6" y="27"/>
                        </a:lnTo>
                        <a:lnTo>
                          <a:pt x="11" y="27"/>
                        </a:lnTo>
                        <a:lnTo>
                          <a:pt x="18" y="27"/>
                        </a:lnTo>
                        <a:lnTo>
                          <a:pt x="23" y="20"/>
                        </a:lnTo>
                        <a:lnTo>
                          <a:pt x="30" y="13"/>
                        </a:lnTo>
                        <a:lnTo>
                          <a:pt x="30" y="7"/>
                        </a:lnTo>
                        <a:lnTo>
                          <a:pt x="30" y="0"/>
                        </a:lnTo>
                        <a:lnTo>
                          <a:pt x="35" y="0"/>
                        </a:lnTo>
                        <a:lnTo>
                          <a:pt x="30" y="0"/>
                        </a:lnTo>
                        <a:lnTo>
                          <a:pt x="23" y="0"/>
                        </a:lnTo>
                        <a:lnTo>
                          <a:pt x="18" y="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sp>
              <p:nvSpPr>
                <p:cNvPr id="179" name="Freeform 145"/>
                <p:cNvSpPr>
                  <a:spLocks/>
                </p:cNvSpPr>
                <p:nvPr/>
              </p:nvSpPr>
              <p:spPr bwMode="auto">
                <a:xfrm>
                  <a:off x="1643" y="2953"/>
                  <a:ext cx="66" cy="104"/>
                </a:xfrm>
                <a:custGeom>
                  <a:avLst/>
                  <a:gdLst>
                    <a:gd name="T0" fmla="*/ 12 w 66"/>
                    <a:gd name="T1" fmla="*/ 7 h 104"/>
                    <a:gd name="T2" fmla="*/ 6 w 66"/>
                    <a:gd name="T3" fmla="*/ 14 h 104"/>
                    <a:gd name="T4" fmla="*/ 6 w 66"/>
                    <a:gd name="T5" fmla="*/ 20 h 104"/>
                    <a:gd name="T6" fmla="*/ 6 w 66"/>
                    <a:gd name="T7" fmla="*/ 26 h 104"/>
                    <a:gd name="T8" fmla="*/ 0 w 66"/>
                    <a:gd name="T9" fmla="*/ 39 h 104"/>
                    <a:gd name="T10" fmla="*/ 0 w 66"/>
                    <a:gd name="T11" fmla="*/ 46 h 104"/>
                    <a:gd name="T12" fmla="*/ 0 w 66"/>
                    <a:gd name="T13" fmla="*/ 59 h 104"/>
                    <a:gd name="T14" fmla="*/ 6 w 66"/>
                    <a:gd name="T15" fmla="*/ 66 h 104"/>
                    <a:gd name="T16" fmla="*/ 6 w 66"/>
                    <a:gd name="T17" fmla="*/ 79 h 104"/>
                    <a:gd name="T18" fmla="*/ 6 w 66"/>
                    <a:gd name="T19" fmla="*/ 86 h 104"/>
                    <a:gd name="T20" fmla="*/ 12 w 66"/>
                    <a:gd name="T21" fmla="*/ 86 h 104"/>
                    <a:gd name="T22" fmla="*/ 12 w 66"/>
                    <a:gd name="T23" fmla="*/ 92 h 104"/>
                    <a:gd name="T24" fmla="*/ 12 w 66"/>
                    <a:gd name="T25" fmla="*/ 99 h 104"/>
                    <a:gd name="T26" fmla="*/ 18 w 66"/>
                    <a:gd name="T27" fmla="*/ 99 h 104"/>
                    <a:gd name="T28" fmla="*/ 25 w 66"/>
                    <a:gd name="T29" fmla="*/ 104 h 104"/>
                    <a:gd name="T30" fmla="*/ 30 w 66"/>
                    <a:gd name="T31" fmla="*/ 104 h 104"/>
                    <a:gd name="T32" fmla="*/ 37 w 66"/>
                    <a:gd name="T33" fmla="*/ 104 h 104"/>
                    <a:gd name="T34" fmla="*/ 42 w 66"/>
                    <a:gd name="T35" fmla="*/ 104 h 104"/>
                    <a:gd name="T36" fmla="*/ 49 w 66"/>
                    <a:gd name="T37" fmla="*/ 104 h 104"/>
                    <a:gd name="T38" fmla="*/ 54 w 66"/>
                    <a:gd name="T39" fmla="*/ 99 h 104"/>
                    <a:gd name="T40" fmla="*/ 61 w 66"/>
                    <a:gd name="T41" fmla="*/ 99 h 104"/>
                    <a:gd name="T42" fmla="*/ 61 w 66"/>
                    <a:gd name="T43" fmla="*/ 92 h 104"/>
                    <a:gd name="T44" fmla="*/ 66 w 66"/>
                    <a:gd name="T45" fmla="*/ 92 h 104"/>
                    <a:gd name="T46" fmla="*/ 66 w 66"/>
                    <a:gd name="T47" fmla="*/ 86 h 104"/>
                    <a:gd name="T48" fmla="*/ 66 w 66"/>
                    <a:gd name="T49" fmla="*/ 20 h 104"/>
                    <a:gd name="T50" fmla="*/ 61 w 66"/>
                    <a:gd name="T51" fmla="*/ 14 h 104"/>
                    <a:gd name="T52" fmla="*/ 61 w 66"/>
                    <a:gd name="T53" fmla="*/ 7 h 104"/>
                    <a:gd name="T54" fmla="*/ 54 w 66"/>
                    <a:gd name="T55" fmla="*/ 7 h 104"/>
                    <a:gd name="T56" fmla="*/ 49 w 66"/>
                    <a:gd name="T57" fmla="*/ 7 h 104"/>
                    <a:gd name="T58" fmla="*/ 49 w 66"/>
                    <a:gd name="T59" fmla="*/ 0 h 104"/>
                    <a:gd name="T60" fmla="*/ 42 w 66"/>
                    <a:gd name="T61" fmla="*/ 0 h 104"/>
                    <a:gd name="T62" fmla="*/ 37 w 66"/>
                    <a:gd name="T63" fmla="*/ 0 h 104"/>
                    <a:gd name="T64" fmla="*/ 30 w 66"/>
                    <a:gd name="T65" fmla="*/ 0 h 104"/>
                    <a:gd name="T66" fmla="*/ 25 w 66"/>
                    <a:gd name="T67" fmla="*/ 0 h 104"/>
                    <a:gd name="T68" fmla="*/ 18 w 66"/>
                    <a:gd name="T69" fmla="*/ 0 h 104"/>
                    <a:gd name="T70" fmla="*/ 12 w 66"/>
                    <a:gd name="T71" fmla="*/ 0 h 104"/>
                    <a:gd name="T72" fmla="*/ 12 w 66"/>
                    <a:gd name="T73" fmla="*/ 7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104"/>
                    <a:gd name="T113" fmla="*/ 66 w 66"/>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104">
                      <a:moveTo>
                        <a:pt x="12" y="7"/>
                      </a:moveTo>
                      <a:lnTo>
                        <a:pt x="6" y="14"/>
                      </a:lnTo>
                      <a:lnTo>
                        <a:pt x="6" y="20"/>
                      </a:lnTo>
                      <a:lnTo>
                        <a:pt x="6" y="26"/>
                      </a:lnTo>
                      <a:lnTo>
                        <a:pt x="0" y="39"/>
                      </a:lnTo>
                      <a:lnTo>
                        <a:pt x="0" y="46"/>
                      </a:lnTo>
                      <a:lnTo>
                        <a:pt x="0" y="59"/>
                      </a:lnTo>
                      <a:lnTo>
                        <a:pt x="6" y="66"/>
                      </a:lnTo>
                      <a:lnTo>
                        <a:pt x="6" y="79"/>
                      </a:lnTo>
                      <a:lnTo>
                        <a:pt x="6" y="86"/>
                      </a:lnTo>
                      <a:lnTo>
                        <a:pt x="12" y="86"/>
                      </a:lnTo>
                      <a:lnTo>
                        <a:pt x="12" y="92"/>
                      </a:lnTo>
                      <a:lnTo>
                        <a:pt x="12" y="99"/>
                      </a:lnTo>
                      <a:lnTo>
                        <a:pt x="18" y="99"/>
                      </a:lnTo>
                      <a:lnTo>
                        <a:pt x="25" y="104"/>
                      </a:lnTo>
                      <a:lnTo>
                        <a:pt x="30" y="104"/>
                      </a:lnTo>
                      <a:lnTo>
                        <a:pt x="37" y="104"/>
                      </a:lnTo>
                      <a:lnTo>
                        <a:pt x="42" y="104"/>
                      </a:lnTo>
                      <a:lnTo>
                        <a:pt x="49" y="104"/>
                      </a:lnTo>
                      <a:lnTo>
                        <a:pt x="54" y="99"/>
                      </a:lnTo>
                      <a:lnTo>
                        <a:pt x="61" y="99"/>
                      </a:lnTo>
                      <a:lnTo>
                        <a:pt x="61" y="92"/>
                      </a:lnTo>
                      <a:lnTo>
                        <a:pt x="66" y="92"/>
                      </a:lnTo>
                      <a:lnTo>
                        <a:pt x="66" y="86"/>
                      </a:lnTo>
                      <a:lnTo>
                        <a:pt x="66" y="20"/>
                      </a:lnTo>
                      <a:lnTo>
                        <a:pt x="61" y="14"/>
                      </a:lnTo>
                      <a:lnTo>
                        <a:pt x="61" y="7"/>
                      </a:lnTo>
                      <a:lnTo>
                        <a:pt x="54" y="7"/>
                      </a:lnTo>
                      <a:lnTo>
                        <a:pt x="49" y="7"/>
                      </a:lnTo>
                      <a:lnTo>
                        <a:pt x="49" y="0"/>
                      </a:lnTo>
                      <a:lnTo>
                        <a:pt x="42" y="0"/>
                      </a:lnTo>
                      <a:lnTo>
                        <a:pt x="37" y="0"/>
                      </a:lnTo>
                      <a:lnTo>
                        <a:pt x="30" y="0"/>
                      </a:lnTo>
                      <a:lnTo>
                        <a:pt x="25" y="0"/>
                      </a:lnTo>
                      <a:lnTo>
                        <a:pt x="18" y="0"/>
                      </a:lnTo>
                      <a:lnTo>
                        <a:pt x="12" y="0"/>
                      </a:lnTo>
                      <a:lnTo>
                        <a:pt x="12" y="7"/>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22" name="Group 146"/>
              <p:cNvGrpSpPr>
                <a:grpSpLocks/>
              </p:cNvGrpSpPr>
              <p:nvPr/>
            </p:nvGrpSpPr>
            <p:grpSpPr bwMode="auto">
              <a:xfrm>
                <a:off x="2271" y="912"/>
                <a:ext cx="1993" cy="2437"/>
                <a:chOff x="2271" y="912"/>
                <a:chExt cx="1993" cy="2437"/>
              </a:xfrm>
            </p:grpSpPr>
            <p:grpSp>
              <p:nvGrpSpPr>
                <p:cNvPr id="123" name="Group 147"/>
                <p:cNvGrpSpPr>
                  <a:grpSpLocks/>
                </p:cNvGrpSpPr>
                <p:nvPr/>
              </p:nvGrpSpPr>
              <p:grpSpPr bwMode="auto">
                <a:xfrm>
                  <a:off x="2511" y="2517"/>
                  <a:ext cx="1070" cy="832"/>
                  <a:chOff x="2511" y="2517"/>
                  <a:chExt cx="1070" cy="832"/>
                </a:xfrm>
              </p:grpSpPr>
              <p:grpSp>
                <p:nvGrpSpPr>
                  <p:cNvPr id="162" name="Group 148"/>
                  <p:cNvGrpSpPr>
                    <a:grpSpLocks/>
                  </p:cNvGrpSpPr>
                  <p:nvPr/>
                </p:nvGrpSpPr>
                <p:grpSpPr bwMode="auto">
                  <a:xfrm>
                    <a:off x="2600" y="3232"/>
                    <a:ext cx="36" cy="45"/>
                    <a:chOff x="2600" y="3232"/>
                    <a:chExt cx="36" cy="45"/>
                  </a:xfrm>
                </p:grpSpPr>
                <p:sp>
                  <p:nvSpPr>
                    <p:cNvPr id="175" name="Freeform 149"/>
                    <p:cNvSpPr>
                      <a:spLocks/>
                    </p:cNvSpPr>
                    <p:nvPr/>
                  </p:nvSpPr>
                  <p:spPr bwMode="auto">
                    <a:xfrm>
                      <a:off x="2600" y="3232"/>
                      <a:ext cx="36" cy="45"/>
                    </a:xfrm>
                    <a:custGeom>
                      <a:avLst/>
                      <a:gdLst>
                        <a:gd name="T0" fmla="*/ 5 w 36"/>
                        <a:gd name="T1" fmla="*/ 13 h 45"/>
                        <a:gd name="T2" fmla="*/ 5 w 36"/>
                        <a:gd name="T3" fmla="*/ 19 h 45"/>
                        <a:gd name="T4" fmla="*/ 0 w 36"/>
                        <a:gd name="T5" fmla="*/ 19 h 45"/>
                        <a:gd name="T6" fmla="*/ 0 w 36"/>
                        <a:gd name="T7" fmla="*/ 25 h 45"/>
                        <a:gd name="T8" fmla="*/ 0 w 36"/>
                        <a:gd name="T9" fmla="*/ 32 h 45"/>
                        <a:gd name="T10" fmla="*/ 5 w 36"/>
                        <a:gd name="T11" fmla="*/ 39 h 45"/>
                        <a:gd name="T12" fmla="*/ 29 w 36"/>
                        <a:gd name="T13" fmla="*/ 45 h 45"/>
                        <a:gd name="T14" fmla="*/ 29 w 36"/>
                        <a:gd name="T15" fmla="*/ 39 h 45"/>
                        <a:gd name="T16" fmla="*/ 29 w 36"/>
                        <a:gd name="T17" fmla="*/ 32 h 45"/>
                        <a:gd name="T18" fmla="*/ 29 w 36"/>
                        <a:gd name="T19" fmla="*/ 25 h 45"/>
                        <a:gd name="T20" fmla="*/ 24 w 36"/>
                        <a:gd name="T21" fmla="*/ 25 h 45"/>
                        <a:gd name="T22" fmla="*/ 36 w 36"/>
                        <a:gd name="T23" fmla="*/ 13 h 45"/>
                        <a:gd name="T24" fmla="*/ 29 w 36"/>
                        <a:gd name="T25" fmla="*/ 13 h 45"/>
                        <a:gd name="T26" fmla="*/ 29 w 36"/>
                        <a:gd name="T27" fmla="*/ 7 h 45"/>
                        <a:gd name="T28" fmla="*/ 29 w 36"/>
                        <a:gd name="T29" fmla="*/ 0 h 45"/>
                        <a:gd name="T30" fmla="*/ 24 w 36"/>
                        <a:gd name="T31" fmla="*/ 0 h 45"/>
                        <a:gd name="T32" fmla="*/ 17 w 36"/>
                        <a:gd name="T33" fmla="*/ 0 h 45"/>
                        <a:gd name="T34" fmla="*/ 12 w 36"/>
                        <a:gd name="T35" fmla="*/ 0 h 45"/>
                        <a:gd name="T36" fmla="*/ 12 w 36"/>
                        <a:gd name="T37" fmla="*/ 7 h 45"/>
                        <a:gd name="T38" fmla="*/ 5 w 36"/>
                        <a:gd name="T39" fmla="*/ 1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45"/>
                        <a:gd name="T62" fmla="*/ 36 w 36"/>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45">
                          <a:moveTo>
                            <a:pt x="5" y="13"/>
                          </a:moveTo>
                          <a:lnTo>
                            <a:pt x="5" y="19"/>
                          </a:lnTo>
                          <a:lnTo>
                            <a:pt x="0" y="19"/>
                          </a:lnTo>
                          <a:lnTo>
                            <a:pt x="0" y="25"/>
                          </a:lnTo>
                          <a:lnTo>
                            <a:pt x="0" y="32"/>
                          </a:lnTo>
                          <a:lnTo>
                            <a:pt x="5" y="39"/>
                          </a:lnTo>
                          <a:lnTo>
                            <a:pt x="29" y="45"/>
                          </a:lnTo>
                          <a:lnTo>
                            <a:pt x="29" y="39"/>
                          </a:lnTo>
                          <a:lnTo>
                            <a:pt x="29" y="32"/>
                          </a:lnTo>
                          <a:lnTo>
                            <a:pt x="29" y="25"/>
                          </a:lnTo>
                          <a:lnTo>
                            <a:pt x="24" y="25"/>
                          </a:lnTo>
                          <a:lnTo>
                            <a:pt x="36" y="13"/>
                          </a:lnTo>
                          <a:lnTo>
                            <a:pt x="29" y="13"/>
                          </a:lnTo>
                          <a:lnTo>
                            <a:pt x="29" y="7"/>
                          </a:lnTo>
                          <a:lnTo>
                            <a:pt x="29" y="0"/>
                          </a:lnTo>
                          <a:lnTo>
                            <a:pt x="24" y="0"/>
                          </a:lnTo>
                          <a:lnTo>
                            <a:pt x="17" y="0"/>
                          </a:lnTo>
                          <a:lnTo>
                            <a:pt x="12" y="0"/>
                          </a:lnTo>
                          <a:lnTo>
                            <a:pt x="12" y="7"/>
                          </a:lnTo>
                          <a:lnTo>
                            <a:pt x="5" y="13"/>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6" name="Freeform 150"/>
                    <p:cNvSpPr>
                      <a:spLocks/>
                    </p:cNvSpPr>
                    <p:nvPr/>
                  </p:nvSpPr>
                  <p:spPr bwMode="auto">
                    <a:xfrm>
                      <a:off x="2600" y="3232"/>
                      <a:ext cx="36" cy="45"/>
                    </a:xfrm>
                    <a:custGeom>
                      <a:avLst/>
                      <a:gdLst>
                        <a:gd name="T0" fmla="*/ 5 w 36"/>
                        <a:gd name="T1" fmla="*/ 13 h 45"/>
                        <a:gd name="T2" fmla="*/ 5 w 36"/>
                        <a:gd name="T3" fmla="*/ 19 h 45"/>
                        <a:gd name="T4" fmla="*/ 0 w 36"/>
                        <a:gd name="T5" fmla="*/ 19 h 45"/>
                        <a:gd name="T6" fmla="*/ 0 w 36"/>
                        <a:gd name="T7" fmla="*/ 25 h 45"/>
                        <a:gd name="T8" fmla="*/ 0 w 36"/>
                        <a:gd name="T9" fmla="*/ 32 h 45"/>
                        <a:gd name="T10" fmla="*/ 5 w 36"/>
                        <a:gd name="T11" fmla="*/ 39 h 45"/>
                        <a:gd name="T12" fmla="*/ 29 w 36"/>
                        <a:gd name="T13" fmla="*/ 45 h 45"/>
                        <a:gd name="T14" fmla="*/ 29 w 36"/>
                        <a:gd name="T15" fmla="*/ 39 h 45"/>
                        <a:gd name="T16" fmla="*/ 29 w 36"/>
                        <a:gd name="T17" fmla="*/ 32 h 45"/>
                        <a:gd name="T18" fmla="*/ 29 w 36"/>
                        <a:gd name="T19" fmla="*/ 25 h 45"/>
                        <a:gd name="T20" fmla="*/ 24 w 36"/>
                        <a:gd name="T21" fmla="*/ 25 h 45"/>
                        <a:gd name="T22" fmla="*/ 36 w 36"/>
                        <a:gd name="T23" fmla="*/ 13 h 45"/>
                        <a:gd name="T24" fmla="*/ 29 w 36"/>
                        <a:gd name="T25" fmla="*/ 13 h 45"/>
                        <a:gd name="T26" fmla="*/ 29 w 36"/>
                        <a:gd name="T27" fmla="*/ 7 h 45"/>
                        <a:gd name="T28" fmla="*/ 29 w 36"/>
                        <a:gd name="T29" fmla="*/ 0 h 45"/>
                        <a:gd name="T30" fmla="*/ 24 w 36"/>
                        <a:gd name="T31" fmla="*/ 0 h 45"/>
                        <a:gd name="T32" fmla="*/ 17 w 36"/>
                        <a:gd name="T33" fmla="*/ 0 h 45"/>
                        <a:gd name="T34" fmla="*/ 12 w 36"/>
                        <a:gd name="T35" fmla="*/ 0 h 45"/>
                        <a:gd name="T36" fmla="*/ 12 w 36"/>
                        <a:gd name="T37" fmla="*/ 7 h 45"/>
                        <a:gd name="T38" fmla="*/ 5 w 36"/>
                        <a:gd name="T39" fmla="*/ 1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45"/>
                        <a:gd name="T62" fmla="*/ 36 w 36"/>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45">
                          <a:moveTo>
                            <a:pt x="5" y="13"/>
                          </a:moveTo>
                          <a:lnTo>
                            <a:pt x="5" y="19"/>
                          </a:lnTo>
                          <a:lnTo>
                            <a:pt x="0" y="19"/>
                          </a:lnTo>
                          <a:lnTo>
                            <a:pt x="0" y="25"/>
                          </a:lnTo>
                          <a:lnTo>
                            <a:pt x="0" y="32"/>
                          </a:lnTo>
                          <a:lnTo>
                            <a:pt x="5" y="39"/>
                          </a:lnTo>
                          <a:lnTo>
                            <a:pt x="29" y="45"/>
                          </a:lnTo>
                          <a:lnTo>
                            <a:pt x="29" y="39"/>
                          </a:lnTo>
                          <a:lnTo>
                            <a:pt x="29" y="32"/>
                          </a:lnTo>
                          <a:lnTo>
                            <a:pt x="29" y="25"/>
                          </a:lnTo>
                          <a:lnTo>
                            <a:pt x="24" y="25"/>
                          </a:lnTo>
                          <a:lnTo>
                            <a:pt x="36" y="13"/>
                          </a:lnTo>
                          <a:lnTo>
                            <a:pt x="29" y="13"/>
                          </a:lnTo>
                          <a:lnTo>
                            <a:pt x="29" y="7"/>
                          </a:lnTo>
                          <a:lnTo>
                            <a:pt x="29" y="0"/>
                          </a:lnTo>
                          <a:lnTo>
                            <a:pt x="24" y="0"/>
                          </a:lnTo>
                          <a:lnTo>
                            <a:pt x="17" y="0"/>
                          </a:lnTo>
                          <a:lnTo>
                            <a:pt x="12" y="0"/>
                          </a:lnTo>
                          <a:lnTo>
                            <a:pt x="12" y="7"/>
                          </a:lnTo>
                          <a:lnTo>
                            <a:pt x="5" y="13"/>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63" name="Group 151"/>
                  <p:cNvGrpSpPr>
                    <a:grpSpLocks/>
                  </p:cNvGrpSpPr>
                  <p:nvPr/>
                </p:nvGrpSpPr>
                <p:grpSpPr bwMode="auto">
                  <a:xfrm>
                    <a:off x="2511" y="3296"/>
                    <a:ext cx="34" cy="53"/>
                    <a:chOff x="2511" y="3296"/>
                    <a:chExt cx="34" cy="53"/>
                  </a:xfrm>
                </p:grpSpPr>
                <p:sp>
                  <p:nvSpPr>
                    <p:cNvPr id="173" name="Freeform 152"/>
                    <p:cNvSpPr>
                      <a:spLocks/>
                    </p:cNvSpPr>
                    <p:nvPr/>
                  </p:nvSpPr>
                  <p:spPr bwMode="auto">
                    <a:xfrm>
                      <a:off x="2511" y="3296"/>
                      <a:ext cx="34" cy="53"/>
                    </a:xfrm>
                    <a:custGeom>
                      <a:avLst/>
                      <a:gdLst>
                        <a:gd name="T0" fmla="*/ 10 w 34"/>
                        <a:gd name="T1" fmla="*/ 7 h 53"/>
                        <a:gd name="T2" fmla="*/ 17 w 34"/>
                        <a:gd name="T3" fmla="*/ 0 h 53"/>
                        <a:gd name="T4" fmla="*/ 22 w 34"/>
                        <a:gd name="T5" fmla="*/ 7 h 53"/>
                        <a:gd name="T6" fmla="*/ 29 w 34"/>
                        <a:gd name="T7" fmla="*/ 7 h 53"/>
                        <a:gd name="T8" fmla="*/ 34 w 34"/>
                        <a:gd name="T9" fmla="*/ 7 h 53"/>
                        <a:gd name="T10" fmla="*/ 34 w 34"/>
                        <a:gd name="T11" fmla="*/ 13 h 53"/>
                        <a:gd name="T12" fmla="*/ 29 w 34"/>
                        <a:gd name="T13" fmla="*/ 20 h 53"/>
                        <a:gd name="T14" fmla="*/ 29 w 34"/>
                        <a:gd name="T15" fmla="*/ 27 h 53"/>
                        <a:gd name="T16" fmla="*/ 22 w 34"/>
                        <a:gd name="T17" fmla="*/ 33 h 53"/>
                        <a:gd name="T18" fmla="*/ 22 w 34"/>
                        <a:gd name="T19" fmla="*/ 40 h 53"/>
                        <a:gd name="T20" fmla="*/ 17 w 34"/>
                        <a:gd name="T21" fmla="*/ 47 h 53"/>
                        <a:gd name="T22" fmla="*/ 17 w 34"/>
                        <a:gd name="T23" fmla="*/ 53 h 53"/>
                        <a:gd name="T24" fmla="*/ 10 w 34"/>
                        <a:gd name="T25" fmla="*/ 53 h 53"/>
                        <a:gd name="T26" fmla="*/ 5 w 34"/>
                        <a:gd name="T27" fmla="*/ 53 h 53"/>
                        <a:gd name="T28" fmla="*/ 0 w 34"/>
                        <a:gd name="T29" fmla="*/ 53 h 53"/>
                        <a:gd name="T30" fmla="*/ 0 w 34"/>
                        <a:gd name="T31" fmla="*/ 47 h 53"/>
                        <a:gd name="T32" fmla="*/ 0 w 34"/>
                        <a:gd name="T33" fmla="*/ 40 h 53"/>
                        <a:gd name="T34" fmla="*/ 0 w 34"/>
                        <a:gd name="T35" fmla="*/ 33 h 53"/>
                        <a:gd name="T36" fmla="*/ 5 w 34"/>
                        <a:gd name="T37" fmla="*/ 27 h 53"/>
                        <a:gd name="T38" fmla="*/ 5 w 34"/>
                        <a:gd name="T39" fmla="*/ 20 h 53"/>
                        <a:gd name="T40" fmla="*/ 10 w 34"/>
                        <a:gd name="T41" fmla="*/ 13 h 53"/>
                        <a:gd name="T42" fmla="*/ 10 w 34"/>
                        <a:gd name="T43" fmla="*/ 7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53"/>
                        <a:gd name="T68" fmla="*/ 34 w 34"/>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53">
                          <a:moveTo>
                            <a:pt x="10" y="7"/>
                          </a:moveTo>
                          <a:lnTo>
                            <a:pt x="17" y="0"/>
                          </a:lnTo>
                          <a:lnTo>
                            <a:pt x="22" y="7"/>
                          </a:lnTo>
                          <a:lnTo>
                            <a:pt x="29" y="7"/>
                          </a:lnTo>
                          <a:lnTo>
                            <a:pt x="34" y="7"/>
                          </a:lnTo>
                          <a:lnTo>
                            <a:pt x="34" y="13"/>
                          </a:lnTo>
                          <a:lnTo>
                            <a:pt x="29" y="20"/>
                          </a:lnTo>
                          <a:lnTo>
                            <a:pt x="29" y="27"/>
                          </a:lnTo>
                          <a:lnTo>
                            <a:pt x="22" y="33"/>
                          </a:lnTo>
                          <a:lnTo>
                            <a:pt x="22" y="40"/>
                          </a:lnTo>
                          <a:lnTo>
                            <a:pt x="17" y="47"/>
                          </a:lnTo>
                          <a:lnTo>
                            <a:pt x="17" y="53"/>
                          </a:lnTo>
                          <a:lnTo>
                            <a:pt x="10" y="53"/>
                          </a:lnTo>
                          <a:lnTo>
                            <a:pt x="5" y="53"/>
                          </a:lnTo>
                          <a:lnTo>
                            <a:pt x="0" y="53"/>
                          </a:lnTo>
                          <a:lnTo>
                            <a:pt x="0" y="47"/>
                          </a:lnTo>
                          <a:lnTo>
                            <a:pt x="0" y="40"/>
                          </a:lnTo>
                          <a:lnTo>
                            <a:pt x="0" y="33"/>
                          </a:lnTo>
                          <a:lnTo>
                            <a:pt x="5" y="27"/>
                          </a:lnTo>
                          <a:lnTo>
                            <a:pt x="5" y="20"/>
                          </a:lnTo>
                          <a:lnTo>
                            <a:pt x="10" y="13"/>
                          </a:lnTo>
                          <a:lnTo>
                            <a:pt x="10" y="7"/>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 name="Freeform 153"/>
                    <p:cNvSpPr>
                      <a:spLocks/>
                    </p:cNvSpPr>
                    <p:nvPr/>
                  </p:nvSpPr>
                  <p:spPr bwMode="auto">
                    <a:xfrm>
                      <a:off x="2511" y="3296"/>
                      <a:ext cx="34" cy="53"/>
                    </a:xfrm>
                    <a:custGeom>
                      <a:avLst/>
                      <a:gdLst>
                        <a:gd name="T0" fmla="*/ 10 w 34"/>
                        <a:gd name="T1" fmla="*/ 7 h 53"/>
                        <a:gd name="T2" fmla="*/ 17 w 34"/>
                        <a:gd name="T3" fmla="*/ 0 h 53"/>
                        <a:gd name="T4" fmla="*/ 22 w 34"/>
                        <a:gd name="T5" fmla="*/ 7 h 53"/>
                        <a:gd name="T6" fmla="*/ 29 w 34"/>
                        <a:gd name="T7" fmla="*/ 7 h 53"/>
                        <a:gd name="T8" fmla="*/ 34 w 34"/>
                        <a:gd name="T9" fmla="*/ 7 h 53"/>
                        <a:gd name="T10" fmla="*/ 34 w 34"/>
                        <a:gd name="T11" fmla="*/ 13 h 53"/>
                        <a:gd name="T12" fmla="*/ 29 w 34"/>
                        <a:gd name="T13" fmla="*/ 20 h 53"/>
                        <a:gd name="T14" fmla="*/ 29 w 34"/>
                        <a:gd name="T15" fmla="*/ 27 h 53"/>
                        <a:gd name="T16" fmla="*/ 22 w 34"/>
                        <a:gd name="T17" fmla="*/ 33 h 53"/>
                        <a:gd name="T18" fmla="*/ 22 w 34"/>
                        <a:gd name="T19" fmla="*/ 40 h 53"/>
                        <a:gd name="T20" fmla="*/ 17 w 34"/>
                        <a:gd name="T21" fmla="*/ 47 h 53"/>
                        <a:gd name="T22" fmla="*/ 17 w 34"/>
                        <a:gd name="T23" fmla="*/ 53 h 53"/>
                        <a:gd name="T24" fmla="*/ 10 w 34"/>
                        <a:gd name="T25" fmla="*/ 53 h 53"/>
                        <a:gd name="T26" fmla="*/ 5 w 34"/>
                        <a:gd name="T27" fmla="*/ 53 h 53"/>
                        <a:gd name="T28" fmla="*/ 0 w 34"/>
                        <a:gd name="T29" fmla="*/ 53 h 53"/>
                        <a:gd name="T30" fmla="*/ 0 w 34"/>
                        <a:gd name="T31" fmla="*/ 47 h 53"/>
                        <a:gd name="T32" fmla="*/ 0 w 34"/>
                        <a:gd name="T33" fmla="*/ 40 h 53"/>
                        <a:gd name="T34" fmla="*/ 0 w 34"/>
                        <a:gd name="T35" fmla="*/ 33 h 53"/>
                        <a:gd name="T36" fmla="*/ 5 w 34"/>
                        <a:gd name="T37" fmla="*/ 27 h 53"/>
                        <a:gd name="T38" fmla="*/ 5 w 34"/>
                        <a:gd name="T39" fmla="*/ 20 h 53"/>
                        <a:gd name="T40" fmla="*/ 10 w 34"/>
                        <a:gd name="T41" fmla="*/ 13 h 53"/>
                        <a:gd name="T42" fmla="*/ 10 w 34"/>
                        <a:gd name="T43" fmla="*/ 7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53"/>
                        <a:gd name="T68" fmla="*/ 34 w 34"/>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53">
                          <a:moveTo>
                            <a:pt x="10" y="7"/>
                          </a:moveTo>
                          <a:lnTo>
                            <a:pt x="17" y="0"/>
                          </a:lnTo>
                          <a:lnTo>
                            <a:pt x="22" y="7"/>
                          </a:lnTo>
                          <a:lnTo>
                            <a:pt x="29" y="7"/>
                          </a:lnTo>
                          <a:lnTo>
                            <a:pt x="34" y="7"/>
                          </a:lnTo>
                          <a:lnTo>
                            <a:pt x="34" y="13"/>
                          </a:lnTo>
                          <a:lnTo>
                            <a:pt x="29" y="20"/>
                          </a:lnTo>
                          <a:lnTo>
                            <a:pt x="29" y="27"/>
                          </a:lnTo>
                          <a:lnTo>
                            <a:pt x="22" y="33"/>
                          </a:lnTo>
                          <a:lnTo>
                            <a:pt x="22" y="40"/>
                          </a:lnTo>
                          <a:lnTo>
                            <a:pt x="17" y="47"/>
                          </a:lnTo>
                          <a:lnTo>
                            <a:pt x="17" y="53"/>
                          </a:lnTo>
                          <a:lnTo>
                            <a:pt x="10" y="53"/>
                          </a:lnTo>
                          <a:lnTo>
                            <a:pt x="5" y="53"/>
                          </a:lnTo>
                          <a:lnTo>
                            <a:pt x="0" y="53"/>
                          </a:lnTo>
                          <a:lnTo>
                            <a:pt x="0" y="47"/>
                          </a:lnTo>
                          <a:lnTo>
                            <a:pt x="0" y="40"/>
                          </a:lnTo>
                          <a:lnTo>
                            <a:pt x="0" y="33"/>
                          </a:lnTo>
                          <a:lnTo>
                            <a:pt x="5" y="27"/>
                          </a:lnTo>
                          <a:lnTo>
                            <a:pt x="5" y="20"/>
                          </a:lnTo>
                          <a:lnTo>
                            <a:pt x="10" y="13"/>
                          </a:lnTo>
                          <a:lnTo>
                            <a:pt x="10" y="7"/>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64" name="Group 154"/>
                  <p:cNvGrpSpPr>
                    <a:grpSpLocks/>
                  </p:cNvGrpSpPr>
                  <p:nvPr/>
                </p:nvGrpSpPr>
                <p:grpSpPr bwMode="auto">
                  <a:xfrm>
                    <a:off x="2847" y="3035"/>
                    <a:ext cx="65" cy="72"/>
                    <a:chOff x="2847" y="3035"/>
                    <a:chExt cx="65" cy="72"/>
                  </a:xfrm>
                </p:grpSpPr>
                <p:sp>
                  <p:nvSpPr>
                    <p:cNvPr id="171" name="Freeform 155"/>
                    <p:cNvSpPr>
                      <a:spLocks/>
                    </p:cNvSpPr>
                    <p:nvPr/>
                  </p:nvSpPr>
                  <p:spPr bwMode="auto">
                    <a:xfrm>
                      <a:off x="2847" y="3035"/>
                      <a:ext cx="65" cy="72"/>
                    </a:xfrm>
                    <a:custGeom>
                      <a:avLst/>
                      <a:gdLst>
                        <a:gd name="T0" fmla="*/ 53 w 65"/>
                        <a:gd name="T1" fmla="*/ 0 h 72"/>
                        <a:gd name="T2" fmla="*/ 46 w 65"/>
                        <a:gd name="T3" fmla="*/ 0 h 72"/>
                        <a:gd name="T4" fmla="*/ 41 w 65"/>
                        <a:gd name="T5" fmla="*/ 0 h 72"/>
                        <a:gd name="T6" fmla="*/ 34 w 65"/>
                        <a:gd name="T7" fmla="*/ 6 h 72"/>
                        <a:gd name="T8" fmla="*/ 29 w 65"/>
                        <a:gd name="T9" fmla="*/ 13 h 72"/>
                        <a:gd name="T10" fmla="*/ 29 w 65"/>
                        <a:gd name="T11" fmla="*/ 6 h 72"/>
                        <a:gd name="T12" fmla="*/ 22 w 65"/>
                        <a:gd name="T13" fmla="*/ 0 h 72"/>
                        <a:gd name="T14" fmla="*/ 17 w 65"/>
                        <a:gd name="T15" fmla="*/ 0 h 72"/>
                        <a:gd name="T16" fmla="*/ 10 w 65"/>
                        <a:gd name="T17" fmla="*/ 0 h 72"/>
                        <a:gd name="T18" fmla="*/ 5 w 65"/>
                        <a:gd name="T19" fmla="*/ 0 h 72"/>
                        <a:gd name="T20" fmla="*/ 5 w 65"/>
                        <a:gd name="T21" fmla="*/ 6 h 72"/>
                        <a:gd name="T22" fmla="*/ 0 w 65"/>
                        <a:gd name="T23" fmla="*/ 6 h 72"/>
                        <a:gd name="T24" fmla="*/ 0 w 65"/>
                        <a:gd name="T25" fmla="*/ 13 h 72"/>
                        <a:gd name="T26" fmla="*/ 0 w 65"/>
                        <a:gd name="T27" fmla="*/ 20 h 72"/>
                        <a:gd name="T28" fmla="*/ 0 w 65"/>
                        <a:gd name="T29" fmla="*/ 26 h 72"/>
                        <a:gd name="T30" fmla="*/ 5 w 65"/>
                        <a:gd name="T31" fmla="*/ 26 h 72"/>
                        <a:gd name="T32" fmla="*/ 5 w 65"/>
                        <a:gd name="T33" fmla="*/ 33 h 72"/>
                        <a:gd name="T34" fmla="*/ 10 w 65"/>
                        <a:gd name="T35" fmla="*/ 33 h 72"/>
                        <a:gd name="T36" fmla="*/ 10 w 65"/>
                        <a:gd name="T37" fmla="*/ 40 h 72"/>
                        <a:gd name="T38" fmla="*/ 17 w 65"/>
                        <a:gd name="T39" fmla="*/ 40 h 72"/>
                        <a:gd name="T40" fmla="*/ 22 w 65"/>
                        <a:gd name="T41" fmla="*/ 46 h 72"/>
                        <a:gd name="T42" fmla="*/ 22 w 65"/>
                        <a:gd name="T43" fmla="*/ 53 h 72"/>
                        <a:gd name="T44" fmla="*/ 29 w 65"/>
                        <a:gd name="T45" fmla="*/ 58 h 72"/>
                        <a:gd name="T46" fmla="*/ 29 w 65"/>
                        <a:gd name="T47" fmla="*/ 65 h 72"/>
                        <a:gd name="T48" fmla="*/ 34 w 65"/>
                        <a:gd name="T49" fmla="*/ 65 h 72"/>
                        <a:gd name="T50" fmla="*/ 34 w 65"/>
                        <a:gd name="T51" fmla="*/ 72 h 72"/>
                        <a:gd name="T52" fmla="*/ 41 w 65"/>
                        <a:gd name="T53" fmla="*/ 72 h 72"/>
                        <a:gd name="T54" fmla="*/ 41 w 65"/>
                        <a:gd name="T55" fmla="*/ 65 h 72"/>
                        <a:gd name="T56" fmla="*/ 46 w 65"/>
                        <a:gd name="T57" fmla="*/ 65 h 72"/>
                        <a:gd name="T58" fmla="*/ 46 w 65"/>
                        <a:gd name="T59" fmla="*/ 58 h 72"/>
                        <a:gd name="T60" fmla="*/ 53 w 65"/>
                        <a:gd name="T61" fmla="*/ 53 h 72"/>
                        <a:gd name="T62" fmla="*/ 53 w 65"/>
                        <a:gd name="T63" fmla="*/ 46 h 72"/>
                        <a:gd name="T64" fmla="*/ 58 w 65"/>
                        <a:gd name="T65" fmla="*/ 40 h 72"/>
                        <a:gd name="T66" fmla="*/ 58 w 65"/>
                        <a:gd name="T67" fmla="*/ 33 h 72"/>
                        <a:gd name="T68" fmla="*/ 58 w 65"/>
                        <a:gd name="T69" fmla="*/ 26 h 72"/>
                        <a:gd name="T70" fmla="*/ 65 w 65"/>
                        <a:gd name="T71" fmla="*/ 20 h 72"/>
                        <a:gd name="T72" fmla="*/ 65 w 65"/>
                        <a:gd name="T73" fmla="*/ 13 h 72"/>
                        <a:gd name="T74" fmla="*/ 65 w 65"/>
                        <a:gd name="T75" fmla="*/ 6 h 72"/>
                        <a:gd name="T76" fmla="*/ 58 w 65"/>
                        <a:gd name="T77" fmla="*/ 6 h 72"/>
                        <a:gd name="T78" fmla="*/ 58 w 65"/>
                        <a:gd name="T79" fmla="*/ 0 h 72"/>
                        <a:gd name="T80" fmla="*/ 53 w 65"/>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72"/>
                        <a:gd name="T125" fmla="*/ 65 w 65"/>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72">
                          <a:moveTo>
                            <a:pt x="53" y="0"/>
                          </a:moveTo>
                          <a:lnTo>
                            <a:pt x="46" y="0"/>
                          </a:lnTo>
                          <a:lnTo>
                            <a:pt x="41" y="0"/>
                          </a:lnTo>
                          <a:lnTo>
                            <a:pt x="34" y="6"/>
                          </a:lnTo>
                          <a:lnTo>
                            <a:pt x="29" y="13"/>
                          </a:lnTo>
                          <a:lnTo>
                            <a:pt x="29" y="6"/>
                          </a:lnTo>
                          <a:lnTo>
                            <a:pt x="22" y="0"/>
                          </a:lnTo>
                          <a:lnTo>
                            <a:pt x="17" y="0"/>
                          </a:lnTo>
                          <a:lnTo>
                            <a:pt x="10" y="0"/>
                          </a:lnTo>
                          <a:lnTo>
                            <a:pt x="5" y="0"/>
                          </a:lnTo>
                          <a:lnTo>
                            <a:pt x="5" y="6"/>
                          </a:lnTo>
                          <a:lnTo>
                            <a:pt x="0" y="6"/>
                          </a:lnTo>
                          <a:lnTo>
                            <a:pt x="0" y="13"/>
                          </a:lnTo>
                          <a:lnTo>
                            <a:pt x="0" y="20"/>
                          </a:lnTo>
                          <a:lnTo>
                            <a:pt x="0" y="26"/>
                          </a:lnTo>
                          <a:lnTo>
                            <a:pt x="5" y="26"/>
                          </a:lnTo>
                          <a:lnTo>
                            <a:pt x="5" y="33"/>
                          </a:lnTo>
                          <a:lnTo>
                            <a:pt x="10" y="33"/>
                          </a:lnTo>
                          <a:lnTo>
                            <a:pt x="10" y="40"/>
                          </a:lnTo>
                          <a:lnTo>
                            <a:pt x="17" y="40"/>
                          </a:lnTo>
                          <a:lnTo>
                            <a:pt x="22" y="46"/>
                          </a:lnTo>
                          <a:lnTo>
                            <a:pt x="22" y="53"/>
                          </a:lnTo>
                          <a:lnTo>
                            <a:pt x="29" y="58"/>
                          </a:lnTo>
                          <a:lnTo>
                            <a:pt x="29" y="65"/>
                          </a:lnTo>
                          <a:lnTo>
                            <a:pt x="34" y="65"/>
                          </a:lnTo>
                          <a:lnTo>
                            <a:pt x="34" y="72"/>
                          </a:lnTo>
                          <a:lnTo>
                            <a:pt x="41" y="72"/>
                          </a:lnTo>
                          <a:lnTo>
                            <a:pt x="41" y="65"/>
                          </a:lnTo>
                          <a:lnTo>
                            <a:pt x="46" y="65"/>
                          </a:lnTo>
                          <a:lnTo>
                            <a:pt x="46" y="58"/>
                          </a:lnTo>
                          <a:lnTo>
                            <a:pt x="53" y="53"/>
                          </a:lnTo>
                          <a:lnTo>
                            <a:pt x="53" y="46"/>
                          </a:lnTo>
                          <a:lnTo>
                            <a:pt x="58" y="40"/>
                          </a:lnTo>
                          <a:lnTo>
                            <a:pt x="58" y="33"/>
                          </a:lnTo>
                          <a:lnTo>
                            <a:pt x="58" y="26"/>
                          </a:lnTo>
                          <a:lnTo>
                            <a:pt x="65" y="20"/>
                          </a:lnTo>
                          <a:lnTo>
                            <a:pt x="65" y="13"/>
                          </a:lnTo>
                          <a:lnTo>
                            <a:pt x="65" y="6"/>
                          </a:lnTo>
                          <a:lnTo>
                            <a:pt x="58" y="6"/>
                          </a:lnTo>
                          <a:lnTo>
                            <a:pt x="58" y="0"/>
                          </a:lnTo>
                          <a:lnTo>
                            <a:pt x="53" y="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2" name="Freeform 156"/>
                    <p:cNvSpPr>
                      <a:spLocks/>
                    </p:cNvSpPr>
                    <p:nvPr/>
                  </p:nvSpPr>
                  <p:spPr bwMode="auto">
                    <a:xfrm>
                      <a:off x="2847" y="3035"/>
                      <a:ext cx="65" cy="72"/>
                    </a:xfrm>
                    <a:custGeom>
                      <a:avLst/>
                      <a:gdLst>
                        <a:gd name="T0" fmla="*/ 53 w 65"/>
                        <a:gd name="T1" fmla="*/ 0 h 72"/>
                        <a:gd name="T2" fmla="*/ 46 w 65"/>
                        <a:gd name="T3" fmla="*/ 0 h 72"/>
                        <a:gd name="T4" fmla="*/ 41 w 65"/>
                        <a:gd name="T5" fmla="*/ 0 h 72"/>
                        <a:gd name="T6" fmla="*/ 34 w 65"/>
                        <a:gd name="T7" fmla="*/ 6 h 72"/>
                        <a:gd name="T8" fmla="*/ 29 w 65"/>
                        <a:gd name="T9" fmla="*/ 13 h 72"/>
                        <a:gd name="T10" fmla="*/ 29 w 65"/>
                        <a:gd name="T11" fmla="*/ 6 h 72"/>
                        <a:gd name="T12" fmla="*/ 22 w 65"/>
                        <a:gd name="T13" fmla="*/ 0 h 72"/>
                        <a:gd name="T14" fmla="*/ 17 w 65"/>
                        <a:gd name="T15" fmla="*/ 0 h 72"/>
                        <a:gd name="T16" fmla="*/ 10 w 65"/>
                        <a:gd name="T17" fmla="*/ 0 h 72"/>
                        <a:gd name="T18" fmla="*/ 5 w 65"/>
                        <a:gd name="T19" fmla="*/ 0 h 72"/>
                        <a:gd name="T20" fmla="*/ 5 w 65"/>
                        <a:gd name="T21" fmla="*/ 6 h 72"/>
                        <a:gd name="T22" fmla="*/ 0 w 65"/>
                        <a:gd name="T23" fmla="*/ 6 h 72"/>
                        <a:gd name="T24" fmla="*/ 0 w 65"/>
                        <a:gd name="T25" fmla="*/ 13 h 72"/>
                        <a:gd name="T26" fmla="*/ 0 w 65"/>
                        <a:gd name="T27" fmla="*/ 20 h 72"/>
                        <a:gd name="T28" fmla="*/ 0 w 65"/>
                        <a:gd name="T29" fmla="*/ 26 h 72"/>
                        <a:gd name="T30" fmla="*/ 5 w 65"/>
                        <a:gd name="T31" fmla="*/ 26 h 72"/>
                        <a:gd name="T32" fmla="*/ 5 w 65"/>
                        <a:gd name="T33" fmla="*/ 33 h 72"/>
                        <a:gd name="T34" fmla="*/ 10 w 65"/>
                        <a:gd name="T35" fmla="*/ 33 h 72"/>
                        <a:gd name="T36" fmla="*/ 10 w 65"/>
                        <a:gd name="T37" fmla="*/ 40 h 72"/>
                        <a:gd name="T38" fmla="*/ 17 w 65"/>
                        <a:gd name="T39" fmla="*/ 40 h 72"/>
                        <a:gd name="T40" fmla="*/ 22 w 65"/>
                        <a:gd name="T41" fmla="*/ 46 h 72"/>
                        <a:gd name="T42" fmla="*/ 22 w 65"/>
                        <a:gd name="T43" fmla="*/ 53 h 72"/>
                        <a:gd name="T44" fmla="*/ 29 w 65"/>
                        <a:gd name="T45" fmla="*/ 58 h 72"/>
                        <a:gd name="T46" fmla="*/ 29 w 65"/>
                        <a:gd name="T47" fmla="*/ 65 h 72"/>
                        <a:gd name="T48" fmla="*/ 34 w 65"/>
                        <a:gd name="T49" fmla="*/ 65 h 72"/>
                        <a:gd name="T50" fmla="*/ 34 w 65"/>
                        <a:gd name="T51" fmla="*/ 72 h 72"/>
                        <a:gd name="T52" fmla="*/ 41 w 65"/>
                        <a:gd name="T53" fmla="*/ 72 h 72"/>
                        <a:gd name="T54" fmla="*/ 41 w 65"/>
                        <a:gd name="T55" fmla="*/ 65 h 72"/>
                        <a:gd name="T56" fmla="*/ 46 w 65"/>
                        <a:gd name="T57" fmla="*/ 65 h 72"/>
                        <a:gd name="T58" fmla="*/ 46 w 65"/>
                        <a:gd name="T59" fmla="*/ 58 h 72"/>
                        <a:gd name="T60" fmla="*/ 53 w 65"/>
                        <a:gd name="T61" fmla="*/ 53 h 72"/>
                        <a:gd name="T62" fmla="*/ 53 w 65"/>
                        <a:gd name="T63" fmla="*/ 46 h 72"/>
                        <a:gd name="T64" fmla="*/ 58 w 65"/>
                        <a:gd name="T65" fmla="*/ 40 h 72"/>
                        <a:gd name="T66" fmla="*/ 58 w 65"/>
                        <a:gd name="T67" fmla="*/ 33 h 72"/>
                        <a:gd name="T68" fmla="*/ 58 w 65"/>
                        <a:gd name="T69" fmla="*/ 26 h 72"/>
                        <a:gd name="T70" fmla="*/ 65 w 65"/>
                        <a:gd name="T71" fmla="*/ 20 h 72"/>
                        <a:gd name="T72" fmla="*/ 65 w 65"/>
                        <a:gd name="T73" fmla="*/ 13 h 72"/>
                        <a:gd name="T74" fmla="*/ 65 w 65"/>
                        <a:gd name="T75" fmla="*/ 6 h 72"/>
                        <a:gd name="T76" fmla="*/ 58 w 65"/>
                        <a:gd name="T77" fmla="*/ 6 h 72"/>
                        <a:gd name="T78" fmla="*/ 58 w 65"/>
                        <a:gd name="T79" fmla="*/ 0 h 72"/>
                        <a:gd name="T80" fmla="*/ 53 w 65"/>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72"/>
                        <a:gd name="T125" fmla="*/ 65 w 65"/>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72">
                          <a:moveTo>
                            <a:pt x="53" y="0"/>
                          </a:moveTo>
                          <a:lnTo>
                            <a:pt x="46" y="0"/>
                          </a:lnTo>
                          <a:lnTo>
                            <a:pt x="41" y="0"/>
                          </a:lnTo>
                          <a:lnTo>
                            <a:pt x="34" y="6"/>
                          </a:lnTo>
                          <a:lnTo>
                            <a:pt x="29" y="13"/>
                          </a:lnTo>
                          <a:lnTo>
                            <a:pt x="29" y="6"/>
                          </a:lnTo>
                          <a:lnTo>
                            <a:pt x="22" y="0"/>
                          </a:lnTo>
                          <a:lnTo>
                            <a:pt x="17" y="0"/>
                          </a:lnTo>
                          <a:lnTo>
                            <a:pt x="10" y="0"/>
                          </a:lnTo>
                          <a:lnTo>
                            <a:pt x="5" y="0"/>
                          </a:lnTo>
                          <a:lnTo>
                            <a:pt x="5" y="6"/>
                          </a:lnTo>
                          <a:lnTo>
                            <a:pt x="0" y="6"/>
                          </a:lnTo>
                          <a:lnTo>
                            <a:pt x="0" y="13"/>
                          </a:lnTo>
                          <a:lnTo>
                            <a:pt x="0" y="20"/>
                          </a:lnTo>
                          <a:lnTo>
                            <a:pt x="0" y="26"/>
                          </a:lnTo>
                          <a:lnTo>
                            <a:pt x="5" y="26"/>
                          </a:lnTo>
                          <a:lnTo>
                            <a:pt x="5" y="33"/>
                          </a:lnTo>
                          <a:lnTo>
                            <a:pt x="10" y="33"/>
                          </a:lnTo>
                          <a:lnTo>
                            <a:pt x="10" y="40"/>
                          </a:lnTo>
                          <a:lnTo>
                            <a:pt x="17" y="40"/>
                          </a:lnTo>
                          <a:lnTo>
                            <a:pt x="22" y="46"/>
                          </a:lnTo>
                          <a:lnTo>
                            <a:pt x="22" y="53"/>
                          </a:lnTo>
                          <a:lnTo>
                            <a:pt x="29" y="58"/>
                          </a:lnTo>
                          <a:lnTo>
                            <a:pt x="29" y="65"/>
                          </a:lnTo>
                          <a:lnTo>
                            <a:pt x="34" y="65"/>
                          </a:lnTo>
                          <a:lnTo>
                            <a:pt x="34" y="72"/>
                          </a:lnTo>
                          <a:lnTo>
                            <a:pt x="41" y="72"/>
                          </a:lnTo>
                          <a:lnTo>
                            <a:pt x="41" y="65"/>
                          </a:lnTo>
                          <a:lnTo>
                            <a:pt x="46" y="65"/>
                          </a:lnTo>
                          <a:lnTo>
                            <a:pt x="46" y="58"/>
                          </a:lnTo>
                          <a:lnTo>
                            <a:pt x="53" y="53"/>
                          </a:lnTo>
                          <a:lnTo>
                            <a:pt x="53" y="46"/>
                          </a:lnTo>
                          <a:lnTo>
                            <a:pt x="58" y="40"/>
                          </a:lnTo>
                          <a:lnTo>
                            <a:pt x="58" y="33"/>
                          </a:lnTo>
                          <a:lnTo>
                            <a:pt x="58" y="26"/>
                          </a:lnTo>
                          <a:lnTo>
                            <a:pt x="65" y="20"/>
                          </a:lnTo>
                          <a:lnTo>
                            <a:pt x="65" y="13"/>
                          </a:lnTo>
                          <a:lnTo>
                            <a:pt x="65" y="6"/>
                          </a:lnTo>
                          <a:lnTo>
                            <a:pt x="58" y="6"/>
                          </a:lnTo>
                          <a:lnTo>
                            <a:pt x="58" y="0"/>
                          </a:lnTo>
                          <a:lnTo>
                            <a:pt x="53" y="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sp>
                <p:nvSpPr>
                  <p:cNvPr id="165" name="Freeform 157"/>
                  <p:cNvSpPr>
                    <a:spLocks/>
                  </p:cNvSpPr>
                  <p:nvPr/>
                </p:nvSpPr>
                <p:spPr bwMode="auto">
                  <a:xfrm>
                    <a:off x="2773" y="2903"/>
                    <a:ext cx="48" cy="53"/>
                  </a:xfrm>
                  <a:custGeom>
                    <a:avLst/>
                    <a:gdLst>
                      <a:gd name="T0" fmla="*/ 24 w 48"/>
                      <a:gd name="T1" fmla="*/ 0 h 53"/>
                      <a:gd name="T2" fmla="*/ 31 w 48"/>
                      <a:gd name="T3" fmla="*/ 0 h 53"/>
                      <a:gd name="T4" fmla="*/ 36 w 48"/>
                      <a:gd name="T5" fmla="*/ 6 h 53"/>
                      <a:gd name="T6" fmla="*/ 43 w 48"/>
                      <a:gd name="T7" fmla="*/ 33 h 53"/>
                      <a:gd name="T8" fmla="*/ 48 w 48"/>
                      <a:gd name="T9" fmla="*/ 40 h 53"/>
                      <a:gd name="T10" fmla="*/ 43 w 48"/>
                      <a:gd name="T11" fmla="*/ 46 h 53"/>
                      <a:gd name="T12" fmla="*/ 43 w 48"/>
                      <a:gd name="T13" fmla="*/ 53 h 53"/>
                      <a:gd name="T14" fmla="*/ 36 w 48"/>
                      <a:gd name="T15" fmla="*/ 53 h 53"/>
                      <a:gd name="T16" fmla="*/ 31 w 48"/>
                      <a:gd name="T17" fmla="*/ 53 h 53"/>
                      <a:gd name="T18" fmla="*/ 31 w 48"/>
                      <a:gd name="T19" fmla="*/ 46 h 53"/>
                      <a:gd name="T20" fmla="*/ 24 w 48"/>
                      <a:gd name="T21" fmla="*/ 46 h 53"/>
                      <a:gd name="T22" fmla="*/ 24 w 48"/>
                      <a:gd name="T23" fmla="*/ 40 h 53"/>
                      <a:gd name="T24" fmla="*/ 24 w 48"/>
                      <a:gd name="T25" fmla="*/ 33 h 53"/>
                      <a:gd name="T26" fmla="*/ 24 w 48"/>
                      <a:gd name="T27" fmla="*/ 26 h 53"/>
                      <a:gd name="T28" fmla="*/ 19 w 48"/>
                      <a:gd name="T29" fmla="*/ 33 h 53"/>
                      <a:gd name="T30" fmla="*/ 12 w 48"/>
                      <a:gd name="T31" fmla="*/ 33 h 53"/>
                      <a:gd name="T32" fmla="*/ 6 w 48"/>
                      <a:gd name="T33" fmla="*/ 33 h 53"/>
                      <a:gd name="T34" fmla="*/ 6 w 48"/>
                      <a:gd name="T35" fmla="*/ 26 h 53"/>
                      <a:gd name="T36" fmla="*/ 0 w 48"/>
                      <a:gd name="T37" fmla="*/ 26 h 53"/>
                      <a:gd name="T38" fmla="*/ 0 w 48"/>
                      <a:gd name="T39" fmla="*/ 20 h 53"/>
                      <a:gd name="T40" fmla="*/ 0 w 48"/>
                      <a:gd name="T41" fmla="*/ 13 h 53"/>
                      <a:gd name="T42" fmla="*/ 0 w 48"/>
                      <a:gd name="T43" fmla="*/ 6 h 53"/>
                      <a:gd name="T44" fmla="*/ 6 w 48"/>
                      <a:gd name="T45" fmla="*/ 0 h 53"/>
                      <a:gd name="T46" fmla="*/ 12 w 48"/>
                      <a:gd name="T47" fmla="*/ 0 h 53"/>
                      <a:gd name="T48" fmla="*/ 19 w 48"/>
                      <a:gd name="T49" fmla="*/ 0 h 53"/>
                      <a:gd name="T50" fmla="*/ 24 w 48"/>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53"/>
                      <a:gd name="T80" fmla="*/ 48 w 48"/>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53">
                        <a:moveTo>
                          <a:pt x="24" y="0"/>
                        </a:moveTo>
                        <a:lnTo>
                          <a:pt x="31" y="0"/>
                        </a:lnTo>
                        <a:lnTo>
                          <a:pt x="36" y="6"/>
                        </a:lnTo>
                        <a:lnTo>
                          <a:pt x="43" y="33"/>
                        </a:lnTo>
                        <a:lnTo>
                          <a:pt x="48" y="40"/>
                        </a:lnTo>
                        <a:lnTo>
                          <a:pt x="43" y="46"/>
                        </a:lnTo>
                        <a:lnTo>
                          <a:pt x="43" y="53"/>
                        </a:lnTo>
                        <a:lnTo>
                          <a:pt x="36" y="53"/>
                        </a:lnTo>
                        <a:lnTo>
                          <a:pt x="31" y="53"/>
                        </a:lnTo>
                        <a:lnTo>
                          <a:pt x="31" y="46"/>
                        </a:lnTo>
                        <a:lnTo>
                          <a:pt x="24" y="46"/>
                        </a:lnTo>
                        <a:lnTo>
                          <a:pt x="24" y="40"/>
                        </a:lnTo>
                        <a:lnTo>
                          <a:pt x="24" y="33"/>
                        </a:lnTo>
                        <a:lnTo>
                          <a:pt x="24" y="26"/>
                        </a:lnTo>
                        <a:lnTo>
                          <a:pt x="19" y="33"/>
                        </a:lnTo>
                        <a:lnTo>
                          <a:pt x="12" y="33"/>
                        </a:lnTo>
                        <a:lnTo>
                          <a:pt x="6" y="33"/>
                        </a:lnTo>
                        <a:lnTo>
                          <a:pt x="6" y="26"/>
                        </a:lnTo>
                        <a:lnTo>
                          <a:pt x="0" y="26"/>
                        </a:lnTo>
                        <a:lnTo>
                          <a:pt x="0" y="20"/>
                        </a:lnTo>
                        <a:lnTo>
                          <a:pt x="0" y="13"/>
                        </a:lnTo>
                        <a:lnTo>
                          <a:pt x="0" y="6"/>
                        </a:lnTo>
                        <a:lnTo>
                          <a:pt x="6" y="0"/>
                        </a:lnTo>
                        <a:lnTo>
                          <a:pt x="12" y="0"/>
                        </a:lnTo>
                        <a:lnTo>
                          <a:pt x="19" y="0"/>
                        </a:lnTo>
                        <a:lnTo>
                          <a:pt x="24" y="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66" name="Freeform 158"/>
                  <p:cNvSpPr>
                    <a:spLocks/>
                  </p:cNvSpPr>
                  <p:nvPr/>
                </p:nvSpPr>
                <p:spPr bwMode="auto">
                  <a:xfrm>
                    <a:off x="2731" y="2715"/>
                    <a:ext cx="42" cy="37"/>
                  </a:xfrm>
                  <a:custGeom>
                    <a:avLst/>
                    <a:gdLst>
                      <a:gd name="T0" fmla="*/ 18 w 42"/>
                      <a:gd name="T1" fmla="*/ 30 h 37"/>
                      <a:gd name="T2" fmla="*/ 18 w 42"/>
                      <a:gd name="T3" fmla="*/ 37 h 37"/>
                      <a:gd name="T4" fmla="*/ 12 w 42"/>
                      <a:gd name="T5" fmla="*/ 37 h 37"/>
                      <a:gd name="T6" fmla="*/ 6 w 42"/>
                      <a:gd name="T7" fmla="*/ 37 h 37"/>
                      <a:gd name="T8" fmla="*/ 0 w 42"/>
                      <a:gd name="T9" fmla="*/ 30 h 37"/>
                      <a:gd name="T10" fmla="*/ 0 w 42"/>
                      <a:gd name="T11" fmla="*/ 24 h 37"/>
                      <a:gd name="T12" fmla="*/ 0 w 42"/>
                      <a:gd name="T13" fmla="*/ 18 h 37"/>
                      <a:gd name="T14" fmla="*/ 0 w 42"/>
                      <a:gd name="T15" fmla="*/ 12 h 37"/>
                      <a:gd name="T16" fmla="*/ 0 w 42"/>
                      <a:gd name="T17" fmla="*/ 5 h 37"/>
                      <a:gd name="T18" fmla="*/ 6 w 42"/>
                      <a:gd name="T19" fmla="*/ 5 h 37"/>
                      <a:gd name="T20" fmla="*/ 12 w 42"/>
                      <a:gd name="T21" fmla="*/ 0 h 37"/>
                      <a:gd name="T22" fmla="*/ 18 w 42"/>
                      <a:gd name="T23" fmla="*/ 0 h 37"/>
                      <a:gd name="T24" fmla="*/ 24 w 42"/>
                      <a:gd name="T25" fmla="*/ 0 h 37"/>
                      <a:gd name="T26" fmla="*/ 24 w 42"/>
                      <a:gd name="T27" fmla="*/ 5 h 37"/>
                      <a:gd name="T28" fmla="*/ 30 w 42"/>
                      <a:gd name="T29" fmla="*/ 5 h 37"/>
                      <a:gd name="T30" fmla="*/ 36 w 42"/>
                      <a:gd name="T31" fmla="*/ 12 h 37"/>
                      <a:gd name="T32" fmla="*/ 36 w 42"/>
                      <a:gd name="T33" fmla="*/ 18 h 37"/>
                      <a:gd name="T34" fmla="*/ 42 w 42"/>
                      <a:gd name="T35" fmla="*/ 24 h 37"/>
                      <a:gd name="T36" fmla="*/ 42 w 42"/>
                      <a:gd name="T37" fmla="*/ 30 h 37"/>
                      <a:gd name="T38" fmla="*/ 42 w 42"/>
                      <a:gd name="T39" fmla="*/ 37 h 37"/>
                      <a:gd name="T40" fmla="*/ 36 w 42"/>
                      <a:gd name="T41" fmla="*/ 37 h 37"/>
                      <a:gd name="T42" fmla="*/ 30 w 42"/>
                      <a:gd name="T43" fmla="*/ 37 h 37"/>
                      <a:gd name="T44" fmla="*/ 24 w 42"/>
                      <a:gd name="T45" fmla="*/ 30 h 37"/>
                      <a:gd name="T46" fmla="*/ 18 w 42"/>
                      <a:gd name="T47" fmla="*/ 30 h 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37"/>
                      <a:gd name="T74" fmla="*/ 42 w 42"/>
                      <a:gd name="T75" fmla="*/ 37 h 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37">
                        <a:moveTo>
                          <a:pt x="18" y="30"/>
                        </a:moveTo>
                        <a:lnTo>
                          <a:pt x="18" y="37"/>
                        </a:lnTo>
                        <a:lnTo>
                          <a:pt x="12" y="37"/>
                        </a:lnTo>
                        <a:lnTo>
                          <a:pt x="6" y="37"/>
                        </a:lnTo>
                        <a:lnTo>
                          <a:pt x="0" y="30"/>
                        </a:lnTo>
                        <a:lnTo>
                          <a:pt x="0" y="24"/>
                        </a:lnTo>
                        <a:lnTo>
                          <a:pt x="0" y="18"/>
                        </a:lnTo>
                        <a:lnTo>
                          <a:pt x="0" y="12"/>
                        </a:lnTo>
                        <a:lnTo>
                          <a:pt x="0" y="5"/>
                        </a:lnTo>
                        <a:lnTo>
                          <a:pt x="6" y="5"/>
                        </a:lnTo>
                        <a:lnTo>
                          <a:pt x="12" y="0"/>
                        </a:lnTo>
                        <a:lnTo>
                          <a:pt x="18" y="0"/>
                        </a:lnTo>
                        <a:lnTo>
                          <a:pt x="24" y="0"/>
                        </a:lnTo>
                        <a:lnTo>
                          <a:pt x="24" y="5"/>
                        </a:lnTo>
                        <a:lnTo>
                          <a:pt x="30" y="5"/>
                        </a:lnTo>
                        <a:lnTo>
                          <a:pt x="36" y="12"/>
                        </a:lnTo>
                        <a:lnTo>
                          <a:pt x="36" y="18"/>
                        </a:lnTo>
                        <a:lnTo>
                          <a:pt x="42" y="24"/>
                        </a:lnTo>
                        <a:lnTo>
                          <a:pt x="42" y="30"/>
                        </a:lnTo>
                        <a:lnTo>
                          <a:pt x="42" y="37"/>
                        </a:lnTo>
                        <a:lnTo>
                          <a:pt x="36" y="37"/>
                        </a:lnTo>
                        <a:lnTo>
                          <a:pt x="30" y="37"/>
                        </a:lnTo>
                        <a:lnTo>
                          <a:pt x="24" y="30"/>
                        </a:lnTo>
                        <a:lnTo>
                          <a:pt x="18" y="3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67" name="Freeform 159"/>
                  <p:cNvSpPr>
                    <a:spLocks/>
                  </p:cNvSpPr>
                  <p:nvPr/>
                </p:nvSpPr>
                <p:spPr bwMode="auto">
                  <a:xfrm>
                    <a:off x="2571" y="2727"/>
                    <a:ext cx="34" cy="38"/>
                  </a:xfrm>
                  <a:custGeom>
                    <a:avLst/>
                    <a:gdLst>
                      <a:gd name="T0" fmla="*/ 17 w 34"/>
                      <a:gd name="T1" fmla="*/ 38 h 38"/>
                      <a:gd name="T2" fmla="*/ 29 w 34"/>
                      <a:gd name="T3" fmla="*/ 33 h 38"/>
                      <a:gd name="T4" fmla="*/ 34 w 34"/>
                      <a:gd name="T5" fmla="*/ 13 h 38"/>
                      <a:gd name="T6" fmla="*/ 34 w 34"/>
                      <a:gd name="T7" fmla="*/ 6 h 38"/>
                      <a:gd name="T8" fmla="*/ 29 w 34"/>
                      <a:gd name="T9" fmla="*/ 6 h 38"/>
                      <a:gd name="T10" fmla="*/ 22 w 34"/>
                      <a:gd name="T11" fmla="*/ 0 h 38"/>
                      <a:gd name="T12" fmla="*/ 17 w 34"/>
                      <a:gd name="T13" fmla="*/ 6 h 38"/>
                      <a:gd name="T14" fmla="*/ 5 w 34"/>
                      <a:gd name="T15" fmla="*/ 20 h 38"/>
                      <a:gd name="T16" fmla="*/ 0 w 34"/>
                      <a:gd name="T17" fmla="*/ 26 h 38"/>
                      <a:gd name="T18" fmla="*/ 0 w 34"/>
                      <a:gd name="T19" fmla="*/ 33 h 38"/>
                      <a:gd name="T20" fmla="*/ 0 w 34"/>
                      <a:gd name="T21" fmla="*/ 38 h 38"/>
                      <a:gd name="T22" fmla="*/ 5 w 34"/>
                      <a:gd name="T23" fmla="*/ 38 h 38"/>
                      <a:gd name="T24" fmla="*/ 10 w 34"/>
                      <a:gd name="T25" fmla="*/ 38 h 38"/>
                      <a:gd name="T26" fmla="*/ 17 w 34"/>
                      <a:gd name="T27" fmla="*/ 38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8"/>
                      <a:gd name="T44" fmla="*/ 34 w 3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8">
                        <a:moveTo>
                          <a:pt x="17" y="38"/>
                        </a:moveTo>
                        <a:lnTo>
                          <a:pt x="29" y="33"/>
                        </a:lnTo>
                        <a:lnTo>
                          <a:pt x="34" y="13"/>
                        </a:lnTo>
                        <a:lnTo>
                          <a:pt x="34" y="6"/>
                        </a:lnTo>
                        <a:lnTo>
                          <a:pt x="29" y="6"/>
                        </a:lnTo>
                        <a:lnTo>
                          <a:pt x="22" y="0"/>
                        </a:lnTo>
                        <a:lnTo>
                          <a:pt x="17" y="6"/>
                        </a:lnTo>
                        <a:lnTo>
                          <a:pt x="5" y="20"/>
                        </a:lnTo>
                        <a:lnTo>
                          <a:pt x="0" y="26"/>
                        </a:lnTo>
                        <a:lnTo>
                          <a:pt x="0" y="33"/>
                        </a:lnTo>
                        <a:lnTo>
                          <a:pt x="0" y="38"/>
                        </a:lnTo>
                        <a:lnTo>
                          <a:pt x="5" y="38"/>
                        </a:lnTo>
                        <a:lnTo>
                          <a:pt x="10" y="38"/>
                        </a:lnTo>
                        <a:lnTo>
                          <a:pt x="17" y="38"/>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68" name="Freeform 160"/>
                  <p:cNvSpPr>
                    <a:spLocks/>
                  </p:cNvSpPr>
                  <p:nvPr/>
                </p:nvSpPr>
                <p:spPr bwMode="auto">
                  <a:xfrm>
                    <a:off x="3439" y="2655"/>
                    <a:ext cx="142" cy="110"/>
                  </a:xfrm>
                  <a:custGeom>
                    <a:avLst/>
                    <a:gdLst>
                      <a:gd name="T0" fmla="*/ 0 w 142"/>
                      <a:gd name="T1" fmla="*/ 78 h 110"/>
                      <a:gd name="T2" fmla="*/ 0 w 142"/>
                      <a:gd name="T3" fmla="*/ 85 h 110"/>
                      <a:gd name="T4" fmla="*/ 0 w 142"/>
                      <a:gd name="T5" fmla="*/ 92 h 110"/>
                      <a:gd name="T6" fmla="*/ 0 w 142"/>
                      <a:gd name="T7" fmla="*/ 98 h 110"/>
                      <a:gd name="T8" fmla="*/ 0 w 142"/>
                      <a:gd name="T9" fmla="*/ 105 h 110"/>
                      <a:gd name="T10" fmla="*/ 5 w 142"/>
                      <a:gd name="T11" fmla="*/ 105 h 110"/>
                      <a:gd name="T12" fmla="*/ 5 w 142"/>
                      <a:gd name="T13" fmla="*/ 110 h 110"/>
                      <a:gd name="T14" fmla="*/ 10 w 142"/>
                      <a:gd name="T15" fmla="*/ 110 h 110"/>
                      <a:gd name="T16" fmla="*/ 17 w 142"/>
                      <a:gd name="T17" fmla="*/ 110 h 110"/>
                      <a:gd name="T18" fmla="*/ 41 w 142"/>
                      <a:gd name="T19" fmla="*/ 92 h 110"/>
                      <a:gd name="T20" fmla="*/ 58 w 142"/>
                      <a:gd name="T21" fmla="*/ 78 h 110"/>
                      <a:gd name="T22" fmla="*/ 70 w 142"/>
                      <a:gd name="T23" fmla="*/ 72 h 110"/>
                      <a:gd name="T24" fmla="*/ 89 w 142"/>
                      <a:gd name="T25" fmla="*/ 65 h 110"/>
                      <a:gd name="T26" fmla="*/ 100 w 142"/>
                      <a:gd name="T27" fmla="*/ 52 h 110"/>
                      <a:gd name="T28" fmla="*/ 118 w 142"/>
                      <a:gd name="T29" fmla="*/ 38 h 110"/>
                      <a:gd name="T30" fmla="*/ 136 w 142"/>
                      <a:gd name="T31" fmla="*/ 25 h 110"/>
                      <a:gd name="T32" fmla="*/ 142 w 142"/>
                      <a:gd name="T33" fmla="*/ 25 h 110"/>
                      <a:gd name="T34" fmla="*/ 142 w 142"/>
                      <a:gd name="T35" fmla="*/ 18 h 110"/>
                      <a:gd name="T36" fmla="*/ 142 w 142"/>
                      <a:gd name="T37" fmla="*/ 12 h 110"/>
                      <a:gd name="T38" fmla="*/ 142 w 142"/>
                      <a:gd name="T39" fmla="*/ 5 h 110"/>
                      <a:gd name="T40" fmla="*/ 142 w 142"/>
                      <a:gd name="T41" fmla="*/ 0 h 110"/>
                      <a:gd name="T42" fmla="*/ 136 w 142"/>
                      <a:gd name="T43" fmla="*/ 0 h 110"/>
                      <a:gd name="T44" fmla="*/ 130 w 142"/>
                      <a:gd name="T45" fmla="*/ 0 h 110"/>
                      <a:gd name="T46" fmla="*/ 124 w 142"/>
                      <a:gd name="T47" fmla="*/ 0 h 110"/>
                      <a:gd name="T48" fmla="*/ 118 w 142"/>
                      <a:gd name="T49" fmla="*/ 5 h 110"/>
                      <a:gd name="T50" fmla="*/ 118 w 142"/>
                      <a:gd name="T51" fmla="*/ 12 h 110"/>
                      <a:gd name="T52" fmla="*/ 106 w 142"/>
                      <a:gd name="T53" fmla="*/ 18 h 110"/>
                      <a:gd name="T54" fmla="*/ 94 w 142"/>
                      <a:gd name="T55" fmla="*/ 25 h 110"/>
                      <a:gd name="T56" fmla="*/ 82 w 142"/>
                      <a:gd name="T57" fmla="*/ 32 h 110"/>
                      <a:gd name="T58" fmla="*/ 70 w 142"/>
                      <a:gd name="T59" fmla="*/ 32 h 110"/>
                      <a:gd name="T60" fmla="*/ 65 w 142"/>
                      <a:gd name="T61" fmla="*/ 38 h 110"/>
                      <a:gd name="T62" fmla="*/ 58 w 142"/>
                      <a:gd name="T63" fmla="*/ 38 h 110"/>
                      <a:gd name="T64" fmla="*/ 46 w 142"/>
                      <a:gd name="T65" fmla="*/ 38 h 110"/>
                      <a:gd name="T66" fmla="*/ 41 w 142"/>
                      <a:gd name="T67" fmla="*/ 38 h 110"/>
                      <a:gd name="T68" fmla="*/ 34 w 142"/>
                      <a:gd name="T69" fmla="*/ 38 h 110"/>
                      <a:gd name="T70" fmla="*/ 29 w 142"/>
                      <a:gd name="T71" fmla="*/ 45 h 110"/>
                      <a:gd name="T72" fmla="*/ 22 w 142"/>
                      <a:gd name="T73" fmla="*/ 45 h 110"/>
                      <a:gd name="T74" fmla="*/ 17 w 142"/>
                      <a:gd name="T75" fmla="*/ 52 h 110"/>
                      <a:gd name="T76" fmla="*/ 17 w 142"/>
                      <a:gd name="T77" fmla="*/ 58 h 110"/>
                      <a:gd name="T78" fmla="*/ 10 w 142"/>
                      <a:gd name="T79" fmla="*/ 58 h 110"/>
                      <a:gd name="T80" fmla="*/ 10 w 142"/>
                      <a:gd name="T81" fmla="*/ 65 h 110"/>
                      <a:gd name="T82" fmla="*/ 5 w 142"/>
                      <a:gd name="T83" fmla="*/ 65 h 110"/>
                      <a:gd name="T84" fmla="*/ 5 w 142"/>
                      <a:gd name="T85" fmla="*/ 72 h 110"/>
                      <a:gd name="T86" fmla="*/ 0 w 142"/>
                      <a:gd name="T87" fmla="*/ 78 h 1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110"/>
                      <a:gd name="T134" fmla="*/ 142 w 142"/>
                      <a:gd name="T135" fmla="*/ 110 h 1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110">
                        <a:moveTo>
                          <a:pt x="0" y="78"/>
                        </a:moveTo>
                        <a:lnTo>
                          <a:pt x="0" y="85"/>
                        </a:lnTo>
                        <a:lnTo>
                          <a:pt x="0" y="92"/>
                        </a:lnTo>
                        <a:lnTo>
                          <a:pt x="0" y="98"/>
                        </a:lnTo>
                        <a:lnTo>
                          <a:pt x="0" y="105"/>
                        </a:lnTo>
                        <a:lnTo>
                          <a:pt x="5" y="105"/>
                        </a:lnTo>
                        <a:lnTo>
                          <a:pt x="5" y="110"/>
                        </a:lnTo>
                        <a:lnTo>
                          <a:pt x="10" y="110"/>
                        </a:lnTo>
                        <a:lnTo>
                          <a:pt x="17" y="110"/>
                        </a:lnTo>
                        <a:lnTo>
                          <a:pt x="41" y="92"/>
                        </a:lnTo>
                        <a:lnTo>
                          <a:pt x="58" y="78"/>
                        </a:lnTo>
                        <a:lnTo>
                          <a:pt x="70" y="72"/>
                        </a:lnTo>
                        <a:lnTo>
                          <a:pt x="89" y="65"/>
                        </a:lnTo>
                        <a:lnTo>
                          <a:pt x="100" y="52"/>
                        </a:lnTo>
                        <a:lnTo>
                          <a:pt x="118" y="38"/>
                        </a:lnTo>
                        <a:lnTo>
                          <a:pt x="136" y="25"/>
                        </a:lnTo>
                        <a:lnTo>
                          <a:pt x="142" y="25"/>
                        </a:lnTo>
                        <a:lnTo>
                          <a:pt x="142" y="18"/>
                        </a:lnTo>
                        <a:lnTo>
                          <a:pt x="142" y="12"/>
                        </a:lnTo>
                        <a:lnTo>
                          <a:pt x="142" y="5"/>
                        </a:lnTo>
                        <a:lnTo>
                          <a:pt x="142" y="0"/>
                        </a:lnTo>
                        <a:lnTo>
                          <a:pt x="136" y="0"/>
                        </a:lnTo>
                        <a:lnTo>
                          <a:pt x="130" y="0"/>
                        </a:lnTo>
                        <a:lnTo>
                          <a:pt x="124" y="0"/>
                        </a:lnTo>
                        <a:lnTo>
                          <a:pt x="118" y="5"/>
                        </a:lnTo>
                        <a:lnTo>
                          <a:pt x="118" y="12"/>
                        </a:lnTo>
                        <a:lnTo>
                          <a:pt x="106" y="18"/>
                        </a:lnTo>
                        <a:lnTo>
                          <a:pt x="94" y="25"/>
                        </a:lnTo>
                        <a:lnTo>
                          <a:pt x="82" y="32"/>
                        </a:lnTo>
                        <a:lnTo>
                          <a:pt x="70" y="32"/>
                        </a:lnTo>
                        <a:lnTo>
                          <a:pt x="65" y="38"/>
                        </a:lnTo>
                        <a:lnTo>
                          <a:pt x="58" y="38"/>
                        </a:lnTo>
                        <a:lnTo>
                          <a:pt x="46" y="38"/>
                        </a:lnTo>
                        <a:lnTo>
                          <a:pt x="41" y="38"/>
                        </a:lnTo>
                        <a:lnTo>
                          <a:pt x="34" y="38"/>
                        </a:lnTo>
                        <a:lnTo>
                          <a:pt x="29" y="45"/>
                        </a:lnTo>
                        <a:lnTo>
                          <a:pt x="22" y="45"/>
                        </a:lnTo>
                        <a:lnTo>
                          <a:pt x="17" y="52"/>
                        </a:lnTo>
                        <a:lnTo>
                          <a:pt x="17" y="58"/>
                        </a:lnTo>
                        <a:lnTo>
                          <a:pt x="10" y="58"/>
                        </a:lnTo>
                        <a:lnTo>
                          <a:pt x="10" y="65"/>
                        </a:lnTo>
                        <a:lnTo>
                          <a:pt x="5" y="65"/>
                        </a:lnTo>
                        <a:lnTo>
                          <a:pt x="5" y="72"/>
                        </a:lnTo>
                        <a:lnTo>
                          <a:pt x="0" y="78"/>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69" name="Freeform 161"/>
                  <p:cNvSpPr>
                    <a:spLocks/>
                  </p:cNvSpPr>
                  <p:nvPr/>
                </p:nvSpPr>
                <p:spPr bwMode="auto">
                  <a:xfrm>
                    <a:off x="3055" y="2819"/>
                    <a:ext cx="41" cy="32"/>
                  </a:xfrm>
                  <a:custGeom>
                    <a:avLst/>
                    <a:gdLst>
                      <a:gd name="T0" fmla="*/ 24 w 41"/>
                      <a:gd name="T1" fmla="*/ 0 h 32"/>
                      <a:gd name="T2" fmla="*/ 17 w 41"/>
                      <a:gd name="T3" fmla="*/ 0 h 32"/>
                      <a:gd name="T4" fmla="*/ 12 w 41"/>
                      <a:gd name="T5" fmla="*/ 0 h 32"/>
                      <a:gd name="T6" fmla="*/ 6 w 41"/>
                      <a:gd name="T7" fmla="*/ 0 h 32"/>
                      <a:gd name="T8" fmla="*/ 6 w 41"/>
                      <a:gd name="T9" fmla="*/ 5 h 32"/>
                      <a:gd name="T10" fmla="*/ 0 w 41"/>
                      <a:gd name="T11" fmla="*/ 12 h 32"/>
                      <a:gd name="T12" fmla="*/ 6 w 41"/>
                      <a:gd name="T13" fmla="*/ 18 h 32"/>
                      <a:gd name="T14" fmla="*/ 6 w 41"/>
                      <a:gd name="T15" fmla="*/ 25 h 32"/>
                      <a:gd name="T16" fmla="*/ 12 w 41"/>
                      <a:gd name="T17" fmla="*/ 25 h 32"/>
                      <a:gd name="T18" fmla="*/ 17 w 41"/>
                      <a:gd name="T19" fmla="*/ 25 h 32"/>
                      <a:gd name="T20" fmla="*/ 17 w 41"/>
                      <a:gd name="T21" fmla="*/ 32 h 32"/>
                      <a:gd name="T22" fmla="*/ 24 w 41"/>
                      <a:gd name="T23" fmla="*/ 32 h 32"/>
                      <a:gd name="T24" fmla="*/ 29 w 41"/>
                      <a:gd name="T25" fmla="*/ 32 h 32"/>
                      <a:gd name="T26" fmla="*/ 36 w 41"/>
                      <a:gd name="T27" fmla="*/ 32 h 32"/>
                      <a:gd name="T28" fmla="*/ 36 w 41"/>
                      <a:gd name="T29" fmla="*/ 25 h 32"/>
                      <a:gd name="T30" fmla="*/ 41 w 41"/>
                      <a:gd name="T31" fmla="*/ 25 h 32"/>
                      <a:gd name="T32" fmla="*/ 41 w 41"/>
                      <a:gd name="T33" fmla="*/ 18 h 32"/>
                      <a:gd name="T34" fmla="*/ 41 w 41"/>
                      <a:gd name="T35" fmla="*/ 12 h 32"/>
                      <a:gd name="T36" fmla="*/ 41 w 41"/>
                      <a:gd name="T37" fmla="*/ 5 h 32"/>
                      <a:gd name="T38" fmla="*/ 41 w 41"/>
                      <a:gd name="T39" fmla="*/ 0 h 32"/>
                      <a:gd name="T40" fmla="*/ 36 w 41"/>
                      <a:gd name="T41" fmla="*/ 0 h 32"/>
                      <a:gd name="T42" fmla="*/ 29 w 41"/>
                      <a:gd name="T43" fmla="*/ 0 h 32"/>
                      <a:gd name="T44" fmla="*/ 24 w 41"/>
                      <a:gd name="T45" fmla="*/ 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2"/>
                      <a:gd name="T71" fmla="*/ 41 w 4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2">
                        <a:moveTo>
                          <a:pt x="24" y="0"/>
                        </a:moveTo>
                        <a:lnTo>
                          <a:pt x="17" y="0"/>
                        </a:lnTo>
                        <a:lnTo>
                          <a:pt x="12" y="0"/>
                        </a:lnTo>
                        <a:lnTo>
                          <a:pt x="6" y="0"/>
                        </a:lnTo>
                        <a:lnTo>
                          <a:pt x="6" y="5"/>
                        </a:lnTo>
                        <a:lnTo>
                          <a:pt x="0" y="12"/>
                        </a:lnTo>
                        <a:lnTo>
                          <a:pt x="6" y="18"/>
                        </a:lnTo>
                        <a:lnTo>
                          <a:pt x="6" y="25"/>
                        </a:lnTo>
                        <a:lnTo>
                          <a:pt x="12" y="25"/>
                        </a:lnTo>
                        <a:lnTo>
                          <a:pt x="17" y="25"/>
                        </a:lnTo>
                        <a:lnTo>
                          <a:pt x="17" y="32"/>
                        </a:lnTo>
                        <a:lnTo>
                          <a:pt x="24" y="32"/>
                        </a:lnTo>
                        <a:lnTo>
                          <a:pt x="29" y="32"/>
                        </a:lnTo>
                        <a:lnTo>
                          <a:pt x="36" y="32"/>
                        </a:lnTo>
                        <a:lnTo>
                          <a:pt x="36" y="25"/>
                        </a:lnTo>
                        <a:lnTo>
                          <a:pt x="41" y="25"/>
                        </a:lnTo>
                        <a:lnTo>
                          <a:pt x="41" y="18"/>
                        </a:lnTo>
                        <a:lnTo>
                          <a:pt x="41" y="12"/>
                        </a:lnTo>
                        <a:lnTo>
                          <a:pt x="41" y="5"/>
                        </a:lnTo>
                        <a:lnTo>
                          <a:pt x="41" y="0"/>
                        </a:lnTo>
                        <a:lnTo>
                          <a:pt x="36" y="0"/>
                        </a:lnTo>
                        <a:lnTo>
                          <a:pt x="29" y="0"/>
                        </a:lnTo>
                        <a:lnTo>
                          <a:pt x="24" y="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70" name="Freeform 162"/>
                  <p:cNvSpPr>
                    <a:spLocks/>
                  </p:cNvSpPr>
                  <p:nvPr/>
                </p:nvSpPr>
                <p:spPr bwMode="auto">
                  <a:xfrm>
                    <a:off x="3067" y="2517"/>
                    <a:ext cx="66" cy="64"/>
                  </a:xfrm>
                  <a:custGeom>
                    <a:avLst/>
                    <a:gdLst>
                      <a:gd name="T0" fmla="*/ 24 w 66"/>
                      <a:gd name="T1" fmla="*/ 59 h 64"/>
                      <a:gd name="T2" fmla="*/ 29 w 66"/>
                      <a:gd name="T3" fmla="*/ 52 h 64"/>
                      <a:gd name="T4" fmla="*/ 36 w 66"/>
                      <a:gd name="T5" fmla="*/ 52 h 64"/>
                      <a:gd name="T6" fmla="*/ 41 w 66"/>
                      <a:gd name="T7" fmla="*/ 52 h 64"/>
                      <a:gd name="T8" fmla="*/ 48 w 66"/>
                      <a:gd name="T9" fmla="*/ 52 h 64"/>
                      <a:gd name="T10" fmla="*/ 48 w 66"/>
                      <a:gd name="T11" fmla="*/ 46 h 64"/>
                      <a:gd name="T12" fmla="*/ 54 w 66"/>
                      <a:gd name="T13" fmla="*/ 46 h 64"/>
                      <a:gd name="T14" fmla="*/ 60 w 66"/>
                      <a:gd name="T15" fmla="*/ 39 h 64"/>
                      <a:gd name="T16" fmla="*/ 60 w 66"/>
                      <a:gd name="T17" fmla="*/ 32 h 64"/>
                      <a:gd name="T18" fmla="*/ 60 w 66"/>
                      <a:gd name="T19" fmla="*/ 26 h 64"/>
                      <a:gd name="T20" fmla="*/ 66 w 66"/>
                      <a:gd name="T21" fmla="*/ 19 h 64"/>
                      <a:gd name="T22" fmla="*/ 66 w 66"/>
                      <a:gd name="T23" fmla="*/ 12 h 64"/>
                      <a:gd name="T24" fmla="*/ 60 w 66"/>
                      <a:gd name="T25" fmla="*/ 7 h 64"/>
                      <a:gd name="T26" fmla="*/ 60 w 66"/>
                      <a:gd name="T27" fmla="*/ 0 h 64"/>
                      <a:gd name="T28" fmla="*/ 54 w 66"/>
                      <a:gd name="T29" fmla="*/ 0 h 64"/>
                      <a:gd name="T30" fmla="*/ 48 w 66"/>
                      <a:gd name="T31" fmla="*/ 0 h 64"/>
                      <a:gd name="T32" fmla="*/ 41 w 66"/>
                      <a:gd name="T33" fmla="*/ 0 h 64"/>
                      <a:gd name="T34" fmla="*/ 41 w 66"/>
                      <a:gd name="T35" fmla="*/ 7 h 64"/>
                      <a:gd name="T36" fmla="*/ 41 w 66"/>
                      <a:gd name="T37" fmla="*/ 12 h 64"/>
                      <a:gd name="T38" fmla="*/ 36 w 66"/>
                      <a:gd name="T39" fmla="*/ 12 h 64"/>
                      <a:gd name="T40" fmla="*/ 36 w 66"/>
                      <a:gd name="T41" fmla="*/ 19 h 64"/>
                      <a:gd name="T42" fmla="*/ 29 w 66"/>
                      <a:gd name="T43" fmla="*/ 19 h 64"/>
                      <a:gd name="T44" fmla="*/ 24 w 66"/>
                      <a:gd name="T45" fmla="*/ 19 h 64"/>
                      <a:gd name="T46" fmla="*/ 24 w 66"/>
                      <a:gd name="T47" fmla="*/ 12 h 64"/>
                      <a:gd name="T48" fmla="*/ 17 w 66"/>
                      <a:gd name="T49" fmla="*/ 12 h 64"/>
                      <a:gd name="T50" fmla="*/ 12 w 66"/>
                      <a:gd name="T51" fmla="*/ 19 h 64"/>
                      <a:gd name="T52" fmla="*/ 5 w 66"/>
                      <a:gd name="T53" fmla="*/ 19 h 64"/>
                      <a:gd name="T54" fmla="*/ 5 w 66"/>
                      <a:gd name="T55" fmla="*/ 26 h 64"/>
                      <a:gd name="T56" fmla="*/ 0 w 66"/>
                      <a:gd name="T57" fmla="*/ 26 h 64"/>
                      <a:gd name="T58" fmla="*/ 0 w 66"/>
                      <a:gd name="T59" fmla="*/ 32 h 64"/>
                      <a:gd name="T60" fmla="*/ 0 w 66"/>
                      <a:gd name="T61" fmla="*/ 39 h 64"/>
                      <a:gd name="T62" fmla="*/ 0 w 66"/>
                      <a:gd name="T63" fmla="*/ 46 h 64"/>
                      <a:gd name="T64" fmla="*/ 0 w 66"/>
                      <a:gd name="T65" fmla="*/ 52 h 64"/>
                      <a:gd name="T66" fmla="*/ 0 w 66"/>
                      <a:gd name="T67" fmla="*/ 59 h 64"/>
                      <a:gd name="T68" fmla="*/ 5 w 66"/>
                      <a:gd name="T69" fmla="*/ 59 h 64"/>
                      <a:gd name="T70" fmla="*/ 12 w 66"/>
                      <a:gd name="T71" fmla="*/ 59 h 64"/>
                      <a:gd name="T72" fmla="*/ 12 w 66"/>
                      <a:gd name="T73" fmla="*/ 64 h 64"/>
                      <a:gd name="T74" fmla="*/ 17 w 66"/>
                      <a:gd name="T75" fmla="*/ 59 h 64"/>
                      <a:gd name="T76" fmla="*/ 24 w 66"/>
                      <a:gd name="T77" fmla="*/ 59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4"/>
                      <a:gd name="T119" fmla="*/ 66 w 66"/>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4">
                        <a:moveTo>
                          <a:pt x="24" y="59"/>
                        </a:moveTo>
                        <a:lnTo>
                          <a:pt x="29" y="52"/>
                        </a:lnTo>
                        <a:lnTo>
                          <a:pt x="36" y="52"/>
                        </a:lnTo>
                        <a:lnTo>
                          <a:pt x="41" y="52"/>
                        </a:lnTo>
                        <a:lnTo>
                          <a:pt x="48" y="52"/>
                        </a:lnTo>
                        <a:lnTo>
                          <a:pt x="48" y="46"/>
                        </a:lnTo>
                        <a:lnTo>
                          <a:pt x="54" y="46"/>
                        </a:lnTo>
                        <a:lnTo>
                          <a:pt x="60" y="39"/>
                        </a:lnTo>
                        <a:lnTo>
                          <a:pt x="60" y="32"/>
                        </a:lnTo>
                        <a:lnTo>
                          <a:pt x="60" y="26"/>
                        </a:lnTo>
                        <a:lnTo>
                          <a:pt x="66" y="19"/>
                        </a:lnTo>
                        <a:lnTo>
                          <a:pt x="66" y="12"/>
                        </a:lnTo>
                        <a:lnTo>
                          <a:pt x="60" y="7"/>
                        </a:lnTo>
                        <a:lnTo>
                          <a:pt x="60" y="0"/>
                        </a:lnTo>
                        <a:lnTo>
                          <a:pt x="54" y="0"/>
                        </a:lnTo>
                        <a:lnTo>
                          <a:pt x="48" y="0"/>
                        </a:lnTo>
                        <a:lnTo>
                          <a:pt x="41" y="0"/>
                        </a:lnTo>
                        <a:lnTo>
                          <a:pt x="41" y="7"/>
                        </a:lnTo>
                        <a:lnTo>
                          <a:pt x="41" y="12"/>
                        </a:lnTo>
                        <a:lnTo>
                          <a:pt x="36" y="12"/>
                        </a:lnTo>
                        <a:lnTo>
                          <a:pt x="36" y="19"/>
                        </a:lnTo>
                        <a:lnTo>
                          <a:pt x="29" y="19"/>
                        </a:lnTo>
                        <a:lnTo>
                          <a:pt x="24" y="19"/>
                        </a:lnTo>
                        <a:lnTo>
                          <a:pt x="24" y="12"/>
                        </a:lnTo>
                        <a:lnTo>
                          <a:pt x="17" y="12"/>
                        </a:lnTo>
                        <a:lnTo>
                          <a:pt x="12" y="19"/>
                        </a:lnTo>
                        <a:lnTo>
                          <a:pt x="5" y="19"/>
                        </a:lnTo>
                        <a:lnTo>
                          <a:pt x="5" y="26"/>
                        </a:lnTo>
                        <a:lnTo>
                          <a:pt x="0" y="26"/>
                        </a:lnTo>
                        <a:lnTo>
                          <a:pt x="0" y="32"/>
                        </a:lnTo>
                        <a:lnTo>
                          <a:pt x="0" y="39"/>
                        </a:lnTo>
                        <a:lnTo>
                          <a:pt x="0" y="46"/>
                        </a:lnTo>
                        <a:lnTo>
                          <a:pt x="0" y="52"/>
                        </a:lnTo>
                        <a:lnTo>
                          <a:pt x="0" y="59"/>
                        </a:lnTo>
                        <a:lnTo>
                          <a:pt x="5" y="59"/>
                        </a:lnTo>
                        <a:lnTo>
                          <a:pt x="12" y="59"/>
                        </a:lnTo>
                        <a:lnTo>
                          <a:pt x="12" y="64"/>
                        </a:lnTo>
                        <a:lnTo>
                          <a:pt x="17" y="59"/>
                        </a:lnTo>
                        <a:lnTo>
                          <a:pt x="24" y="59"/>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24" name="Group 163"/>
                <p:cNvGrpSpPr>
                  <a:grpSpLocks/>
                </p:cNvGrpSpPr>
                <p:nvPr/>
              </p:nvGrpSpPr>
              <p:grpSpPr bwMode="auto">
                <a:xfrm>
                  <a:off x="2271" y="912"/>
                  <a:ext cx="1993" cy="1657"/>
                  <a:chOff x="2271" y="912"/>
                  <a:chExt cx="1993" cy="1657"/>
                </a:xfrm>
              </p:grpSpPr>
              <p:grpSp>
                <p:nvGrpSpPr>
                  <p:cNvPr id="125" name="Group 164"/>
                  <p:cNvGrpSpPr>
                    <a:grpSpLocks/>
                  </p:cNvGrpSpPr>
                  <p:nvPr/>
                </p:nvGrpSpPr>
                <p:grpSpPr bwMode="auto">
                  <a:xfrm>
                    <a:off x="2271" y="2373"/>
                    <a:ext cx="454" cy="196"/>
                    <a:chOff x="2271" y="2373"/>
                    <a:chExt cx="454" cy="196"/>
                  </a:xfrm>
                </p:grpSpPr>
                <p:grpSp>
                  <p:nvGrpSpPr>
                    <p:cNvPr id="147" name="Group 165"/>
                    <p:cNvGrpSpPr>
                      <a:grpSpLocks/>
                    </p:cNvGrpSpPr>
                    <p:nvPr/>
                  </p:nvGrpSpPr>
                  <p:grpSpPr bwMode="auto">
                    <a:xfrm>
                      <a:off x="2636" y="2373"/>
                      <a:ext cx="36" cy="26"/>
                      <a:chOff x="2636" y="2373"/>
                      <a:chExt cx="36" cy="26"/>
                    </a:xfrm>
                  </p:grpSpPr>
                  <p:sp>
                    <p:nvSpPr>
                      <p:cNvPr id="160" name="Freeform 166"/>
                      <p:cNvSpPr>
                        <a:spLocks/>
                      </p:cNvSpPr>
                      <p:nvPr/>
                    </p:nvSpPr>
                    <p:spPr bwMode="auto">
                      <a:xfrm>
                        <a:off x="2636" y="2373"/>
                        <a:ext cx="36" cy="26"/>
                      </a:xfrm>
                      <a:custGeom>
                        <a:avLst/>
                        <a:gdLst>
                          <a:gd name="T0" fmla="*/ 24 w 36"/>
                          <a:gd name="T1" fmla="*/ 0 h 26"/>
                          <a:gd name="T2" fmla="*/ 17 w 36"/>
                          <a:gd name="T3" fmla="*/ 0 h 26"/>
                          <a:gd name="T4" fmla="*/ 12 w 36"/>
                          <a:gd name="T5" fmla="*/ 7 h 26"/>
                          <a:gd name="T6" fmla="*/ 5 w 36"/>
                          <a:gd name="T7" fmla="*/ 7 h 26"/>
                          <a:gd name="T8" fmla="*/ 0 w 36"/>
                          <a:gd name="T9" fmla="*/ 7 h 26"/>
                          <a:gd name="T10" fmla="*/ 0 w 36"/>
                          <a:gd name="T11" fmla="*/ 12 h 26"/>
                          <a:gd name="T12" fmla="*/ 0 w 36"/>
                          <a:gd name="T13" fmla="*/ 19 h 26"/>
                          <a:gd name="T14" fmla="*/ 0 w 36"/>
                          <a:gd name="T15" fmla="*/ 26 h 26"/>
                          <a:gd name="T16" fmla="*/ 5 w 36"/>
                          <a:gd name="T17" fmla="*/ 26 h 26"/>
                          <a:gd name="T18" fmla="*/ 12 w 36"/>
                          <a:gd name="T19" fmla="*/ 26 h 26"/>
                          <a:gd name="T20" fmla="*/ 17 w 36"/>
                          <a:gd name="T21" fmla="*/ 26 h 26"/>
                          <a:gd name="T22" fmla="*/ 24 w 36"/>
                          <a:gd name="T23" fmla="*/ 19 h 26"/>
                          <a:gd name="T24" fmla="*/ 24 w 36"/>
                          <a:gd name="T25" fmla="*/ 26 h 26"/>
                          <a:gd name="T26" fmla="*/ 29 w 36"/>
                          <a:gd name="T27" fmla="*/ 26 h 26"/>
                          <a:gd name="T28" fmla="*/ 36 w 36"/>
                          <a:gd name="T29" fmla="*/ 19 h 26"/>
                          <a:gd name="T30" fmla="*/ 36 w 36"/>
                          <a:gd name="T31" fmla="*/ 12 h 26"/>
                          <a:gd name="T32" fmla="*/ 36 w 36"/>
                          <a:gd name="T33" fmla="*/ 7 h 26"/>
                          <a:gd name="T34" fmla="*/ 29 w 36"/>
                          <a:gd name="T35" fmla="*/ 0 h 26"/>
                          <a:gd name="T36" fmla="*/ 24 w 36"/>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6"/>
                          <a:gd name="T59" fmla="*/ 36 w 3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6">
                            <a:moveTo>
                              <a:pt x="24" y="0"/>
                            </a:moveTo>
                            <a:lnTo>
                              <a:pt x="17" y="0"/>
                            </a:lnTo>
                            <a:lnTo>
                              <a:pt x="12" y="7"/>
                            </a:lnTo>
                            <a:lnTo>
                              <a:pt x="5" y="7"/>
                            </a:lnTo>
                            <a:lnTo>
                              <a:pt x="0" y="7"/>
                            </a:lnTo>
                            <a:lnTo>
                              <a:pt x="0" y="12"/>
                            </a:lnTo>
                            <a:lnTo>
                              <a:pt x="0" y="19"/>
                            </a:lnTo>
                            <a:lnTo>
                              <a:pt x="0" y="26"/>
                            </a:lnTo>
                            <a:lnTo>
                              <a:pt x="5" y="26"/>
                            </a:lnTo>
                            <a:lnTo>
                              <a:pt x="12" y="26"/>
                            </a:lnTo>
                            <a:lnTo>
                              <a:pt x="17" y="26"/>
                            </a:lnTo>
                            <a:lnTo>
                              <a:pt x="24" y="19"/>
                            </a:lnTo>
                            <a:lnTo>
                              <a:pt x="24" y="26"/>
                            </a:lnTo>
                            <a:lnTo>
                              <a:pt x="29" y="26"/>
                            </a:lnTo>
                            <a:lnTo>
                              <a:pt x="36" y="19"/>
                            </a:lnTo>
                            <a:lnTo>
                              <a:pt x="36" y="12"/>
                            </a:lnTo>
                            <a:lnTo>
                              <a:pt x="36" y="7"/>
                            </a:lnTo>
                            <a:lnTo>
                              <a:pt x="29" y="0"/>
                            </a:lnTo>
                            <a:lnTo>
                              <a:pt x="24" y="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1" name="Freeform 167"/>
                      <p:cNvSpPr>
                        <a:spLocks/>
                      </p:cNvSpPr>
                      <p:nvPr/>
                    </p:nvSpPr>
                    <p:spPr bwMode="auto">
                      <a:xfrm>
                        <a:off x="2636" y="2373"/>
                        <a:ext cx="36" cy="26"/>
                      </a:xfrm>
                      <a:custGeom>
                        <a:avLst/>
                        <a:gdLst>
                          <a:gd name="T0" fmla="*/ 24 w 36"/>
                          <a:gd name="T1" fmla="*/ 0 h 26"/>
                          <a:gd name="T2" fmla="*/ 17 w 36"/>
                          <a:gd name="T3" fmla="*/ 0 h 26"/>
                          <a:gd name="T4" fmla="*/ 12 w 36"/>
                          <a:gd name="T5" fmla="*/ 7 h 26"/>
                          <a:gd name="T6" fmla="*/ 5 w 36"/>
                          <a:gd name="T7" fmla="*/ 7 h 26"/>
                          <a:gd name="T8" fmla="*/ 0 w 36"/>
                          <a:gd name="T9" fmla="*/ 7 h 26"/>
                          <a:gd name="T10" fmla="*/ 0 w 36"/>
                          <a:gd name="T11" fmla="*/ 12 h 26"/>
                          <a:gd name="T12" fmla="*/ 0 w 36"/>
                          <a:gd name="T13" fmla="*/ 19 h 26"/>
                          <a:gd name="T14" fmla="*/ 0 w 36"/>
                          <a:gd name="T15" fmla="*/ 26 h 26"/>
                          <a:gd name="T16" fmla="*/ 5 w 36"/>
                          <a:gd name="T17" fmla="*/ 26 h 26"/>
                          <a:gd name="T18" fmla="*/ 12 w 36"/>
                          <a:gd name="T19" fmla="*/ 26 h 26"/>
                          <a:gd name="T20" fmla="*/ 17 w 36"/>
                          <a:gd name="T21" fmla="*/ 26 h 26"/>
                          <a:gd name="T22" fmla="*/ 24 w 36"/>
                          <a:gd name="T23" fmla="*/ 19 h 26"/>
                          <a:gd name="T24" fmla="*/ 24 w 36"/>
                          <a:gd name="T25" fmla="*/ 26 h 26"/>
                          <a:gd name="T26" fmla="*/ 29 w 36"/>
                          <a:gd name="T27" fmla="*/ 26 h 26"/>
                          <a:gd name="T28" fmla="*/ 36 w 36"/>
                          <a:gd name="T29" fmla="*/ 19 h 26"/>
                          <a:gd name="T30" fmla="*/ 36 w 36"/>
                          <a:gd name="T31" fmla="*/ 12 h 26"/>
                          <a:gd name="T32" fmla="*/ 36 w 36"/>
                          <a:gd name="T33" fmla="*/ 7 h 26"/>
                          <a:gd name="T34" fmla="*/ 29 w 36"/>
                          <a:gd name="T35" fmla="*/ 0 h 26"/>
                          <a:gd name="T36" fmla="*/ 24 w 36"/>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6"/>
                          <a:gd name="T59" fmla="*/ 36 w 3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6">
                            <a:moveTo>
                              <a:pt x="24" y="0"/>
                            </a:moveTo>
                            <a:lnTo>
                              <a:pt x="17" y="0"/>
                            </a:lnTo>
                            <a:lnTo>
                              <a:pt x="12" y="7"/>
                            </a:lnTo>
                            <a:lnTo>
                              <a:pt x="5" y="7"/>
                            </a:lnTo>
                            <a:lnTo>
                              <a:pt x="0" y="7"/>
                            </a:lnTo>
                            <a:lnTo>
                              <a:pt x="0" y="12"/>
                            </a:lnTo>
                            <a:lnTo>
                              <a:pt x="0" y="19"/>
                            </a:lnTo>
                            <a:lnTo>
                              <a:pt x="0" y="26"/>
                            </a:lnTo>
                            <a:lnTo>
                              <a:pt x="5" y="26"/>
                            </a:lnTo>
                            <a:lnTo>
                              <a:pt x="12" y="26"/>
                            </a:lnTo>
                            <a:lnTo>
                              <a:pt x="17" y="26"/>
                            </a:lnTo>
                            <a:lnTo>
                              <a:pt x="24" y="19"/>
                            </a:lnTo>
                            <a:lnTo>
                              <a:pt x="24" y="26"/>
                            </a:lnTo>
                            <a:lnTo>
                              <a:pt x="29" y="26"/>
                            </a:lnTo>
                            <a:lnTo>
                              <a:pt x="36" y="19"/>
                            </a:lnTo>
                            <a:lnTo>
                              <a:pt x="36" y="12"/>
                            </a:lnTo>
                            <a:lnTo>
                              <a:pt x="36" y="7"/>
                            </a:lnTo>
                            <a:lnTo>
                              <a:pt x="29" y="0"/>
                            </a:lnTo>
                            <a:lnTo>
                              <a:pt x="24" y="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48" name="Group 168"/>
                    <p:cNvGrpSpPr>
                      <a:grpSpLocks/>
                    </p:cNvGrpSpPr>
                    <p:nvPr/>
                  </p:nvGrpSpPr>
                  <p:grpSpPr bwMode="auto">
                    <a:xfrm>
                      <a:off x="2684" y="2412"/>
                      <a:ext cx="41" cy="40"/>
                      <a:chOff x="2684" y="2412"/>
                      <a:chExt cx="41" cy="40"/>
                    </a:xfrm>
                  </p:grpSpPr>
                  <p:sp>
                    <p:nvSpPr>
                      <p:cNvPr id="158" name="Freeform 169"/>
                      <p:cNvSpPr>
                        <a:spLocks/>
                      </p:cNvSpPr>
                      <p:nvPr/>
                    </p:nvSpPr>
                    <p:spPr bwMode="auto">
                      <a:xfrm>
                        <a:off x="2684" y="2412"/>
                        <a:ext cx="41" cy="40"/>
                      </a:xfrm>
                      <a:custGeom>
                        <a:avLst/>
                        <a:gdLst>
                          <a:gd name="T0" fmla="*/ 5 w 41"/>
                          <a:gd name="T1" fmla="*/ 7 h 40"/>
                          <a:gd name="T2" fmla="*/ 5 w 41"/>
                          <a:gd name="T3" fmla="*/ 13 h 40"/>
                          <a:gd name="T4" fmla="*/ 0 w 41"/>
                          <a:gd name="T5" fmla="*/ 13 h 40"/>
                          <a:gd name="T6" fmla="*/ 5 w 41"/>
                          <a:gd name="T7" fmla="*/ 13 h 40"/>
                          <a:gd name="T8" fmla="*/ 5 w 41"/>
                          <a:gd name="T9" fmla="*/ 20 h 40"/>
                          <a:gd name="T10" fmla="*/ 0 w 41"/>
                          <a:gd name="T11" fmla="*/ 20 h 40"/>
                          <a:gd name="T12" fmla="*/ 0 w 41"/>
                          <a:gd name="T13" fmla="*/ 27 h 40"/>
                          <a:gd name="T14" fmla="*/ 5 w 41"/>
                          <a:gd name="T15" fmla="*/ 27 h 40"/>
                          <a:gd name="T16" fmla="*/ 5 w 41"/>
                          <a:gd name="T17" fmla="*/ 33 h 40"/>
                          <a:gd name="T18" fmla="*/ 12 w 41"/>
                          <a:gd name="T19" fmla="*/ 33 h 40"/>
                          <a:gd name="T20" fmla="*/ 12 w 41"/>
                          <a:gd name="T21" fmla="*/ 27 h 40"/>
                          <a:gd name="T22" fmla="*/ 17 w 41"/>
                          <a:gd name="T23" fmla="*/ 27 h 40"/>
                          <a:gd name="T24" fmla="*/ 24 w 41"/>
                          <a:gd name="T25" fmla="*/ 27 h 40"/>
                          <a:gd name="T26" fmla="*/ 29 w 41"/>
                          <a:gd name="T27" fmla="*/ 27 h 40"/>
                          <a:gd name="T28" fmla="*/ 29 w 41"/>
                          <a:gd name="T29" fmla="*/ 33 h 40"/>
                          <a:gd name="T30" fmla="*/ 35 w 41"/>
                          <a:gd name="T31" fmla="*/ 40 h 40"/>
                          <a:gd name="T32" fmla="*/ 35 w 41"/>
                          <a:gd name="T33" fmla="*/ 33 h 40"/>
                          <a:gd name="T34" fmla="*/ 41 w 41"/>
                          <a:gd name="T35" fmla="*/ 33 h 40"/>
                          <a:gd name="T36" fmla="*/ 41 w 41"/>
                          <a:gd name="T37" fmla="*/ 27 h 40"/>
                          <a:gd name="T38" fmla="*/ 41 w 41"/>
                          <a:gd name="T39" fmla="*/ 20 h 40"/>
                          <a:gd name="T40" fmla="*/ 41 w 41"/>
                          <a:gd name="T41" fmla="*/ 13 h 40"/>
                          <a:gd name="T42" fmla="*/ 41 w 41"/>
                          <a:gd name="T43" fmla="*/ 7 h 40"/>
                          <a:gd name="T44" fmla="*/ 35 w 41"/>
                          <a:gd name="T45" fmla="*/ 7 h 40"/>
                          <a:gd name="T46" fmla="*/ 29 w 41"/>
                          <a:gd name="T47" fmla="*/ 7 h 40"/>
                          <a:gd name="T48" fmla="*/ 24 w 41"/>
                          <a:gd name="T49" fmla="*/ 13 h 40"/>
                          <a:gd name="T50" fmla="*/ 24 w 41"/>
                          <a:gd name="T51" fmla="*/ 7 h 40"/>
                          <a:gd name="T52" fmla="*/ 17 w 41"/>
                          <a:gd name="T53" fmla="*/ 0 h 40"/>
                          <a:gd name="T54" fmla="*/ 12 w 41"/>
                          <a:gd name="T55" fmla="*/ 0 h 40"/>
                          <a:gd name="T56" fmla="*/ 5 w 41"/>
                          <a:gd name="T57" fmla="*/ 0 h 40"/>
                          <a:gd name="T58" fmla="*/ 5 w 41"/>
                          <a:gd name="T59" fmla="*/ 7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40"/>
                          <a:gd name="T92" fmla="*/ 41 w 41"/>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40">
                            <a:moveTo>
                              <a:pt x="5" y="7"/>
                            </a:moveTo>
                            <a:lnTo>
                              <a:pt x="5" y="13"/>
                            </a:lnTo>
                            <a:lnTo>
                              <a:pt x="0" y="13"/>
                            </a:lnTo>
                            <a:lnTo>
                              <a:pt x="5" y="13"/>
                            </a:lnTo>
                            <a:lnTo>
                              <a:pt x="5" y="20"/>
                            </a:lnTo>
                            <a:lnTo>
                              <a:pt x="0" y="20"/>
                            </a:lnTo>
                            <a:lnTo>
                              <a:pt x="0" y="27"/>
                            </a:lnTo>
                            <a:lnTo>
                              <a:pt x="5" y="27"/>
                            </a:lnTo>
                            <a:lnTo>
                              <a:pt x="5" y="33"/>
                            </a:lnTo>
                            <a:lnTo>
                              <a:pt x="12" y="33"/>
                            </a:lnTo>
                            <a:lnTo>
                              <a:pt x="12" y="27"/>
                            </a:lnTo>
                            <a:lnTo>
                              <a:pt x="17" y="27"/>
                            </a:lnTo>
                            <a:lnTo>
                              <a:pt x="24" y="27"/>
                            </a:lnTo>
                            <a:lnTo>
                              <a:pt x="29" y="27"/>
                            </a:lnTo>
                            <a:lnTo>
                              <a:pt x="29" y="33"/>
                            </a:lnTo>
                            <a:lnTo>
                              <a:pt x="35" y="40"/>
                            </a:lnTo>
                            <a:lnTo>
                              <a:pt x="35" y="33"/>
                            </a:lnTo>
                            <a:lnTo>
                              <a:pt x="41" y="33"/>
                            </a:lnTo>
                            <a:lnTo>
                              <a:pt x="41" y="27"/>
                            </a:lnTo>
                            <a:lnTo>
                              <a:pt x="41" y="20"/>
                            </a:lnTo>
                            <a:lnTo>
                              <a:pt x="41" y="13"/>
                            </a:lnTo>
                            <a:lnTo>
                              <a:pt x="41" y="7"/>
                            </a:lnTo>
                            <a:lnTo>
                              <a:pt x="35" y="7"/>
                            </a:lnTo>
                            <a:lnTo>
                              <a:pt x="29" y="7"/>
                            </a:lnTo>
                            <a:lnTo>
                              <a:pt x="24" y="13"/>
                            </a:lnTo>
                            <a:lnTo>
                              <a:pt x="24" y="7"/>
                            </a:lnTo>
                            <a:lnTo>
                              <a:pt x="17" y="0"/>
                            </a:lnTo>
                            <a:lnTo>
                              <a:pt x="12" y="0"/>
                            </a:lnTo>
                            <a:lnTo>
                              <a:pt x="5" y="0"/>
                            </a:lnTo>
                            <a:lnTo>
                              <a:pt x="5" y="7"/>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9" name="Freeform 170"/>
                      <p:cNvSpPr>
                        <a:spLocks/>
                      </p:cNvSpPr>
                      <p:nvPr/>
                    </p:nvSpPr>
                    <p:spPr bwMode="auto">
                      <a:xfrm>
                        <a:off x="2684" y="2412"/>
                        <a:ext cx="41" cy="40"/>
                      </a:xfrm>
                      <a:custGeom>
                        <a:avLst/>
                        <a:gdLst>
                          <a:gd name="T0" fmla="*/ 5 w 41"/>
                          <a:gd name="T1" fmla="*/ 7 h 40"/>
                          <a:gd name="T2" fmla="*/ 5 w 41"/>
                          <a:gd name="T3" fmla="*/ 13 h 40"/>
                          <a:gd name="T4" fmla="*/ 0 w 41"/>
                          <a:gd name="T5" fmla="*/ 13 h 40"/>
                          <a:gd name="T6" fmla="*/ 5 w 41"/>
                          <a:gd name="T7" fmla="*/ 13 h 40"/>
                          <a:gd name="T8" fmla="*/ 5 w 41"/>
                          <a:gd name="T9" fmla="*/ 20 h 40"/>
                          <a:gd name="T10" fmla="*/ 0 w 41"/>
                          <a:gd name="T11" fmla="*/ 20 h 40"/>
                          <a:gd name="T12" fmla="*/ 0 w 41"/>
                          <a:gd name="T13" fmla="*/ 27 h 40"/>
                          <a:gd name="T14" fmla="*/ 5 w 41"/>
                          <a:gd name="T15" fmla="*/ 27 h 40"/>
                          <a:gd name="T16" fmla="*/ 5 w 41"/>
                          <a:gd name="T17" fmla="*/ 33 h 40"/>
                          <a:gd name="T18" fmla="*/ 12 w 41"/>
                          <a:gd name="T19" fmla="*/ 33 h 40"/>
                          <a:gd name="T20" fmla="*/ 12 w 41"/>
                          <a:gd name="T21" fmla="*/ 27 h 40"/>
                          <a:gd name="T22" fmla="*/ 17 w 41"/>
                          <a:gd name="T23" fmla="*/ 27 h 40"/>
                          <a:gd name="T24" fmla="*/ 24 w 41"/>
                          <a:gd name="T25" fmla="*/ 27 h 40"/>
                          <a:gd name="T26" fmla="*/ 29 w 41"/>
                          <a:gd name="T27" fmla="*/ 27 h 40"/>
                          <a:gd name="T28" fmla="*/ 29 w 41"/>
                          <a:gd name="T29" fmla="*/ 33 h 40"/>
                          <a:gd name="T30" fmla="*/ 35 w 41"/>
                          <a:gd name="T31" fmla="*/ 40 h 40"/>
                          <a:gd name="T32" fmla="*/ 35 w 41"/>
                          <a:gd name="T33" fmla="*/ 33 h 40"/>
                          <a:gd name="T34" fmla="*/ 41 w 41"/>
                          <a:gd name="T35" fmla="*/ 33 h 40"/>
                          <a:gd name="T36" fmla="*/ 41 w 41"/>
                          <a:gd name="T37" fmla="*/ 27 h 40"/>
                          <a:gd name="T38" fmla="*/ 41 w 41"/>
                          <a:gd name="T39" fmla="*/ 20 h 40"/>
                          <a:gd name="T40" fmla="*/ 41 w 41"/>
                          <a:gd name="T41" fmla="*/ 13 h 40"/>
                          <a:gd name="T42" fmla="*/ 41 w 41"/>
                          <a:gd name="T43" fmla="*/ 7 h 40"/>
                          <a:gd name="T44" fmla="*/ 35 w 41"/>
                          <a:gd name="T45" fmla="*/ 7 h 40"/>
                          <a:gd name="T46" fmla="*/ 29 w 41"/>
                          <a:gd name="T47" fmla="*/ 7 h 40"/>
                          <a:gd name="T48" fmla="*/ 24 w 41"/>
                          <a:gd name="T49" fmla="*/ 13 h 40"/>
                          <a:gd name="T50" fmla="*/ 24 w 41"/>
                          <a:gd name="T51" fmla="*/ 7 h 40"/>
                          <a:gd name="T52" fmla="*/ 17 w 41"/>
                          <a:gd name="T53" fmla="*/ 0 h 40"/>
                          <a:gd name="T54" fmla="*/ 12 w 41"/>
                          <a:gd name="T55" fmla="*/ 0 h 40"/>
                          <a:gd name="T56" fmla="*/ 5 w 41"/>
                          <a:gd name="T57" fmla="*/ 0 h 40"/>
                          <a:gd name="T58" fmla="*/ 5 w 41"/>
                          <a:gd name="T59" fmla="*/ 7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40"/>
                          <a:gd name="T92" fmla="*/ 41 w 41"/>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40">
                            <a:moveTo>
                              <a:pt x="5" y="7"/>
                            </a:moveTo>
                            <a:lnTo>
                              <a:pt x="5" y="13"/>
                            </a:lnTo>
                            <a:lnTo>
                              <a:pt x="0" y="13"/>
                            </a:lnTo>
                            <a:lnTo>
                              <a:pt x="5" y="13"/>
                            </a:lnTo>
                            <a:lnTo>
                              <a:pt x="5" y="20"/>
                            </a:lnTo>
                            <a:lnTo>
                              <a:pt x="0" y="20"/>
                            </a:lnTo>
                            <a:lnTo>
                              <a:pt x="0" y="27"/>
                            </a:lnTo>
                            <a:lnTo>
                              <a:pt x="5" y="27"/>
                            </a:lnTo>
                            <a:lnTo>
                              <a:pt x="5" y="33"/>
                            </a:lnTo>
                            <a:lnTo>
                              <a:pt x="12" y="33"/>
                            </a:lnTo>
                            <a:lnTo>
                              <a:pt x="12" y="27"/>
                            </a:lnTo>
                            <a:lnTo>
                              <a:pt x="17" y="27"/>
                            </a:lnTo>
                            <a:lnTo>
                              <a:pt x="24" y="27"/>
                            </a:lnTo>
                            <a:lnTo>
                              <a:pt x="29" y="27"/>
                            </a:lnTo>
                            <a:lnTo>
                              <a:pt x="29" y="33"/>
                            </a:lnTo>
                            <a:lnTo>
                              <a:pt x="35" y="40"/>
                            </a:lnTo>
                            <a:lnTo>
                              <a:pt x="35" y="33"/>
                            </a:lnTo>
                            <a:lnTo>
                              <a:pt x="41" y="33"/>
                            </a:lnTo>
                            <a:lnTo>
                              <a:pt x="41" y="27"/>
                            </a:lnTo>
                            <a:lnTo>
                              <a:pt x="41" y="20"/>
                            </a:lnTo>
                            <a:lnTo>
                              <a:pt x="41" y="13"/>
                            </a:lnTo>
                            <a:lnTo>
                              <a:pt x="41" y="7"/>
                            </a:lnTo>
                            <a:lnTo>
                              <a:pt x="35" y="7"/>
                            </a:lnTo>
                            <a:lnTo>
                              <a:pt x="29" y="7"/>
                            </a:lnTo>
                            <a:lnTo>
                              <a:pt x="24" y="13"/>
                            </a:lnTo>
                            <a:lnTo>
                              <a:pt x="24" y="7"/>
                            </a:lnTo>
                            <a:lnTo>
                              <a:pt x="17" y="0"/>
                            </a:lnTo>
                            <a:lnTo>
                              <a:pt x="12" y="0"/>
                            </a:lnTo>
                            <a:lnTo>
                              <a:pt x="5" y="0"/>
                            </a:lnTo>
                            <a:lnTo>
                              <a:pt x="5" y="7"/>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49" name="Group 171"/>
                    <p:cNvGrpSpPr>
                      <a:grpSpLocks/>
                    </p:cNvGrpSpPr>
                    <p:nvPr/>
                  </p:nvGrpSpPr>
                  <p:grpSpPr bwMode="auto">
                    <a:xfrm>
                      <a:off x="2631" y="2452"/>
                      <a:ext cx="48" cy="45"/>
                      <a:chOff x="2631" y="2452"/>
                      <a:chExt cx="48" cy="45"/>
                    </a:xfrm>
                  </p:grpSpPr>
                  <p:sp>
                    <p:nvSpPr>
                      <p:cNvPr id="156" name="Freeform 172"/>
                      <p:cNvSpPr>
                        <a:spLocks/>
                      </p:cNvSpPr>
                      <p:nvPr/>
                    </p:nvSpPr>
                    <p:spPr bwMode="auto">
                      <a:xfrm>
                        <a:off x="2631" y="2452"/>
                        <a:ext cx="48" cy="45"/>
                      </a:xfrm>
                      <a:custGeom>
                        <a:avLst/>
                        <a:gdLst>
                          <a:gd name="T0" fmla="*/ 24 w 48"/>
                          <a:gd name="T1" fmla="*/ 7 h 45"/>
                          <a:gd name="T2" fmla="*/ 18 w 48"/>
                          <a:gd name="T3" fmla="*/ 0 h 45"/>
                          <a:gd name="T4" fmla="*/ 12 w 48"/>
                          <a:gd name="T5" fmla="*/ 0 h 45"/>
                          <a:gd name="T6" fmla="*/ 6 w 48"/>
                          <a:gd name="T7" fmla="*/ 0 h 45"/>
                          <a:gd name="T8" fmla="*/ 6 w 48"/>
                          <a:gd name="T9" fmla="*/ 7 h 45"/>
                          <a:gd name="T10" fmla="*/ 0 w 48"/>
                          <a:gd name="T11" fmla="*/ 13 h 45"/>
                          <a:gd name="T12" fmla="*/ 0 w 48"/>
                          <a:gd name="T13" fmla="*/ 19 h 45"/>
                          <a:gd name="T14" fmla="*/ 0 w 48"/>
                          <a:gd name="T15" fmla="*/ 25 h 45"/>
                          <a:gd name="T16" fmla="*/ 12 w 48"/>
                          <a:gd name="T17" fmla="*/ 39 h 45"/>
                          <a:gd name="T18" fmla="*/ 12 w 48"/>
                          <a:gd name="T19" fmla="*/ 45 h 45"/>
                          <a:gd name="T20" fmla="*/ 18 w 48"/>
                          <a:gd name="T21" fmla="*/ 45 h 45"/>
                          <a:gd name="T22" fmla="*/ 24 w 48"/>
                          <a:gd name="T23" fmla="*/ 45 h 45"/>
                          <a:gd name="T24" fmla="*/ 30 w 48"/>
                          <a:gd name="T25" fmla="*/ 45 h 45"/>
                          <a:gd name="T26" fmla="*/ 36 w 48"/>
                          <a:gd name="T27" fmla="*/ 45 h 45"/>
                          <a:gd name="T28" fmla="*/ 36 w 48"/>
                          <a:gd name="T29" fmla="*/ 39 h 45"/>
                          <a:gd name="T30" fmla="*/ 30 w 48"/>
                          <a:gd name="T31" fmla="*/ 39 h 45"/>
                          <a:gd name="T32" fmla="*/ 30 w 48"/>
                          <a:gd name="T33" fmla="*/ 32 h 45"/>
                          <a:gd name="T34" fmla="*/ 36 w 48"/>
                          <a:gd name="T35" fmla="*/ 32 h 45"/>
                          <a:gd name="T36" fmla="*/ 36 w 48"/>
                          <a:gd name="T37" fmla="*/ 25 h 45"/>
                          <a:gd name="T38" fmla="*/ 42 w 48"/>
                          <a:gd name="T39" fmla="*/ 25 h 45"/>
                          <a:gd name="T40" fmla="*/ 48 w 48"/>
                          <a:gd name="T41" fmla="*/ 19 h 45"/>
                          <a:gd name="T42" fmla="*/ 48 w 48"/>
                          <a:gd name="T43" fmla="*/ 13 h 45"/>
                          <a:gd name="T44" fmla="*/ 48 w 48"/>
                          <a:gd name="T45" fmla="*/ 7 h 45"/>
                          <a:gd name="T46" fmla="*/ 42 w 48"/>
                          <a:gd name="T47" fmla="*/ 7 h 45"/>
                          <a:gd name="T48" fmla="*/ 36 w 48"/>
                          <a:gd name="T49" fmla="*/ 7 h 45"/>
                          <a:gd name="T50" fmla="*/ 30 w 48"/>
                          <a:gd name="T51" fmla="*/ 7 h 45"/>
                          <a:gd name="T52" fmla="*/ 24 w 48"/>
                          <a:gd name="T53" fmla="*/ 7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5"/>
                          <a:gd name="T83" fmla="*/ 48 w 48"/>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5">
                            <a:moveTo>
                              <a:pt x="24" y="7"/>
                            </a:moveTo>
                            <a:lnTo>
                              <a:pt x="18" y="0"/>
                            </a:lnTo>
                            <a:lnTo>
                              <a:pt x="12" y="0"/>
                            </a:lnTo>
                            <a:lnTo>
                              <a:pt x="6" y="0"/>
                            </a:lnTo>
                            <a:lnTo>
                              <a:pt x="6" y="7"/>
                            </a:lnTo>
                            <a:lnTo>
                              <a:pt x="0" y="13"/>
                            </a:lnTo>
                            <a:lnTo>
                              <a:pt x="0" y="19"/>
                            </a:lnTo>
                            <a:lnTo>
                              <a:pt x="0" y="25"/>
                            </a:lnTo>
                            <a:lnTo>
                              <a:pt x="12" y="39"/>
                            </a:lnTo>
                            <a:lnTo>
                              <a:pt x="12" y="45"/>
                            </a:lnTo>
                            <a:lnTo>
                              <a:pt x="18" y="45"/>
                            </a:lnTo>
                            <a:lnTo>
                              <a:pt x="24" y="45"/>
                            </a:lnTo>
                            <a:lnTo>
                              <a:pt x="30" y="45"/>
                            </a:lnTo>
                            <a:lnTo>
                              <a:pt x="36" y="45"/>
                            </a:lnTo>
                            <a:lnTo>
                              <a:pt x="36" y="39"/>
                            </a:lnTo>
                            <a:lnTo>
                              <a:pt x="30" y="39"/>
                            </a:lnTo>
                            <a:lnTo>
                              <a:pt x="30" y="32"/>
                            </a:lnTo>
                            <a:lnTo>
                              <a:pt x="36" y="32"/>
                            </a:lnTo>
                            <a:lnTo>
                              <a:pt x="36" y="25"/>
                            </a:lnTo>
                            <a:lnTo>
                              <a:pt x="42" y="25"/>
                            </a:lnTo>
                            <a:lnTo>
                              <a:pt x="48" y="19"/>
                            </a:lnTo>
                            <a:lnTo>
                              <a:pt x="48" y="13"/>
                            </a:lnTo>
                            <a:lnTo>
                              <a:pt x="48" y="7"/>
                            </a:lnTo>
                            <a:lnTo>
                              <a:pt x="42" y="7"/>
                            </a:lnTo>
                            <a:lnTo>
                              <a:pt x="36" y="7"/>
                            </a:lnTo>
                            <a:lnTo>
                              <a:pt x="30" y="7"/>
                            </a:lnTo>
                            <a:lnTo>
                              <a:pt x="24" y="7"/>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 name="Freeform 173"/>
                      <p:cNvSpPr>
                        <a:spLocks/>
                      </p:cNvSpPr>
                      <p:nvPr/>
                    </p:nvSpPr>
                    <p:spPr bwMode="auto">
                      <a:xfrm>
                        <a:off x="2631" y="2452"/>
                        <a:ext cx="48" cy="45"/>
                      </a:xfrm>
                      <a:custGeom>
                        <a:avLst/>
                        <a:gdLst>
                          <a:gd name="T0" fmla="*/ 24 w 48"/>
                          <a:gd name="T1" fmla="*/ 7 h 45"/>
                          <a:gd name="T2" fmla="*/ 18 w 48"/>
                          <a:gd name="T3" fmla="*/ 0 h 45"/>
                          <a:gd name="T4" fmla="*/ 12 w 48"/>
                          <a:gd name="T5" fmla="*/ 0 h 45"/>
                          <a:gd name="T6" fmla="*/ 6 w 48"/>
                          <a:gd name="T7" fmla="*/ 0 h 45"/>
                          <a:gd name="T8" fmla="*/ 6 w 48"/>
                          <a:gd name="T9" fmla="*/ 7 h 45"/>
                          <a:gd name="T10" fmla="*/ 0 w 48"/>
                          <a:gd name="T11" fmla="*/ 13 h 45"/>
                          <a:gd name="T12" fmla="*/ 0 w 48"/>
                          <a:gd name="T13" fmla="*/ 19 h 45"/>
                          <a:gd name="T14" fmla="*/ 0 w 48"/>
                          <a:gd name="T15" fmla="*/ 25 h 45"/>
                          <a:gd name="T16" fmla="*/ 12 w 48"/>
                          <a:gd name="T17" fmla="*/ 39 h 45"/>
                          <a:gd name="T18" fmla="*/ 12 w 48"/>
                          <a:gd name="T19" fmla="*/ 45 h 45"/>
                          <a:gd name="T20" fmla="*/ 18 w 48"/>
                          <a:gd name="T21" fmla="*/ 45 h 45"/>
                          <a:gd name="T22" fmla="*/ 24 w 48"/>
                          <a:gd name="T23" fmla="*/ 45 h 45"/>
                          <a:gd name="T24" fmla="*/ 30 w 48"/>
                          <a:gd name="T25" fmla="*/ 45 h 45"/>
                          <a:gd name="T26" fmla="*/ 36 w 48"/>
                          <a:gd name="T27" fmla="*/ 45 h 45"/>
                          <a:gd name="T28" fmla="*/ 36 w 48"/>
                          <a:gd name="T29" fmla="*/ 39 h 45"/>
                          <a:gd name="T30" fmla="*/ 30 w 48"/>
                          <a:gd name="T31" fmla="*/ 39 h 45"/>
                          <a:gd name="T32" fmla="*/ 30 w 48"/>
                          <a:gd name="T33" fmla="*/ 32 h 45"/>
                          <a:gd name="T34" fmla="*/ 36 w 48"/>
                          <a:gd name="T35" fmla="*/ 32 h 45"/>
                          <a:gd name="T36" fmla="*/ 36 w 48"/>
                          <a:gd name="T37" fmla="*/ 25 h 45"/>
                          <a:gd name="T38" fmla="*/ 42 w 48"/>
                          <a:gd name="T39" fmla="*/ 25 h 45"/>
                          <a:gd name="T40" fmla="*/ 48 w 48"/>
                          <a:gd name="T41" fmla="*/ 19 h 45"/>
                          <a:gd name="T42" fmla="*/ 48 w 48"/>
                          <a:gd name="T43" fmla="*/ 13 h 45"/>
                          <a:gd name="T44" fmla="*/ 48 w 48"/>
                          <a:gd name="T45" fmla="*/ 7 h 45"/>
                          <a:gd name="T46" fmla="*/ 42 w 48"/>
                          <a:gd name="T47" fmla="*/ 7 h 45"/>
                          <a:gd name="T48" fmla="*/ 36 w 48"/>
                          <a:gd name="T49" fmla="*/ 7 h 45"/>
                          <a:gd name="T50" fmla="*/ 30 w 48"/>
                          <a:gd name="T51" fmla="*/ 7 h 45"/>
                          <a:gd name="T52" fmla="*/ 24 w 48"/>
                          <a:gd name="T53" fmla="*/ 7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5"/>
                          <a:gd name="T83" fmla="*/ 48 w 48"/>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5">
                            <a:moveTo>
                              <a:pt x="24" y="7"/>
                            </a:moveTo>
                            <a:lnTo>
                              <a:pt x="18" y="0"/>
                            </a:lnTo>
                            <a:lnTo>
                              <a:pt x="12" y="0"/>
                            </a:lnTo>
                            <a:lnTo>
                              <a:pt x="6" y="0"/>
                            </a:lnTo>
                            <a:lnTo>
                              <a:pt x="6" y="7"/>
                            </a:lnTo>
                            <a:lnTo>
                              <a:pt x="0" y="13"/>
                            </a:lnTo>
                            <a:lnTo>
                              <a:pt x="0" y="19"/>
                            </a:lnTo>
                            <a:lnTo>
                              <a:pt x="0" y="25"/>
                            </a:lnTo>
                            <a:lnTo>
                              <a:pt x="12" y="39"/>
                            </a:lnTo>
                            <a:lnTo>
                              <a:pt x="12" y="45"/>
                            </a:lnTo>
                            <a:lnTo>
                              <a:pt x="18" y="45"/>
                            </a:lnTo>
                            <a:lnTo>
                              <a:pt x="24" y="45"/>
                            </a:lnTo>
                            <a:lnTo>
                              <a:pt x="30" y="45"/>
                            </a:lnTo>
                            <a:lnTo>
                              <a:pt x="36" y="45"/>
                            </a:lnTo>
                            <a:lnTo>
                              <a:pt x="36" y="39"/>
                            </a:lnTo>
                            <a:lnTo>
                              <a:pt x="30" y="39"/>
                            </a:lnTo>
                            <a:lnTo>
                              <a:pt x="30" y="32"/>
                            </a:lnTo>
                            <a:lnTo>
                              <a:pt x="36" y="32"/>
                            </a:lnTo>
                            <a:lnTo>
                              <a:pt x="36" y="25"/>
                            </a:lnTo>
                            <a:lnTo>
                              <a:pt x="42" y="25"/>
                            </a:lnTo>
                            <a:lnTo>
                              <a:pt x="48" y="19"/>
                            </a:lnTo>
                            <a:lnTo>
                              <a:pt x="48" y="13"/>
                            </a:lnTo>
                            <a:lnTo>
                              <a:pt x="48" y="7"/>
                            </a:lnTo>
                            <a:lnTo>
                              <a:pt x="42" y="7"/>
                            </a:lnTo>
                            <a:lnTo>
                              <a:pt x="36" y="7"/>
                            </a:lnTo>
                            <a:lnTo>
                              <a:pt x="30" y="7"/>
                            </a:lnTo>
                            <a:lnTo>
                              <a:pt x="24" y="7"/>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50" name="Group 174"/>
                    <p:cNvGrpSpPr>
                      <a:grpSpLocks/>
                    </p:cNvGrpSpPr>
                    <p:nvPr/>
                  </p:nvGrpSpPr>
                  <p:grpSpPr bwMode="auto">
                    <a:xfrm>
                      <a:off x="2528" y="2452"/>
                      <a:ext cx="36" cy="25"/>
                      <a:chOff x="2528" y="2452"/>
                      <a:chExt cx="36" cy="25"/>
                    </a:xfrm>
                  </p:grpSpPr>
                  <p:sp>
                    <p:nvSpPr>
                      <p:cNvPr id="154" name="Freeform 175"/>
                      <p:cNvSpPr>
                        <a:spLocks/>
                      </p:cNvSpPr>
                      <p:nvPr/>
                    </p:nvSpPr>
                    <p:spPr bwMode="auto">
                      <a:xfrm>
                        <a:off x="2528" y="2452"/>
                        <a:ext cx="36" cy="25"/>
                      </a:xfrm>
                      <a:custGeom>
                        <a:avLst/>
                        <a:gdLst>
                          <a:gd name="T0" fmla="*/ 24 w 36"/>
                          <a:gd name="T1" fmla="*/ 0 h 25"/>
                          <a:gd name="T2" fmla="*/ 17 w 36"/>
                          <a:gd name="T3" fmla="*/ 0 h 25"/>
                          <a:gd name="T4" fmla="*/ 12 w 36"/>
                          <a:gd name="T5" fmla="*/ 0 h 25"/>
                          <a:gd name="T6" fmla="*/ 12 w 36"/>
                          <a:gd name="T7" fmla="*/ 7 h 25"/>
                          <a:gd name="T8" fmla="*/ 5 w 36"/>
                          <a:gd name="T9" fmla="*/ 7 h 25"/>
                          <a:gd name="T10" fmla="*/ 0 w 36"/>
                          <a:gd name="T11" fmla="*/ 7 h 25"/>
                          <a:gd name="T12" fmla="*/ 0 w 36"/>
                          <a:gd name="T13" fmla="*/ 13 h 25"/>
                          <a:gd name="T14" fmla="*/ 0 w 36"/>
                          <a:gd name="T15" fmla="*/ 20 h 25"/>
                          <a:gd name="T16" fmla="*/ 5 w 36"/>
                          <a:gd name="T17" fmla="*/ 20 h 25"/>
                          <a:gd name="T18" fmla="*/ 12 w 36"/>
                          <a:gd name="T19" fmla="*/ 20 h 25"/>
                          <a:gd name="T20" fmla="*/ 12 w 36"/>
                          <a:gd name="T21" fmla="*/ 25 h 25"/>
                          <a:gd name="T22" fmla="*/ 17 w 36"/>
                          <a:gd name="T23" fmla="*/ 25 h 25"/>
                          <a:gd name="T24" fmla="*/ 36 w 36"/>
                          <a:gd name="T25" fmla="*/ 13 h 25"/>
                          <a:gd name="T26" fmla="*/ 29 w 36"/>
                          <a:gd name="T27" fmla="*/ 7 h 25"/>
                          <a:gd name="T28" fmla="*/ 24 w 3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5"/>
                          <a:gd name="T47" fmla="*/ 36 w 3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5">
                            <a:moveTo>
                              <a:pt x="24" y="0"/>
                            </a:moveTo>
                            <a:lnTo>
                              <a:pt x="17" y="0"/>
                            </a:lnTo>
                            <a:lnTo>
                              <a:pt x="12" y="0"/>
                            </a:lnTo>
                            <a:lnTo>
                              <a:pt x="12" y="7"/>
                            </a:lnTo>
                            <a:lnTo>
                              <a:pt x="5" y="7"/>
                            </a:lnTo>
                            <a:lnTo>
                              <a:pt x="0" y="7"/>
                            </a:lnTo>
                            <a:lnTo>
                              <a:pt x="0" y="13"/>
                            </a:lnTo>
                            <a:lnTo>
                              <a:pt x="0" y="20"/>
                            </a:lnTo>
                            <a:lnTo>
                              <a:pt x="5" y="20"/>
                            </a:lnTo>
                            <a:lnTo>
                              <a:pt x="12" y="20"/>
                            </a:lnTo>
                            <a:lnTo>
                              <a:pt x="12" y="25"/>
                            </a:lnTo>
                            <a:lnTo>
                              <a:pt x="17" y="25"/>
                            </a:lnTo>
                            <a:lnTo>
                              <a:pt x="36" y="13"/>
                            </a:lnTo>
                            <a:lnTo>
                              <a:pt x="29" y="7"/>
                            </a:lnTo>
                            <a:lnTo>
                              <a:pt x="24" y="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 name="Freeform 176"/>
                      <p:cNvSpPr>
                        <a:spLocks/>
                      </p:cNvSpPr>
                      <p:nvPr/>
                    </p:nvSpPr>
                    <p:spPr bwMode="auto">
                      <a:xfrm>
                        <a:off x="2528" y="2452"/>
                        <a:ext cx="36" cy="25"/>
                      </a:xfrm>
                      <a:custGeom>
                        <a:avLst/>
                        <a:gdLst>
                          <a:gd name="T0" fmla="*/ 24 w 36"/>
                          <a:gd name="T1" fmla="*/ 0 h 25"/>
                          <a:gd name="T2" fmla="*/ 17 w 36"/>
                          <a:gd name="T3" fmla="*/ 0 h 25"/>
                          <a:gd name="T4" fmla="*/ 12 w 36"/>
                          <a:gd name="T5" fmla="*/ 0 h 25"/>
                          <a:gd name="T6" fmla="*/ 12 w 36"/>
                          <a:gd name="T7" fmla="*/ 7 h 25"/>
                          <a:gd name="T8" fmla="*/ 5 w 36"/>
                          <a:gd name="T9" fmla="*/ 7 h 25"/>
                          <a:gd name="T10" fmla="*/ 0 w 36"/>
                          <a:gd name="T11" fmla="*/ 7 h 25"/>
                          <a:gd name="T12" fmla="*/ 0 w 36"/>
                          <a:gd name="T13" fmla="*/ 13 h 25"/>
                          <a:gd name="T14" fmla="*/ 0 w 36"/>
                          <a:gd name="T15" fmla="*/ 20 h 25"/>
                          <a:gd name="T16" fmla="*/ 5 w 36"/>
                          <a:gd name="T17" fmla="*/ 20 h 25"/>
                          <a:gd name="T18" fmla="*/ 12 w 36"/>
                          <a:gd name="T19" fmla="*/ 20 h 25"/>
                          <a:gd name="T20" fmla="*/ 12 w 36"/>
                          <a:gd name="T21" fmla="*/ 25 h 25"/>
                          <a:gd name="T22" fmla="*/ 17 w 36"/>
                          <a:gd name="T23" fmla="*/ 25 h 25"/>
                          <a:gd name="T24" fmla="*/ 36 w 36"/>
                          <a:gd name="T25" fmla="*/ 13 h 25"/>
                          <a:gd name="T26" fmla="*/ 29 w 36"/>
                          <a:gd name="T27" fmla="*/ 7 h 25"/>
                          <a:gd name="T28" fmla="*/ 24 w 3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25"/>
                          <a:gd name="T47" fmla="*/ 36 w 3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25">
                            <a:moveTo>
                              <a:pt x="24" y="0"/>
                            </a:moveTo>
                            <a:lnTo>
                              <a:pt x="17" y="0"/>
                            </a:lnTo>
                            <a:lnTo>
                              <a:pt x="12" y="0"/>
                            </a:lnTo>
                            <a:lnTo>
                              <a:pt x="12" y="7"/>
                            </a:lnTo>
                            <a:lnTo>
                              <a:pt x="5" y="7"/>
                            </a:lnTo>
                            <a:lnTo>
                              <a:pt x="0" y="7"/>
                            </a:lnTo>
                            <a:lnTo>
                              <a:pt x="0" y="13"/>
                            </a:lnTo>
                            <a:lnTo>
                              <a:pt x="0" y="20"/>
                            </a:lnTo>
                            <a:lnTo>
                              <a:pt x="5" y="20"/>
                            </a:lnTo>
                            <a:lnTo>
                              <a:pt x="12" y="20"/>
                            </a:lnTo>
                            <a:lnTo>
                              <a:pt x="12" y="25"/>
                            </a:lnTo>
                            <a:lnTo>
                              <a:pt x="17" y="25"/>
                            </a:lnTo>
                            <a:lnTo>
                              <a:pt x="36" y="13"/>
                            </a:lnTo>
                            <a:lnTo>
                              <a:pt x="29" y="7"/>
                            </a:lnTo>
                            <a:lnTo>
                              <a:pt x="24" y="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51" name="Group 177"/>
                    <p:cNvGrpSpPr>
                      <a:grpSpLocks/>
                    </p:cNvGrpSpPr>
                    <p:nvPr/>
                  </p:nvGrpSpPr>
                  <p:grpSpPr bwMode="auto">
                    <a:xfrm>
                      <a:off x="2271" y="2537"/>
                      <a:ext cx="54" cy="32"/>
                      <a:chOff x="2271" y="2537"/>
                      <a:chExt cx="54" cy="32"/>
                    </a:xfrm>
                  </p:grpSpPr>
                  <p:sp>
                    <p:nvSpPr>
                      <p:cNvPr id="152" name="Freeform 178"/>
                      <p:cNvSpPr>
                        <a:spLocks/>
                      </p:cNvSpPr>
                      <p:nvPr/>
                    </p:nvSpPr>
                    <p:spPr bwMode="auto">
                      <a:xfrm>
                        <a:off x="2271" y="2537"/>
                        <a:ext cx="54" cy="32"/>
                      </a:xfrm>
                      <a:custGeom>
                        <a:avLst/>
                        <a:gdLst>
                          <a:gd name="T0" fmla="*/ 6 w 54"/>
                          <a:gd name="T1" fmla="*/ 0 h 32"/>
                          <a:gd name="T2" fmla="*/ 0 w 54"/>
                          <a:gd name="T3" fmla="*/ 7 h 32"/>
                          <a:gd name="T4" fmla="*/ 0 w 54"/>
                          <a:gd name="T5" fmla="*/ 12 h 32"/>
                          <a:gd name="T6" fmla="*/ 0 w 54"/>
                          <a:gd name="T7" fmla="*/ 19 h 32"/>
                          <a:gd name="T8" fmla="*/ 0 w 54"/>
                          <a:gd name="T9" fmla="*/ 26 h 32"/>
                          <a:gd name="T10" fmla="*/ 0 w 54"/>
                          <a:gd name="T11" fmla="*/ 32 h 32"/>
                          <a:gd name="T12" fmla="*/ 6 w 54"/>
                          <a:gd name="T13" fmla="*/ 32 h 32"/>
                          <a:gd name="T14" fmla="*/ 12 w 54"/>
                          <a:gd name="T15" fmla="*/ 26 h 32"/>
                          <a:gd name="T16" fmla="*/ 18 w 54"/>
                          <a:gd name="T17" fmla="*/ 26 h 32"/>
                          <a:gd name="T18" fmla="*/ 24 w 54"/>
                          <a:gd name="T19" fmla="*/ 26 h 32"/>
                          <a:gd name="T20" fmla="*/ 36 w 54"/>
                          <a:gd name="T21" fmla="*/ 32 h 32"/>
                          <a:gd name="T22" fmla="*/ 42 w 54"/>
                          <a:gd name="T23" fmla="*/ 32 h 32"/>
                          <a:gd name="T24" fmla="*/ 48 w 54"/>
                          <a:gd name="T25" fmla="*/ 26 h 32"/>
                          <a:gd name="T26" fmla="*/ 48 w 54"/>
                          <a:gd name="T27" fmla="*/ 19 h 32"/>
                          <a:gd name="T28" fmla="*/ 54 w 54"/>
                          <a:gd name="T29" fmla="*/ 12 h 32"/>
                          <a:gd name="T30" fmla="*/ 48 w 54"/>
                          <a:gd name="T31" fmla="*/ 7 h 32"/>
                          <a:gd name="T32" fmla="*/ 42 w 54"/>
                          <a:gd name="T33" fmla="*/ 7 h 32"/>
                          <a:gd name="T34" fmla="*/ 36 w 54"/>
                          <a:gd name="T35" fmla="*/ 0 h 32"/>
                          <a:gd name="T36" fmla="*/ 30 w 54"/>
                          <a:gd name="T37" fmla="*/ 0 h 32"/>
                          <a:gd name="T38" fmla="*/ 24 w 54"/>
                          <a:gd name="T39" fmla="*/ 0 h 32"/>
                          <a:gd name="T40" fmla="*/ 18 w 54"/>
                          <a:gd name="T41" fmla="*/ 0 h 32"/>
                          <a:gd name="T42" fmla="*/ 12 w 54"/>
                          <a:gd name="T43" fmla="*/ 0 h 32"/>
                          <a:gd name="T44" fmla="*/ 6 w 54"/>
                          <a:gd name="T45" fmla="*/ 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32"/>
                          <a:gd name="T71" fmla="*/ 54 w 5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32">
                            <a:moveTo>
                              <a:pt x="6" y="0"/>
                            </a:moveTo>
                            <a:lnTo>
                              <a:pt x="0" y="7"/>
                            </a:lnTo>
                            <a:lnTo>
                              <a:pt x="0" y="12"/>
                            </a:lnTo>
                            <a:lnTo>
                              <a:pt x="0" y="19"/>
                            </a:lnTo>
                            <a:lnTo>
                              <a:pt x="0" y="26"/>
                            </a:lnTo>
                            <a:lnTo>
                              <a:pt x="0" y="32"/>
                            </a:lnTo>
                            <a:lnTo>
                              <a:pt x="6" y="32"/>
                            </a:lnTo>
                            <a:lnTo>
                              <a:pt x="12" y="26"/>
                            </a:lnTo>
                            <a:lnTo>
                              <a:pt x="18" y="26"/>
                            </a:lnTo>
                            <a:lnTo>
                              <a:pt x="24" y="26"/>
                            </a:lnTo>
                            <a:lnTo>
                              <a:pt x="36" y="32"/>
                            </a:lnTo>
                            <a:lnTo>
                              <a:pt x="42" y="32"/>
                            </a:lnTo>
                            <a:lnTo>
                              <a:pt x="48" y="26"/>
                            </a:lnTo>
                            <a:lnTo>
                              <a:pt x="48" y="19"/>
                            </a:lnTo>
                            <a:lnTo>
                              <a:pt x="54" y="12"/>
                            </a:lnTo>
                            <a:lnTo>
                              <a:pt x="48" y="7"/>
                            </a:lnTo>
                            <a:lnTo>
                              <a:pt x="42" y="7"/>
                            </a:lnTo>
                            <a:lnTo>
                              <a:pt x="36" y="0"/>
                            </a:lnTo>
                            <a:lnTo>
                              <a:pt x="30" y="0"/>
                            </a:lnTo>
                            <a:lnTo>
                              <a:pt x="24" y="0"/>
                            </a:lnTo>
                            <a:lnTo>
                              <a:pt x="18" y="0"/>
                            </a:lnTo>
                            <a:lnTo>
                              <a:pt x="12" y="0"/>
                            </a:lnTo>
                            <a:lnTo>
                              <a:pt x="6" y="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 name="Freeform 179"/>
                      <p:cNvSpPr>
                        <a:spLocks/>
                      </p:cNvSpPr>
                      <p:nvPr/>
                    </p:nvSpPr>
                    <p:spPr bwMode="auto">
                      <a:xfrm>
                        <a:off x="2271" y="2537"/>
                        <a:ext cx="54" cy="32"/>
                      </a:xfrm>
                      <a:custGeom>
                        <a:avLst/>
                        <a:gdLst>
                          <a:gd name="T0" fmla="*/ 6 w 54"/>
                          <a:gd name="T1" fmla="*/ 0 h 32"/>
                          <a:gd name="T2" fmla="*/ 0 w 54"/>
                          <a:gd name="T3" fmla="*/ 7 h 32"/>
                          <a:gd name="T4" fmla="*/ 0 w 54"/>
                          <a:gd name="T5" fmla="*/ 12 h 32"/>
                          <a:gd name="T6" fmla="*/ 0 w 54"/>
                          <a:gd name="T7" fmla="*/ 19 h 32"/>
                          <a:gd name="T8" fmla="*/ 0 w 54"/>
                          <a:gd name="T9" fmla="*/ 26 h 32"/>
                          <a:gd name="T10" fmla="*/ 0 w 54"/>
                          <a:gd name="T11" fmla="*/ 32 h 32"/>
                          <a:gd name="T12" fmla="*/ 6 w 54"/>
                          <a:gd name="T13" fmla="*/ 32 h 32"/>
                          <a:gd name="T14" fmla="*/ 12 w 54"/>
                          <a:gd name="T15" fmla="*/ 26 h 32"/>
                          <a:gd name="T16" fmla="*/ 18 w 54"/>
                          <a:gd name="T17" fmla="*/ 26 h 32"/>
                          <a:gd name="T18" fmla="*/ 24 w 54"/>
                          <a:gd name="T19" fmla="*/ 26 h 32"/>
                          <a:gd name="T20" fmla="*/ 36 w 54"/>
                          <a:gd name="T21" fmla="*/ 32 h 32"/>
                          <a:gd name="T22" fmla="*/ 42 w 54"/>
                          <a:gd name="T23" fmla="*/ 32 h 32"/>
                          <a:gd name="T24" fmla="*/ 48 w 54"/>
                          <a:gd name="T25" fmla="*/ 26 h 32"/>
                          <a:gd name="T26" fmla="*/ 48 w 54"/>
                          <a:gd name="T27" fmla="*/ 19 h 32"/>
                          <a:gd name="T28" fmla="*/ 54 w 54"/>
                          <a:gd name="T29" fmla="*/ 12 h 32"/>
                          <a:gd name="T30" fmla="*/ 48 w 54"/>
                          <a:gd name="T31" fmla="*/ 7 h 32"/>
                          <a:gd name="T32" fmla="*/ 42 w 54"/>
                          <a:gd name="T33" fmla="*/ 7 h 32"/>
                          <a:gd name="T34" fmla="*/ 36 w 54"/>
                          <a:gd name="T35" fmla="*/ 0 h 32"/>
                          <a:gd name="T36" fmla="*/ 30 w 54"/>
                          <a:gd name="T37" fmla="*/ 0 h 32"/>
                          <a:gd name="T38" fmla="*/ 24 w 54"/>
                          <a:gd name="T39" fmla="*/ 0 h 32"/>
                          <a:gd name="T40" fmla="*/ 18 w 54"/>
                          <a:gd name="T41" fmla="*/ 0 h 32"/>
                          <a:gd name="T42" fmla="*/ 12 w 54"/>
                          <a:gd name="T43" fmla="*/ 0 h 32"/>
                          <a:gd name="T44" fmla="*/ 6 w 54"/>
                          <a:gd name="T45" fmla="*/ 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32"/>
                          <a:gd name="T71" fmla="*/ 54 w 5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32">
                            <a:moveTo>
                              <a:pt x="6" y="0"/>
                            </a:moveTo>
                            <a:lnTo>
                              <a:pt x="0" y="7"/>
                            </a:lnTo>
                            <a:lnTo>
                              <a:pt x="0" y="12"/>
                            </a:lnTo>
                            <a:lnTo>
                              <a:pt x="0" y="19"/>
                            </a:lnTo>
                            <a:lnTo>
                              <a:pt x="0" y="26"/>
                            </a:lnTo>
                            <a:lnTo>
                              <a:pt x="0" y="32"/>
                            </a:lnTo>
                            <a:lnTo>
                              <a:pt x="6" y="32"/>
                            </a:lnTo>
                            <a:lnTo>
                              <a:pt x="12" y="26"/>
                            </a:lnTo>
                            <a:lnTo>
                              <a:pt x="18" y="26"/>
                            </a:lnTo>
                            <a:lnTo>
                              <a:pt x="24" y="26"/>
                            </a:lnTo>
                            <a:lnTo>
                              <a:pt x="36" y="32"/>
                            </a:lnTo>
                            <a:lnTo>
                              <a:pt x="42" y="32"/>
                            </a:lnTo>
                            <a:lnTo>
                              <a:pt x="48" y="26"/>
                            </a:lnTo>
                            <a:lnTo>
                              <a:pt x="48" y="19"/>
                            </a:lnTo>
                            <a:lnTo>
                              <a:pt x="54" y="12"/>
                            </a:lnTo>
                            <a:lnTo>
                              <a:pt x="48" y="7"/>
                            </a:lnTo>
                            <a:lnTo>
                              <a:pt x="42" y="7"/>
                            </a:lnTo>
                            <a:lnTo>
                              <a:pt x="36" y="0"/>
                            </a:lnTo>
                            <a:lnTo>
                              <a:pt x="30" y="0"/>
                            </a:lnTo>
                            <a:lnTo>
                              <a:pt x="24" y="0"/>
                            </a:lnTo>
                            <a:lnTo>
                              <a:pt x="18" y="0"/>
                            </a:lnTo>
                            <a:lnTo>
                              <a:pt x="12" y="0"/>
                            </a:lnTo>
                            <a:lnTo>
                              <a:pt x="6" y="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grpSp>
                <p:nvGrpSpPr>
                  <p:cNvPr id="126" name="Group 180"/>
                  <p:cNvGrpSpPr>
                    <a:grpSpLocks/>
                  </p:cNvGrpSpPr>
                  <p:nvPr/>
                </p:nvGrpSpPr>
                <p:grpSpPr bwMode="auto">
                  <a:xfrm>
                    <a:off x="2343" y="912"/>
                    <a:ext cx="1921" cy="1317"/>
                    <a:chOff x="2343" y="912"/>
                    <a:chExt cx="1921" cy="1317"/>
                  </a:xfrm>
                </p:grpSpPr>
                <p:sp>
                  <p:nvSpPr>
                    <p:cNvPr id="127" name="Freeform 181"/>
                    <p:cNvSpPr>
                      <a:spLocks/>
                    </p:cNvSpPr>
                    <p:nvPr/>
                  </p:nvSpPr>
                  <p:spPr bwMode="auto">
                    <a:xfrm>
                      <a:off x="3432" y="2105"/>
                      <a:ext cx="227" cy="124"/>
                    </a:xfrm>
                    <a:custGeom>
                      <a:avLst/>
                      <a:gdLst>
                        <a:gd name="T0" fmla="*/ 24 w 227"/>
                        <a:gd name="T1" fmla="*/ 59 h 124"/>
                        <a:gd name="T2" fmla="*/ 12 w 227"/>
                        <a:gd name="T3" fmla="*/ 72 h 124"/>
                        <a:gd name="T4" fmla="*/ 5 w 227"/>
                        <a:gd name="T5" fmla="*/ 78 h 124"/>
                        <a:gd name="T6" fmla="*/ 5 w 227"/>
                        <a:gd name="T7" fmla="*/ 84 h 124"/>
                        <a:gd name="T8" fmla="*/ 0 w 227"/>
                        <a:gd name="T9" fmla="*/ 91 h 124"/>
                        <a:gd name="T10" fmla="*/ 0 w 227"/>
                        <a:gd name="T11" fmla="*/ 98 h 124"/>
                        <a:gd name="T12" fmla="*/ 5 w 227"/>
                        <a:gd name="T13" fmla="*/ 104 h 124"/>
                        <a:gd name="T14" fmla="*/ 5 w 227"/>
                        <a:gd name="T15" fmla="*/ 111 h 124"/>
                        <a:gd name="T16" fmla="*/ 5 w 227"/>
                        <a:gd name="T17" fmla="*/ 118 h 124"/>
                        <a:gd name="T18" fmla="*/ 12 w 227"/>
                        <a:gd name="T19" fmla="*/ 118 h 124"/>
                        <a:gd name="T20" fmla="*/ 17 w 227"/>
                        <a:gd name="T21" fmla="*/ 124 h 124"/>
                        <a:gd name="T22" fmla="*/ 24 w 227"/>
                        <a:gd name="T23" fmla="*/ 124 h 124"/>
                        <a:gd name="T24" fmla="*/ 29 w 227"/>
                        <a:gd name="T25" fmla="*/ 124 h 124"/>
                        <a:gd name="T26" fmla="*/ 36 w 227"/>
                        <a:gd name="T27" fmla="*/ 124 h 124"/>
                        <a:gd name="T28" fmla="*/ 125 w 227"/>
                        <a:gd name="T29" fmla="*/ 66 h 124"/>
                        <a:gd name="T30" fmla="*/ 221 w 227"/>
                        <a:gd name="T31" fmla="*/ 32 h 124"/>
                        <a:gd name="T32" fmla="*/ 227 w 227"/>
                        <a:gd name="T33" fmla="*/ 26 h 124"/>
                        <a:gd name="T34" fmla="*/ 227 w 227"/>
                        <a:gd name="T35" fmla="*/ 19 h 124"/>
                        <a:gd name="T36" fmla="*/ 227 w 227"/>
                        <a:gd name="T37" fmla="*/ 14 h 124"/>
                        <a:gd name="T38" fmla="*/ 227 w 227"/>
                        <a:gd name="T39" fmla="*/ 7 h 124"/>
                        <a:gd name="T40" fmla="*/ 221 w 227"/>
                        <a:gd name="T41" fmla="*/ 0 h 124"/>
                        <a:gd name="T42" fmla="*/ 215 w 227"/>
                        <a:gd name="T43" fmla="*/ 0 h 124"/>
                        <a:gd name="T44" fmla="*/ 209 w 227"/>
                        <a:gd name="T45" fmla="*/ 0 h 124"/>
                        <a:gd name="T46" fmla="*/ 101 w 227"/>
                        <a:gd name="T47" fmla="*/ 26 h 124"/>
                        <a:gd name="T48" fmla="*/ 24 w 227"/>
                        <a:gd name="T49" fmla="*/ 59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7"/>
                        <a:gd name="T76" fmla="*/ 0 h 124"/>
                        <a:gd name="T77" fmla="*/ 227 w 227"/>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7" h="124">
                          <a:moveTo>
                            <a:pt x="24" y="59"/>
                          </a:moveTo>
                          <a:lnTo>
                            <a:pt x="12" y="72"/>
                          </a:lnTo>
                          <a:lnTo>
                            <a:pt x="5" y="78"/>
                          </a:lnTo>
                          <a:lnTo>
                            <a:pt x="5" y="84"/>
                          </a:lnTo>
                          <a:lnTo>
                            <a:pt x="0" y="91"/>
                          </a:lnTo>
                          <a:lnTo>
                            <a:pt x="0" y="98"/>
                          </a:lnTo>
                          <a:lnTo>
                            <a:pt x="5" y="104"/>
                          </a:lnTo>
                          <a:lnTo>
                            <a:pt x="5" y="111"/>
                          </a:lnTo>
                          <a:lnTo>
                            <a:pt x="5" y="118"/>
                          </a:lnTo>
                          <a:lnTo>
                            <a:pt x="12" y="118"/>
                          </a:lnTo>
                          <a:lnTo>
                            <a:pt x="17" y="124"/>
                          </a:lnTo>
                          <a:lnTo>
                            <a:pt x="24" y="124"/>
                          </a:lnTo>
                          <a:lnTo>
                            <a:pt x="29" y="124"/>
                          </a:lnTo>
                          <a:lnTo>
                            <a:pt x="36" y="124"/>
                          </a:lnTo>
                          <a:lnTo>
                            <a:pt x="125" y="66"/>
                          </a:lnTo>
                          <a:lnTo>
                            <a:pt x="221" y="32"/>
                          </a:lnTo>
                          <a:lnTo>
                            <a:pt x="227" y="26"/>
                          </a:lnTo>
                          <a:lnTo>
                            <a:pt x="227" y="19"/>
                          </a:lnTo>
                          <a:lnTo>
                            <a:pt x="227" y="14"/>
                          </a:lnTo>
                          <a:lnTo>
                            <a:pt x="227" y="7"/>
                          </a:lnTo>
                          <a:lnTo>
                            <a:pt x="221" y="0"/>
                          </a:lnTo>
                          <a:lnTo>
                            <a:pt x="215" y="0"/>
                          </a:lnTo>
                          <a:lnTo>
                            <a:pt x="209" y="0"/>
                          </a:lnTo>
                          <a:lnTo>
                            <a:pt x="101" y="26"/>
                          </a:lnTo>
                          <a:lnTo>
                            <a:pt x="24" y="59"/>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28" name="Freeform 182"/>
                    <p:cNvSpPr>
                      <a:spLocks/>
                    </p:cNvSpPr>
                    <p:nvPr/>
                  </p:nvSpPr>
                  <p:spPr bwMode="auto">
                    <a:xfrm>
                      <a:off x="3575" y="1980"/>
                      <a:ext cx="42" cy="32"/>
                    </a:xfrm>
                    <a:custGeom>
                      <a:avLst/>
                      <a:gdLst>
                        <a:gd name="T0" fmla="*/ 12 w 42"/>
                        <a:gd name="T1" fmla="*/ 7 h 32"/>
                        <a:gd name="T2" fmla="*/ 6 w 42"/>
                        <a:gd name="T3" fmla="*/ 13 h 32"/>
                        <a:gd name="T4" fmla="*/ 0 w 42"/>
                        <a:gd name="T5" fmla="*/ 13 h 32"/>
                        <a:gd name="T6" fmla="*/ 0 w 42"/>
                        <a:gd name="T7" fmla="*/ 19 h 32"/>
                        <a:gd name="T8" fmla="*/ 0 w 42"/>
                        <a:gd name="T9" fmla="*/ 25 h 32"/>
                        <a:gd name="T10" fmla="*/ 6 w 42"/>
                        <a:gd name="T11" fmla="*/ 25 h 32"/>
                        <a:gd name="T12" fmla="*/ 6 w 42"/>
                        <a:gd name="T13" fmla="*/ 32 h 32"/>
                        <a:gd name="T14" fmla="*/ 12 w 42"/>
                        <a:gd name="T15" fmla="*/ 32 h 32"/>
                        <a:gd name="T16" fmla="*/ 18 w 42"/>
                        <a:gd name="T17" fmla="*/ 32 h 32"/>
                        <a:gd name="T18" fmla="*/ 36 w 42"/>
                        <a:gd name="T19" fmla="*/ 25 h 32"/>
                        <a:gd name="T20" fmla="*/ 36 w 42"/>
                        <a:gd name="T21" fmla="*/ 19 h 32"/>
                        <a:gd name="T22" fmla="*/ 42 w 42"/>
                        <a:gd name="T23" fmla="*/ 19 h 32"/>
                        <a:gd name="T24" fmla="*/ 42 w 42"/>
                        <a:gd name="T25" fmla="*/ 13 h 32"/>
                        <a:gd name="T26" fmla="*/ 42 w 42"/>
                        <a:gd name="T27" fmla="*/ 7 h 32"/>
                        <a:gd name="T28" fmla="*/ 36 w 42"/>
                        <a:gd name="T29" fmla="*/ 0 h 32"/>
                        <a:gd name="T30" fmla="*/ 30 w 42"/>
                        <a:gd name="T31" fmla="*/ 0 h 32"/>
                        <a:gd name="T32" fmla="*/ 24 w 42"/>
                        <a:gd name="T33" fmla="*/ 0 h 32"/>
                        <a:gd name="T34" fmla="*/ 12 w 42"/>
                        <a:gd name="T35" fmla="*/ 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2"/>
                        <a:gd name="T56" fmla="*/ 42 w 42"/>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2">
                          <a:moveTo>
                            <a:pt x="12" y="7"/>
                          </a:moveTo>
                          <a:lnTo>
                            <a:pt x="6" y="13"/>
                          </a:lnTo>
                          <a:lnTo>
                            <a:pt x="0" y="13"/>
                          </a:lnTo>
                          <a:lnTo>
                            <a:pt x="0" y="19"/>
                          </a:lnTo>
                          <a:lnTo>
                            <a:pt x="0" y="25"/>
                          </a:lnTo>
                          <a:lnTo>
                            <a:pt x="6" y="25"/>
                          </a:lnTo>
                          <a:lnTo>
                            <a:pt x="6" y="32"/>
                          </a:lnTo>
                          <a:lnTo>
                            <a:pt x="12" y="32"/>
                          </a:lnTo>
                          <a:lnTo>
                            <a:pt x="18" y="32"/>
                          </a:lnTo>
                          <a:lnTo>
                            <a:pt x="36" y="25"/>
                          </a:lnTo>
                          <a:lnTo>
                            <a:pt x="36" y="19"/>
                          </a:lnTo>
                          <a:lnTo>
                            <a:pt x="42" y="19"/>
                          </a:lnTo>
                          <a:lnTo>
                            <a:pt x="42" y="13"/>
                          </a:lnTo>
                          <a:lnTo>
                            <a:pt x="42" y="7"/>
                          </a:lnTo>
                          <a:lnTo>
                            <a:pt x="36" y="0"/>
                          </a:lnTo>
                          <a:lnTo>
                            <a:pt x="30" y="0"/>
                          </a:lnTo>
                          <a:lnTo>
                            <a:pt x="24" y="0"/>
                          </a:lnTo>
                          <a:lnTo>
                            <a:pt x="12" y="7"/>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29" name="Freeform 183"/>
                    <p:cNvSpPr>
                      <a:spLocks/>
                    </p:cNvSpPr>
                    <p:nvPr/>
                  </p:nvSpPr>
                  <p:spPr bwMode="auto">
                    <a:xfrm>
                      <a:off x="3627" y="1968"/>
                      <a:ext cx="40" cy="25"/>
                    </a:xfrm>
                    <a:custGeom>
                      <a:avLst/>
                      <a:gdLst>
                        <a:gd name="T0" fmla="*/ 0 w 40"/>
                        <a:gd name="T1" fmla="*/ 17 h 25"/>
                        <a:gd name="T2" fmla="*/ 0 w 40"/>
                        <a:gd name="T3" fmla="*/ 8 h 25"/>
                        <a:gd name="T4" fmla="*/ 8 w 40"/>
                        <a:gd name="T5" fmla="*/ 8 h 25"/>
                        <a:gd name="T6" fmla="*/ 8 w 40"/>
                        <a:gd name="T7" fmla="*/ 0 h 25"/>
                        <a:gd name="T8" fmla="*/ 16 w 40"/>
                        <a:gd name="T9" fmla="*/ 0 h 25"/>
                        <a:gd name="T10" fmla="*/ 24 w 40"/>
                        <a:gd name="T11" fmla="*/ 0 h 25"/>
                        <a:gd name="T12" fmla="*/ 32 w 40"/>
                        <a:gd name="T13" fmla="*/ 0 h 25"/>
                        <a:gd name="T14" fmla="*/ 32 w 40"/>
                        <a:gd name="T15" fmla="*/ 8 h 25"/>
                        <a:gd name="T16" fmla="*/ 40 w 40"/>
                        <a:gd name="T17" fmla="*/ 8 h 25"/>
                        <a:gd name="T18" fmla="*/ 40 w 40"/>
                        <a:gd name="T19" fmla="*/ 17 h 25"/>
                        <a:gd name="T20" fmla="*/ 40 w 40"/>
                        <a:gd name="T21" fmla="*/ 25 h 25"/>
                        <a:gd name="T22" fmla="*/ 32 w 40"/>
                        <a:gd name="T23" fmla="*/ 25 h 25"/>
                        <a:gd name="T24" fmla="*/ 24 w 40"/>
                        <a:gd name="T25" fmla="*/ 25 h 25"/>
                        <a:gd name="T26" fmla="*/ 16 w 40"/>
                        <a:gd name="T27" fmla="*/ 25 h 25"/>
                        <a:gd name="T28" fmla="*/ 8 w 40"/>
                        <a:gd name="T29" fmla="*/ 25 h 25"/>
                        <a:gd name="T30" fmla="*/ 0 w 40"/>
                        <a:gd name="T31" fmla="*/ 25 h 25"/>
                        <a:gd name="T32" fmla="*/ 0 w 40"/>
                        <a:gd name="T33" fmla="*/ 1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5"/>
                        <a:gd name="T53" fmla="*/ 40 w 40"/>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5">
                          <a:moveTo>
                            <a:pt x="0" y="17"/>
                          </a:moveTo>
                          <a:lnTo>
                            <a:pt x="0" y="8"/>
                          </a:lnTo>
                          <a:lnTo>
                            <a:pt x="8" y="8"/>
                          </a:lnTo>
                          <a:lnTo>
                            <a:pt x="8" y="0"/>
                          </a:lnTo>
                          <a:lnTo>
                            <a:pt x="16" y="0"/>
                          </a:lnTo>
                          <a:lnTo>
                            <a:pt x="24" y="0"/>
                          </a:lnTo>
                          <a:lnTo>
                            <a:pt x="32" y="0"/>
                          </a:lnTo>
                          <a:lnTo>
                            <a:pt x="32" y="8"/>
                          </a:lnTo>
                          <a:lnTo>
                            <a:pt x="40" y="8"/>
                          </a:lnTo>
                          <a:lnTo>
                            <a:pt x="40" y="17"/>
                          </a:lnTo>
                          <a:lnTo>
                            <a:pt x="40" y="25"/>
                          </a:lnTo>
                          <a:lnTo>
                            <a:pt x="32" y="25"/>
                          </a:lnTo>
                          <a:lnTo>
                            <a:pt x="24" y="25"/>
                          </a:lnTo>
                          <a:lnTo>
                            <a:pt x="16" y="25"/>
                          </a:lnTo>
                          <a:lnTo>
                            <a:pt x="8" y="25"/>
                          </a:lnTo>
                          <a:lnTo>
                            <a:pt x="0" y="25"/>
                          </a:lnTo>
                          <a:lnTo>
                            <a:pt x="0" y="17"/>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30" name="Freeform 184"/>
                    <p:cNvSpPr>
                      <a:spLocks/>
                    </p:cNvSpPr>
                    <p:nvPr/>
                  </p:nvSpPr>
                  <p:spPr bwMode="auto">
                    <a:xfrm>
                      <a:off x="3671" y="1955"/>
                      <a:ext cx="34" cy="25"/>
                    </a:xfrm>
                    <a:custGeom>
                      <a:avLst/>
                      <a:gdLst>
                        <a:gd name="T0" fmla="*/ 12 w 34"/>
                        <a:gd name="T1" fmla="*/ 0 h 25"/>
                        <a:gd name="T2" fmla="*/ 12 w 34"/>
                        <a:gd name="T3" fmla="*/ 5 h 25"/>
                        <a:gd name="T4" fmla="*/ 6 w 34"/>
                        <a:gd name="T5" fmla="*/ 5 h 25"/>
                        <a:gd name="T6" fmla="*/ 0 w 34"/>
                        <a:gd name="T7" fmla="*/ 12 h 25"/>
                        <a:gd name="T8" fmla="*/ 6 w 34"/>
                        <a:gd name="T9" fmla="*/ 18 h 25"/>
                        <a:gd name="T10" fmla="*/ 12 w 34"/>
                        <a:gd name="T11" fmla="*/ 18 h 25"/>
                        <a:gd name="T12" fmla="*/ 12 w 34"/>
                        <a:gd name="T13" fmla="*/ 25 h 25"/>
                        <a:gd name="T14" fmla="*/ 17 w 34"/>
                        <a:gd name="T15" fmla="*/ 18 h 25"/>
                        <a:gd name="T16" fmla="*/ 34 w 34"/>
                        <a:gd name="T17" fmla="*/ 18 h 25"/>
                        <a:gd name="T18" fmla="*/ 34 w 34"/>
                        <a:gd name="T19" fmla="*/ 12 h 25"/>
                        <a:gd name="T20" fmla="*/ 34 w 34"/>
                        <a:gd name="T21" fmla="*/ 5 h 25"/>
                        <a:gd name="T22" fmla="*/ 29 w 34"/>
                        <a:gd name="T23" fmla="*/ 0 h 25"/>
                        <a:gd name="T24" fmla="*/ 24 w 34"/>
                        <a:gd name="T25" fmla="*/ 0 h 25"/>
                        <a:gd name="T26" fmla="*/ 17 w 34"/>
                        <a:gd name="T27" fmla="*/ 0 h 25"/>
                        <a:gd name="T28" fmla="*/ 12 w 34"/>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2" y="0"/>
                          </a:moveTo>
                          <a:lnTo>
                            <a:pt x="12" y="5"/>
                          </a:lnTo>
                          <a:lnTo>
                            <a:pt x="6" y="5"/>
                          </a:lnTo>
                          <a:lnTo>
                            <a:pt x="0" y="12"/>
                          </a:lnTo>
                          <a:lnTo>
                            <a:pt x="6" y="18"/>
                          </a:lnTo>
                          <a:lnTo>
                            <a:pt x="12" y="18"/>
                          </a:lnTo>
                          <a:lnTo>
                            <a:pt x="12" y="25"/>
                          </a:lnTo>
                          <a:lnTo>
                            <a:pt x="17" y="18"/>
                          </a:lnTo>
                          <a:lnTo>
                            <a:pt x="34" y="18"/>
                          </a:lnTo>
                          <a:lnTo>
                            <a:pt x="34" y="12"/>
                          </a:lnTo>
                          <a:lnTo>
                            <a:pt x="34" y="5"/>
                          </a:lnTo>
                          <a:lnTo>
                            <a:pt x="29" y="0"/>
                          </a:lnTo>
                          <a:lnTo>
                            <a:pt x="24" y="0"/>
                          </a:lnTo>
                          <a:lnTo>
                            <a:pt x="17" y="0"/>
                          </a:lnTo>
                          <a:lnTo>
                            <a:pt x="12" y="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nvGrpSpPr>
                    <p:cNvPr id="131" name="Group 185"/>
                    <p:cNvGrpSpPr>
                      <a:grpSpLocks/>
                    </p:cNvGrpSpPr>
                    <p:nvPr/>
                  </p:nvGrpSpPr>
                  <p:grpSpPr bwMode="auto">
                    <a:xfrm>
                      <a:off x="2343" y="912"/>
                      <a:ext cx="736" cy="544"/>
                      <a:chOff x="2343" y="912"/>
                      <a:chExt cx="736" cy="544"/>
                    </a:xfrm>
                  </p:grpSpPr>
                  <p:grpSp>
                    <p:nvGrpSpPr>
                      <p:cNvPr id="135" name="Group 186"/>
                      <p:cNvGrpSpPr>
                        <a:grpSpLocks/>
                      </p:cNvGrpSpPr>
                      <p:nvPr/>
                    </p:nvGrpSpPr>
                    <p:grpSpPr bwMode="auto">
                      <a:xfrm>
                        <a:off x="2528" y="1397"/>
                        <a:ext cx="41" cy="52"/>
                        <a:chOff x="2528" y="1397"/>
                        <a:chExt cx="41" cy="52"/>
                      </a:xfrm>
                    </p:grpSpPr>
                    <p:sp>
                      <p:nvSpPr>
                        <p:cNvPr id="145" name="Freeform 187"/>
                        <p:cNvSpPr>
                          <a:spLocks/>
                        </p:cNvSpPr>
                        <p:nvPr/>
                      </p:nvSpPr>
                      <p:spPr bwMode="auto">
                        <a:xfrm>
                          <a:off x="2528" y="1397"/>
                          <a:ext cx="41" cy="52"/>
                        </a:xfrm>
                        <a:custGeom>
                          <a:avLst/>
                          <a:gdLst>
                            <a:gd name="T0" fmla="*/ 5 w 41"/>
                            <a:gd name="T1" fmla="*/ 14 h 52"/>
                            <a:gd name="T2" fmla="*/ 5 w 41"/>
                            <a:gd name="T3" fmla="*/ 20 h 52"/>
                            <a:gd name="T4" fmla="*/ 5 w 41"/>
                            <a:gd name="T5" fmla="*/ 27 h 52"/>
                            <a:gd name="T6" fmla="*/ 0 w 41"/>
                            <a:gd name="T7" fmla="*/ 27 h 52"/>
                            <a:gd name="T8" fmla="*/ 0 w 41"/>
                            <a:gd name="T9" fmla="*/ 34 h 52"/>
                            <a:gd name="T10" fmla="*/ 5 w 41"/>
                            <a:gd name="T11" fmla="*/ 34 h 52"/>
                            <a:gd name="T12" fmla="*/ 5 w 41"/>
                            <a:gd name="T13" fmla="*/ 40 h 52"/>
                            <a:gd name="T14" fmla="*/ 12 w 41"/>
                            <a:gd name="T15" fmla="*/ 47 h 52"/>
                            <a:gd name="T16" fmla="*/ 17 w 41"/>
                            <a:gd name="T17" fmla="*/ 47 h 52"/>
                            <a:gd name="T18" fmla="*/ 17 w 41"/>
                            <a:gd name="T19" fmla="*/ 52 h 52"/>
                            <a:gd name="T20" fmla="*/ 24 w 41"/>
                            <a:gd name="T21" fmla="*/ 52 h 52"/>
                            <a:gd name="T22" fmla="*/ 29 w 41"/>
                            <a:gd name="T23" fmla="*/ 52 h 52"/>
                            <a:gd name="T24" fmla="*/ 36 w 41"/>
                            <a:gd name="T25" fmla="*/ 52 h 52"/>
                            <a:gd name="T26" fmla="*/ 36 w 41"/>
                            <a:gd name="T27" fmla="*/ 47 h 52"/>
                            <a:gd name="T28" fmla="*/ 41 w 41"/>
                            <a:gd name="T29" fmla="*/ 47 h 52"/>
                            <a:gd name="T30" fmla="*/ 41 w 41"/>
                            <a:gd name="T31" fmla="*/ 40 h 52"/>
                            <a:gd name="T32" fmla="*/ 41 w 41"/>
                            <a:gd name="T33" fmla="*/ 34 h 52"/>
                            <a:gd name="T34" fmla="*/ 41 w 41"/>
                            <a:gd name="T35" fmla="*/ 27 h 52"/>
                            <a:gd name="T36" fmla="*/ 41 w 41"/>
                            <a:gd name="T37" fmla="*/ 20 h 52"/>
                            <a:gd name="T38" fmla="*/ 36 w 41"/>
                            <a:gd name="T39" fmla="*/ 20 h 52"/>
                            <a:gd name="T40" fmla="*/ 36 w 41"/>
                            <a:gd name="T41" fmla="*/ 14 h 52"/>
                            <a:gd name="T42" fmla="*/ 29 w 41"/>
                            <a:gd name="T43" fmla="*/ 7 h 52"/>
                            <a:gd name="T44" fmla="*/ 29 w 41"/>
                            <a:gd name="T45" fmla="*/ 0 h 52"/>
                            <a:gd name="T46" fmla="*/ 24 w 41"/>
                            <a:gd name="T47" fmla="*/ 0 h 52"/>
                            <a:gd name="T48" fmla="*/ 17 w 41"/>
                            <a:gd name="T49" fmla="*/ 0 h 52"/>
                            <a:gd name="T50" fmla="*/ 12 w 41"/>
                            <a:gd name="T51" fmla="*/ 0 h 52"/>
                            <a:gd name="T52" fmla="*/ 5 w 41"/>
                            <a:gd name="T53" fmla="*/ 7 h 52"/>
                            <a:gd name="T54" fmla="*/ 5 w 41"/>
                            <a:gd name="T55" fmla="*/ 14 h 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52"/>
                            <a:gd name="T86" fmla="*/ 41 w 41"/>
                            <a:gd name="T87" fmla="*/ 52 h 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52">
                              <a:moveTo>
                                <a:pt x="5" y="14"/>
                              </a:moveTo>
                              <a:lnTo>
                                <a:pt x="5" y="20"/>
                              </a:lnTo>
                              <a:lnTo>
                                <a:pt x="5" y="27"/>
                              </a:lnTo>
                              <a:lnTo>
                                <a:pt x="0" y="27"/>
                              </a:lnTo>
                              <a:lnTo>
                                <a:pt x="0" y="34"/>
                              </a:lnTo>
                              <a:lnTo>
                                <a:pt x="5" y="34"/>
                              </a:lnTo>
                              <a:lnTo>
                                <a:pt x="5" y="40"/>
                              </a:lnTo>
                              <a:lnTo>
                                <a:pt x="12" y="47"/>
                              </a:lnTo>
                              <a:lnTo>
                                <a:pt x="17" y="47"/>
                              </a:lnTo>
                              <a:lnTo>
                                <a:pt x="17" y="52"/>
                              </a:lnTo>
                              <a:lnTo>
                                <a:pt x="24" y="52"/>
                              </a:lnTo>
                              <a:lnTo>
                                <a:pt x="29" y="52"/>
                              </a:lnTo>
                              <a:lnTo>
                                <a:pt x="36" y="52"/>
                              </a:lnTo>
                              <a:lnTo>
                                <a:pt x="36" y="47"/>
                              </a:lnTo>
                              <a:lnTo>
                                <a:pt x="41" y="47"/>
                              </a:lnTo>
                              <a:lnTo>
                                <a:pt x="41" y="40"/>
                              </a:lnTo>
                              <a:lnTo>
                                <a:pt x="41" y="34"/>
                              </a:lnTo>
                              <a:lnTo>
                                <a:pt x="41" y="27"/>
                              </a:lnTo>
                              <a:lnTo>
                                <a:pt x="41" y="20"/>
                              </a:lnTo>
                              <a:lnTo>
                                <a:pt x="36" y="20"/>
                              </a:lnTo>
                              <a:lnTo>
                                <a:pt x="36" y="14"/>
                              </a:lnTo>
                              <a:lnTo>
                                <a:pt x="29" y="7"/>
                              </a:lnTo>
                              <a:lnTo>
                                <a:pt x="29" y="0"/>
                              </a:lnTo>
                              <a:lnTo>
                                <a:pt x="24" y="0"/>
                              </a:lnTo>
                              <a:lnTo>
                                <a:pt x="17" y="0"/>
                              </a:lnTo>
                              <a:lnTo>
                                <a:pt x="12" y="0"/>
                              </a:lnTo>
                              <a:lnTo>
                                <a:pt x="5" y="7"/>
                              </a:lnTo>
                              <a:lnTo>
                                <a:pt x="5" y="14"/>
                              </a:lnTo>
                              <a:close/>
                            </a:path>
                          </a:pathLst>
                        </a:custGeom>
                        <a:solidFill>
                          <a:schemeClr val="accent1">
                            <a:lumMod val="75000"/>
                          </a:schemeClr>
                        </a:solidFill>
                        <a:ln w="9525">
                          <a:noFill/>
                          <a:round/>
                          <a:headEnd/>
                          <a:tailEnd/>
                        </a:ln>
                      </p:spPr>
                      <p:txBody>
                        <a:bodyPr/>
                        <a:lstStyle/>
                        <a:p>
                          <a:pPr algn="ctr">
                            <a:defRPr/>
                          </a:pPr>
                          <a:endParaRPr lang="en-US" sz="1000"/>
                        </a:p>
                      </p:txBody>
                    </p:sp>
                    <p:sp>
                      <p:nvSpPr>
                        <p:cNvPr id="146" name="Freeform 188"/>
                        <p:cNvSpPr>
                          <a:spLocks/>
                        </p:cNvSpPr>
                        <p:nvPr/>
                      </p:nvSpPr>
                      <p:spPr bwMode="auto">
                        <a:xfrm>
                          <a:off x="2528" y="1397"/>
                          <a:ext cx="41" cy="52"/>
                        </a:xfrm>
                        <a:custGeom>
                          <a:avLst/>
                          <a:gdLst>
                            <a:gd name="T0" fmla="*/ 5 w 41"/>
                            <a:gd name="T1" fmla="*/ 14 h 52"/>
                            <a:gd name="T2" fmla="*/ 5 w 41"/>
                            <a:gd name="T3" fmla="*/ 20 h 52"/>
                            <a:gd name="T4" fmla="*/ 5 w 41"/>
                            <a:gd name="T5" fmla="*/ 27 h 52"/>
                            <a:gd name="T6" fmla="*/ 0 w 41"/>
                            <a:gd name="T7" fmla="*/ 27 h 52"/>
                            <a:gd name="T8" fmla="*/ 0 w 41"/>
                            <a:gd name="T9" fmla="*/ 34 h 52"/>
                            <a:gd name="T10" fmla="*/ 5 w 41"/>
                            <a:gd name="T11" fmla="*/ 34 h 52"/>
                            <a:gd name="T12" fmla="*/ 5 w 41"/>
                            <a:gd name="T13" fmla="*/ 40 h 52"/>
                            <a:gd name="T14" fmla="*/ 12 w 41"/>
                            <a:gd name="T15" fmla="*/ 47 h 52"/>
                            <a:gd name="T16" fmla="*/ 17 w 41"/>
                            <a:gd name="T17" fmla="*/ 47 h 52"/>
                            <a:gd name="T18" fmla="*/ 17 w 41"/>
                            <a:gd name="T19" fmla="*/ 52 h 52"/>
                            <a:gd name="T20" fmla="*/ 24 w 41"/>
                            <a:gd name="T21" fmla="*/ 52 h 52"/>
                            <a:gd name="T22" fmla="*/ 29 w 41"/>
                            <a:gd name="T23" fmla="*/ 52 h 52"/>
                            <a:gd name="T24" fmla="*/ 36 w 41"/>
                            <a:gd name="T25" fmla="*/ 52 h 52"/>
                            <a:gd name="T26" fmla="*/ 36 w 41"/>
                            <a:gd name="T27" fmla="*/ 47 h 52"/>
                            <a:gd name="T28" fmla="*/ 41 w 41"/>
                            <a:gd name="T29" fmla="*/ 47 h 52"/>
                            <a:gd name="T30" fmla="*/ 41 w 41"/>
                            <a:gd name="T31" fmla="*/ 40 h 52"/>
                            <a:gd name="T32" fmla="*/ 41 w 41"/>
                            <a:gd name="T33" fmla="*/ 34 h 52"/>
                            <a:gd name="T34" fmla="*/ 41 w 41"/>
                            <a:gd name="T35" fmla="*/ 27 h 52"/>
                            <a:gd name="T36" fmla="*/ 41 w 41"/>
                            <a:gd name="T37" fmla="*/ 20 h 52"/>
                            <a:gd name="T38" fmla="*/ 36 w 41"/>
                            <a:gd name="T39" fmla="*/ 20 h 52"/>
                            <a:gd name="T40" fmla="*/ 36 w 41"/>
                            <a:gd name="T41" fmla="*/ 14 h 52"/>
                            <a:gd name="T42" fmla="*/ 29 w 41"/>
                            <a:gd name="T43" fmla="*/ 7 h 52"/>
                            <a:gd name="T44" fmla="*/ 29 w 41"/>
                            <a:gd name="T45" fmla="*/ 0 h 52"/>
                            <a:gd name="T46" fmla="*/ 24 w 41"/>
                            <a:gd name="T47" fmla="*/ 0 h 52"/>
                            <a:gd name="T48" fmla="*/ 17 w 41"/>
                            <a:gd name="T49" fmla="*/ 0 h 52"/>
                            <a:gd name="T50" fmla="*/ 12 w 41"/>
                            <a:gd name="T51" fmla="*/ 0 h 52"/>
                            <a:gd name="T52" fmla="*/ 5 w 41"/>
                            <a:gd name="T53" fmla="*/ 7 h 52"/>
                            <a:gd name="T54" fmla="*/ 5 w 41"/>
                            <a:gd name="T55" fmla="*/ 14 h 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52"/>
                            <a:gd name="T86" fmla="*/ 41 w 41"/>
                            <a:gd name="T87" fmla="*/ 52 h 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52">
                              <a:moveTo>
                                <a:pt x="5" y="14"/>
                              </a:moveTo>
                              <a:lnTo>
                                <a:pt x="5" y="20"/>
                              </a:lnTo>
                              <a:lnTo>
                                <a:pt x="5" y="27"/>
                              </a:lnTo>
                              <a:lnTo>
                                <a:pt x="0" y="27"/>
                              </a:lnTo>
                              <a:lnTo>
                                <a:pt x="0" y="34"/>
                              </a:lnTo>
                              <a:lnTo>
                                <a:pt x="5" y="34"/>
                              </a:lnTo>
                              <a:lnTo>
                                <a:pt x="5" y="40"/>
                              </a:lnTo>
                              <a:lnTo>
                                <a:pt x="12" y="47"/>
                              </a:lnTo>
                              <a:lnTo>
                                <a:pt x="17" y="47"/>
                              </a:lnTo>
                              <a:lnTo>
                                <a:pt x="17" y="52"/>
                              </a:lnTo>
                              <a:lnTo>
                                <a:pt x="24" y="52"/>
                              </a:lnTo>
                              <a:lnTo>
                                <a:pt x="29" y="52"/>
                              </a:lnTo>
                              <a:lnTo>
                                <a:pt x="36" y="52"/>
                              </a:lnTo>
                              <a:lnTo>
                                <a:pt x="36" y="47"/>
                              </a:lnTo>
                              <a:lnTo>
                                <a:pt x="41" y="47"/>
                              </a:lnTo>
                              <a:lnTo>
                                <a:pt x="41" y="40"/>
                              </a:lnTo>
                              <a:lnTo>
                                <a:pt x="41" y="34"/>
                              </a:lnTo>
                              <a:lnTo>
                                <a:pt x="41" y="27"/>
                              </a:lnTo>
                              <a:lnTo>
                                <a:pt x="41" y="20"/>
                              </a:lnTo>
                              <a:lnTo>
                                <a:pt x="36" y="20"/>
                              </a:lnTo>
                              <a:lnTo>
                                <a:pt x="36" y="14"/>
                              </a:lnTo>
                              <a:lnTo>
                                <a:pt x="29" y="7"/>
                              </a:lnTo>
                              <a:lnTo>
                                <a:pt x="29" y="0"/>
                              </a:lnTo>
                              <a:lnTo>
                                <a:pt x="24" y="0"/>
                              </a:lnTo>
                              <a:lnTo>
                                <a:pt x="17" y="0"/>
                              </a:lnTo>
                              <a:lnTo>
                                <a:pt x="12" y="0"/>
                              </a:lnTo>
                              <a:lnTo>
                                <a:pt x="5" y="7"/>
                              </a:lnTo>
                              <a:lnTo>
                                <a:pt x="5" y="14"/>
                              </a:lnTo>
                            </a:path>
                          </a:pathLst>
                        </a:custGeom>
                        <a:noFill/>
                        <a:ln w="1588">
                          <a:solidFill>
                            <a:srgbClr val="0000CC"/>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136" name="Freeform 189"/>
                      <p:cNvSpPr>
                        <a:spLocks/>
                      </p:cNvSpPr>
                      <p:nvPr/>
                    </p:nvSpPr>
                    <p:spPr bwMode="auto">
                      <a:xfrm>
                        <a:off x="2343" y="1352"/>
                        <a:ext cx="73" cy="104"/>
                      </a:xfrm>
                      <a:custGeom>
                        <a:avLst/>
                        <a:gdLst>
                          <a:gd name="T0" fmla="*/ 61 w 73"/>
                          <a:gd name="T1" fmla="*/ 7 h 104"/>
                          <a:gd name="T2" fmla="*/ 61 w 73"/>
                          <a:gd name="T3" fmla="*/ 0 h 104"/>
                          <a:gd name="T4" fmla="*/ 54 w 73"/>
                          <a:gd name="T5" fmla="*/ 0 h 104"/>
                          <a:gd name="T6" fmla="*/ 49 w 73"/>
                          <a:gd name="T7" fmla="*/ 0 h 104"/>
                          <a:gd name="T8" fmla="*/ 42 w 73"/>
                          <a:gd name="T9" fmla="*/ 0 h 104"/>
                          <a:gd name="T10" fmla="*/ 37 w 73"/>
                          <a:gd name="T11" fmla="*/ 0 h 104"/>
                          <a:gd name="T12" fmla="*/ 24 w 73"/>
                          <a:gd name="T13" fmla="*/ 20 h 104"/>
                          <a:gd name="T14" fmla="*/ 18 w 73"/>
                          <a:gd name="T15" fmla="*/ 39 h 104"/>
                          <a:gd name="T16" fmla="*/ 18 w 73"/>
                          <a:gd name="T17" fmla="*/ 65 h 104"/>
                          <a:gd name="T18" fmla="*/ 12 w 73"/>
                          <a:gd name="T19" fmla="*/ 72 h 104"/>
                          <a:gd name="T20" fmla="*/ 12 w 73"/>
                          <a:gd name="T21" fmla="*/ 77 h 104"/>
                          <a:gd name="T22" fmla="*/ 6 w 73"/>
                          <a:gd name="T23" fmla="*/ 84 h 104"/>
                          <a:gd name="T24" fmla="*/ 6 w 73"/>
                          <a:gd name="T25" fmla="*/ 91 h 104"/>
                          <a:gd name="T26" fmla="*/ 0 w 73"/>
                          <a:gd name="T27" fmla="*/ 91 h 104"/>
                          <a:gd name="T28" fmla="*/ 0 w 73"/>
                          <a:gd name="T29" fmla="*/ 97 h 104"/>
                          <a:gd name="T30" fmla="*/ 6 w 73"/>
                          <a:gd name="T31" fmla="*/ 97 h 104"/>
                          <a:gd name="T32" fmla="*/ 6 w 73"/>
                          <a:gd name="T33" fmla="*/ 104 h 104"/>
                          <a:gd name="T34" fmla="*/ 12 w 73"/>
                          <a:gd name="T35" fmla="*/ 104 h 104"/>
                          <a:gd name="T36" fmla="*/ 18 w 73"/>
                          <a:gd name="T37" fmla="*/ 104 h 104"/>
                          <a:gd name="T38" fmla="*/ 24 w 73"/>
                          <a:gd name="T39" fmla="*/ 97 h 104"/>
                          <a:gd name="T40" fmla="*/ 30 w 73"/>
                          <a:gd name="T41" fmla="*/ 97 h 104"/>
                          <a:gd name="T42" fmla="*/ 30 w 73"/>
                          <a:gd name="T43" fmla="*/ 91 h 104"/>
                          <a:gd name="T44" fmla="*/ 42 w 73"/>
                          <a:gd name="T45" fmla="*/ 39 h 104"/>
                          <a:gd name="T46" fmla="*/ 73 w 73"/>
                          <a:gd name="T47" fmla="*/ 20 h 104"/>
                          <a:gd name="T48" fmla="*/ 73 w 73"/>
                          <a:gd name="T49" fmla="*/ 13 h 104"/>
                          <a:gd name="T50" fmla="*/ 66 w 73"/>
                          <a:gd name="T51" fmla="*/ 7 h 104"/>
                          <a:gd name="T52" fmla="*/ 61 w 73"/>
                          <a:gd name="T53" fmla="*/ 7 h 1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
                          <a:gd name="T82" fmla="*/ 0 h 104"/>
                          <a:gd name="T83" fmla="*/ 73 w 73"/>
                          <a:gd name="T84" fmla="*/ 104 h 1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 h="104">
                            <a:moveTo>
                              <a:pt x="61" y="7"/>
                            </a:moveTo>
                            <a:lnTo>
                              <a:pt x="61" y="0"/>
                            </a:lnTo>
                            <a:lnTo>
                              <a:pt x="54" y="0"/>
                            </a:lnTo>
                            <a:lnTo>
                              <a:pt x="49" y="0"/>
                            </a:lnTo>
                            <a:lnTo>
                              <a:pt x="42" y="0"/>
                            </a:lnTo>
                            <a:lnTo>
                              <a:pt x="37" y="0"/>
                            </a:lnTo>
                            <a:lnTo>
                              <a:pt x="24" y="20"/>
                            </a:lnTo>
                            <a:lnTo>
                              <a:pt x="18" y="39"/>
                            </a:lnTo>
                            <a:lnTo>
                              <a:pt x="18" y="65"/>
                            </a:lnTo>
                            <a:lnTo>
                              <a:pt x="12" y="72"/>
                            </a:lnTo>
                            <a:lnTo>
                              <a:pt x="12" y="77"/>
                            </a:lnTo>
                            <a:lnTo>
                              <a:pt x="6" y="84"/>
                            </a:lnTo>
                            <a:lnTo>
                              <a:pt x="6" y="91"/>
                            </a:lnTo>
                            <a:lnTo>
                              <a:pt x="0" y="91"/>
                            </a:lnTo>
                            <a:lnTo>
                              <a:pt x="0" y="97"/>
                            </a:lnTo>
                            <a:lnTo>
                              <a:pt x="6" y="97"/>
                            </a:lnTo>
                            <a:lnTo>
                              <a:pt x="6" y="104"/>
                            </a:lnTo>
                            <a:lnTo>
                              <a:pt x="12" y="104"/>
                            </a:lnTo>
                            <a:lnTo>
                              <a:pt x="18" y="104"/>
                            </a:lnTo>
                            <a:lnTo>
                              <a:pt x="24" y="97"/>
                            </a:lnTo>
                            <a:lnTo>
                              <a:pt x="30" y="97"/>
                            </a:lnTo>
                            <a:lnTo>
                              <a:pt x="30" y="91"/>
                            </a:lnTo>
                            <a:lnTo>
                              <a:pt x="42" y="39"/>
                            </a:lnTo>
                            <a:lnTo>
                              <a:pt x="73" y="20"/>
                            </a:lnTo>
                            <a:lnTo>
                              <a:pt x="73" y="13"/>
                            </a:lnTo>
                            <a:lnTo>
                              <a:pt x="66" y="7"/>
                            </a:lnTo>
                            <a:lnTo>
                              <a:pt x="61" y="7"/>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37" name="Freeform 190"/>
                      <p:cNvSpPr>
                        <a:spLocks/>
                      </p:cNvSpPr>
                      <p:nvPr/>
                    </p:nvSpPr>
                    <p:spPr bwMode="auto">
                      <a:xfrm>
                        <a:off x="2469" y="1379"/>
                        <a:ext cx="47" cy="70"/>
                      </a:xfrm>
                      <a:custGeom>
                        <a:avLst/>
                        <a:gdLst>
                          <a:gd name="T0" fmla="*/ 23 w 47"/>
                          <a:gd name="T1" fmla="*/ 0 h 70"/>
                          <a:gd name="T2" fmla="*/ 18 w 47"/>
                          <a:gd name="T3" fmla="*/ 0 h 70"/>
                          <a:gd name="T4" fmla="*/ 12 w 47"/>
                          <a:gd name="T5" fmla="*/ 0 h 70"/>
                          <a:gd name="T6" fmla="*/ 6 w 47"/>
                          <a:gd name="T7" fmla="*/ 0 h 70"/>
                          <a:gd name="T8" fmla="*/ 0 w 47"/>
                          <a:gd name="T9" fmla="*/ 5 h 70"/>
                          <a:gd name="T10" fmla="*/ 0 w 47"/>
                          <a:gd name="T11" fmla="*/ 25 h 70"/>
                          <a:gd name="T12" fmla="*/ 0 w 47"/>
                          <a:gd name="T13" fmla="*/ 32 h 70"/>
                          <a:gd name="T14" fmla="*/ 0 w 47"/>
                          <a:gd name="T15" fmla="*/ 45 h 70"/>
                          <a:gd name="T16" fmla="*/ 6 w 47"/>
                          <a:gd name="T17" fmla="*/ 52 h 70"/>
                          <a:gd name="T18" fmla="*/ 12 w 47"/>
                          <a:gd name="T19" fmla="*/ 58 h 70"/>
                          <a:gd name="T20" fmla="*/ 18 w 47"/>
                          <a:gd name="T21" fmla="*/ 65 h 70"/>
                          <a:gd name="T22" fmla="*/ 18 w 47"/>
                          <a:gd name="T23" fmla="*/ 70 h 70"/>
                          <a:gd name="T24" fmla="*/ 23 w 47"/>
                          <a:gd name="T25" fmla="*/ 70 h 70"/>
                          <a:gd name="T26" fmla="*/ 30 w 47"/>
                          <a:gd name="T27" fmla="*/ 70 h 70"/>
                          <a:gd name="T28" fmla="*/ 35 w 47"/>
                          <a:gd name="T29" fmla="*/ 70 h 70"/>
                          <a:gd name="T30" fmla="*/ 42 w 47"/>
                          <a:gd name="T31" fmla="*/ 70 h 70"/>
                          <a:gd name="T32" fmla="*/ 42 w 47"/>
                          <a:gd name="T33" fmla="*/ 65 h 70"/>
                          <a:gd name="T34" fmla="*/ 47 w 47"/>
                          <a:gd name="T35" fmla="*/ 65 h 70"/>
                          <a:gd name="T36" fmla="*/ 47 w 47"/>
                          <a:gd name="T37" fmla="*/ 58 h 70"/>
                          <a:gd name="T38" fmla="*/ 47 w 47"/>
                          <a:gd name="T39" fmla="*/ 52 h 70"/>
                          <a:gd name="T40" fmla="*/ 47 w 47"/>
                          <a:gd name="T41" fmla="*/ 45 h 70"/>
                          <a:gd name="T42" fmla="*/ 47 w 47"/>
                          <a:gd name="T43" fmla="*/ 32 h 70"/>
                          <a:gd name="T44" fmla="*/ 47 w 47"/>
                          <a:gd name="T45" fmla="*/ 25 h 70"/>
                          <a:gd name="T46" fmla="*/ 42 w 47"/>
                          <a:gd name="T47" fmla="*/ 18 h 70"/>
                          <a:gd name="T48" fmla="*/ 35 w 47"/>
                          <a:gd name="T49" fmla="*/ 12 h 70"/>
                          <a:gd name="T50" fmla="*/ 30 w 47"/>
                          <a:gd name="T51" fmla="*/ 5 h 70"/>
                          <a:gd name="T52" fmla="*/ 23 w 47"/>
                          <a:gd name="T53" fmla="*/ 0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70"/>
                          <a:gd name="T83" fmla="*/ 47 w 47"/>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70">
                            <a:moveTo>
                              <a:pt x="23" y="0"/>
                            </a:moveTo>
                            <a:lnTo>
                              <a:pt x="18" y="0"/>
                            </a:lnTo>
                            <a:lnTo>
                              <a:pt x="12" y="0"/>
                            </a:lnTo>
                            <a:lnTo>
                              <a:pt x="6" y="0"/>
                            </a:lnTo>
                            <a:lnTo>
                              <a:pt x="0" y="5"/>
                            </a:lnTo>
                            <a:lnTo>
                              <a:pt x="0" y="25"/>
                            </a:lnTo>
                            <a:lnTo>
                              <a:pt x="0" y="32"/>
                            </a:lnTo>
                            <a:lnTo>
                              <a:pt x="0" y="45"/>
                            </a:lnTo>
                            <a:lnTo>
                              <a:pt x="6" y="52"/>
                            </a:lnTo>
                            <a:lnTo>
                              <a:pt x="12" y="58"/>
                            </a:lnTo>
                            <a:lnTo>
                              <a:pt x="18" y="65"/>
                            </a:lnTo>
                            <a:lnTo>
                              <a:pt x="18" y="70"/>
                            </a:lnTo>
                            <a:lnTo>
                              <a:pt x="23" y="70"/>
                            </a:lnTo>
                            <a:lnTo>
                              <a:pt x="30" y="70"/>
                            </a:lnTo>
                            <a:lnTo>
                              <a:pt x="35" y="70"/>
                            </a:lnTo>
                            <a:lnTo>
                              <a:pt x="42" y="70"/>
                            </a:lnTo>
                            <a:lnTo>
                              <a:pt x="42" y="65"/>
                            </a:lnTo>
                            <a:lnTo>
                              <a:pt x="47" y="65"/>
                            </a:lnTo>
                            <a:lnTo>
                              <a:pt x="47" y="58"/>
                            </a:lnTo>
                            <a:lnTo>
                              <a:pt x="47" y="52"/>
                            </a:lnTo>
                            <a:lnTo>
                              <a:pt x="47" y="45"/>
                            </a:lnTo>
                            <a:lnTo>
                              <a:pt x="47" y="32"/>
                            </a:lnTo>
                            <a:lnTo>
                              <a:pt x="47" y="25"/>
                            </a:lnTo>
                            <a:lnTo>
                              <a:pt x="42" y="18"/>
                            </a:lnTo>
                            <a:lnTo>
                              <a:pt x="35" y="12"/>
                            </a:lnTo>
                            <a:lnTo>
                              <a:pt x="30" y="5"/>
                            </a:lnTo>
                            <a:lnTo>
                              <a:pt x="23" y="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38" name="Freeform 191"/>
                      <p:cNvSpPr>
                        <a:spLocks/>
                      </p:cNvSpPr>
                      <p:nvPr/>
                    </p:nvSpPr>
                    <p:spPr bwMode="auto">
                      <a:xfrm>
                        <a:off x="2631" y="1371"/>
                        <a:ext cx="72" cy="45"/>
                      </a:xfrm>
                      <a:custGeom>
                        <a:avLst/>
                        <a:gdLst>
                          <a:gd name="T0" fmla="*/ 72 w 72"/>
                          <a:gd name="T1" fmla="*/ 20 h 45"/>
                          <a:gd name="T2" fmla="*/ 72 w 72"/>
                          <a:gd name="T3" fmla="*/ 13 h 45"/>
                          <a:gd name="T4" fmla="*/ 66 w 72"/>
                          <a:gd name="T5" fmla="*/ 13 h 45"/>
                          <a:gd name="T6" fmla="*/ 60 w 72"/>
                          <a:gd name="T7" fmla="*/ 13 h 45"/>
                          <a:gd name="T8" fmla="*/ 54 w 72"/>
                          <a:gd name="T9" fmla="*/ 13 h 45"/>
                          <a:gd name="T10" fmla="*/ 48 w 72"/>
                          <a:gd name="T11" fmla="*/ 13 h 45"/>
                          <a:gd name="T12" fmla="*/ 30 w 72"/>
                          <a:gd name="T13" fmla="*/ 6 h 45"/>
                          <a:gd name="T14" fmla="*/ 24 w 72"/>
                          <a:gd name="T15" fmla="*/ 6 h 45"/>
                          <a:gd name="T16" fmla="*/ 18 w 72"/>
                          <a:gd name="T17" fmla="*/ 0 h 45"/>
                          <a:gd name="T18" fmla="*/ 12 w 72"/>
                          <a:gd name="T19" fmla="*/ 6 h 45"/>
                          <a:gd name="T20" fmla="*/ 6 w 72"/>
                          <a:gd name="T21" fmla="*/ 6 h 45"/>
                          <a:gd name="T22" fmla="*/ 6 w 72"/>
                          <a:gd name="T23" fmla="*/ 13 h 45"/>
                          <a:gd name="T24" fmla="*/ 0 w 72"/>
                          <a:gd name="T25" fmla="*/ 13 h 45"/>
                          <a:gd name="T26" fmla="*/ 0 w 72"/>
                          <a:gd name="T27" fmla="*/ 20 h 45"/>
                          <a:gd name="T28" fmla="*/ 0 w 72"/>
                          <a:gd name="T29" fmla="*/ 26 h 45"/>
                          <a:gd name="T30" fmla="*/ 6 w 72"/>
                          <a:gd name="T31" fmla="*/ 26 h 45"/>
                          <a:gd name="T32" fmla="*/ 6 w 72"/>
                          <a:gd name="T33" fmla="*/ 32 h 45"/>
                          <a:gd name="T34" fmla="*/ 12 w 72"/>
                          <a:gd name="T35" fmla="*/ 38 h 45"/>
                          <a:gd name="T36" fmla="*/ 18 w 72"/>
                          <a:gd name="T37" fmla="*/ 38 h 45"/>
                          <a:gd name="T38" fmla="*/ 24 w 72"/>
                          <a:gd name="T39" fmla="*/ 45 h 45"/>
                          <a:gd name="T40" fmla="*/ 30 w 72"/>
                          <a:gd name="T41" fmla="*/ 45 h 45"/>
                          <a:gd name="T42" fmla="*/ 36 w 72"/>
                          <a:gd name="T43" fmla="*/ 45 h 45"/>
                          <a:gd name="T44" fmla="*/ 42 w 72"/>
                          <a:gd name="T45" fmla="*/ 45 h 45"/>
                          <a:gd name="T46" fmla="*/ 54 w 72"/>
                          <a:gd name="T47" fmla="*/ 45 h 45"/>
                          <a:gd name="T48" fmla="*/ 60 w 72"/>
                          <a:gd name="T49" fmla="*/ 45 h 45"/>
                          <a:gd name="T50" fmla="*/ 66 w 72"/>
                          <a:gd name="T51" fmla="*/ 45 h 45"/>
                          <a:gd name="T52" fmla="*/ 72 w 72"/>
                          <a:gd name="T53" fmla="*/ 38 h 45"/>
                          <a:gd name="T54" fmla="*/ 72 w 72"/>
                          <a:gd name="T55" fmla="*/ 32 h 45"/>
                          <a:gd name="T56" fmla="*/ 72 w 72"/>
                          <a:gd name="T57" fmla="*/ 26 h 45"/>
                          <a:gd name="T58" fmla="*/ 72 w 72"/>
                          <a:gd name="T59" fmla="*/ 2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45"/>
                          <a:gd name="T92" fmla="*/ 72 w 72"/>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45">
                            <a:moveTo>
                              <a:pt x="72" y="20"/>
                            </a:moveTo>
                            <a:lnTo>
                              <a:pt x="72" y="13"/>
                            </a:lnTo>
                            <a:lnTo>
                              <a:pt x="66" y="13"/>
                            </a:lnTo>
                            <a:lnTo>
                              <a:pt x="60" y="13"/>
                            </a:lnTo>
                            <a:lnTo>
                              <a:pt x="54" y="13"/>
                            </a:lnTo>
                            <a:lnTo>
                              <a:pt x="48" y="13"/>
                            </a:lnTo>
                            <a:lnTo>
                              <a:pt x="30" y="6"/>
                            </a:lnTo>
                            <a:lnTo>
                              <a:pt x="24" y="6"/>
                            </a:lnTo>
                            <a:lnTo>
                              <a:pt x="18" y="0"/>
                            </a:lnTo>
                            <a:lnTo>
                              <a:pt x="12" y="6"/>
                            </a:lnTo>
                            <a:lnTo>
                              <a:pt x="6" y="6"/>
                            </a:lnTo>
                            <a:lnTo>
                              <a:pt x="6" y="13"/>
                            </a:lnTo>
                            <a:lnTo>
                              <a:pt x="0" y="13"/>
                            </a:lnTo>
                            <a:lnTo>
                              <a:pt x="0" y="20"/>
                            </a:lnTo>
                            <a:lnTo>
                              <a:pt x="0" y="26"/>
                            </a:lnTo>
                            <a:lnTo>
                              <a:pt x="6" y="26"/>
                            </a:lnTo>
                            <a:lnTo>
                              <a:pt x="6" y="32"/>
                            </a:lnTo>
                            <a:lnTo>
                              <a:pt x="12" y="38"/>
                            </a:lnTo>
                            <a:lnTo>
                              <a:pt x="18" y="38"/>
                            </a:lnTo>
                            <a:lnTo>
                              <a:pt x="24" y="45"/>
                            </a:lnTo>
                            <a:lnTo>
                              <a:pt x="30" y="45"/>
                            </a:lnTo>
                            <a:lnTo>
                              <a:pt x="36" y="45"/>
                            </a:lnTo>
                            <a:lnTo>
                              <a:pt x="42" y="45"/>
                            </a:lnTo>
                            <a:lnTo>
                              <a:pt x="54" y="45"/>
                            </a:lnTo>
                            <a:lnTo>
                              <a:pt x="60" y="45"/>
                            </a:lnTo>
                            <a:lnTo>
                              <a:pt x="66" y="45"/>
                            </a:lnTo>
                            <a:lnTo>
                              <a:pt x="72" y="38"/>
                            </a:lnTo>
                            <a:lnTo>
                              <a:pt x="72" y="32"/>
                            </a:lnTo>
                            <a:lnTo>
                              <a:pt x="72" y="26"/>
                            </a:lnTo>
                            <a:lnTo>
                              <a:pt x="72" y="2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39" name="Freeform 192"/>
                      <p:cNvSpPr>
                        <a:spLocks/>
                      </p:cNvSpPr>
                      <p:nvPr/>
                    </p:nvSpPr>
                    <p:spPr bwMode="auto">
                      <a:xfrm>
                        <a:off x="2731" y="1379"/>
                        <a:ext cx="42" cy="24"/>
                      </a:xfrm>
                      <a:custGeom>
                        <a:avLst/>
                        <a:gdLst>
                          <a:gd name="T0" fmla="*/ 12 w 42"/>
                          <a:gd name="T1" fmla="*/ 5 h 24"/>
                          <a:gd name="T2" fmla="*/ 6 w 42"/>
                          <a:gd name="T3" fmla="*/ 5 h 24"/>
                          <a:gd name="T4" fmla="*/ 0 w 42"/>
                          <a:gd name="T5" fmla="*/ 5 h 24"/>
                          <a:gd name="T6" fmla="*/ 0 w 42"/>
                          <a:gd name="T7" fmla="*/ 12 h 24"/>
                          <a:gd name="T8" fmla="*/ 0 w 42"/>
                          <a:gd name="T9" fmla="*/ 18 h 24"/>
                          <a:gd name="T10" fmla="*/ 0 w 42"/>
                          <a:gd name="T11" fmla="*/ 24 h 24"/>
                          <a:gd name="T12" fmla="*/ 18 w 42"/>
                          <a:gd name="T13" fmla="*/ 24 h 24"/>
                          <a:gd name="T14" fmla="*/ 24 w 42"/>
                          <a:gd name="T15" fmla="*/ 24 h 24"/>
                          <a:gd name="T16" fmla="*/ 30 w 42"/>
                          <a:gd name="T17" fmla="*/ 18 h 24"/>
                          <a:gd name="T18" fmla="*/ 36 w 42"/>
                          <a:gd name="T19" fmla="*/ 18 h 24"/>
                          <a:gd name="T20" fmla="*/ 36 w 42"/>
                          <a:gd name="T21" fmla="*/ 12 h 24"/>
                          <a:gd name="T22" fmla="*/ 42 w 42"/>
                          <a:gd name="T23" fmla="*/ 5 h 24"/>
                          <a:gd name="T24" fmla="*/ 36 w 42"/>
                          <a:gd name="T25" fmla="*/ 5 h 24"/>
                          <a:gd name="T26" fmla="*/ 36 w 42"/>
                          <a:gd name="T27" fmla="*/ 0 h 24"/>
                          <a:gd name="T28" fmla="*/ 30 w 42"/>
                          <a:gd name="T29" fmla="*/ 0 h 24"/>
                          <a:gd name="T30" fmla="*/ 24 w 42"/>
                          <a:gd name="T31" fmla="*/ 0 h 24"/>
                          <a:gd name="T32" fmla="*/ 18 w 42"/>
                          <a:gd name="T33" fmla="*/ 0 h 24"/>
                          <a:gd name="T34" fmla="*/ 12 w 42"/>
                          <a:gd name="T35" fmla="*/ 0 h 24"/>
                          <a:gd name="T36" fmla="*/ 12 w 42"/>
                          <a:gd name="T37" fmla="*/ 5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4"/>
                          <a:gd name="T59" fmla="*/ 42 w 4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4">
                            <a:moveTo>
                              <a:pt x="12" y="5"/>
                            </a:moveTo>
                            <a:lnTo>
                              <a:pt x="6" y="5"/>
                            </a:lnTo>
                            <a:lnTo>
                              <a:pt x="0" y="5"/>
                            </a:lnTo>
                            <a:lnTo>
                              <a:pt x="0" y="12"/>
                            </a:lnTo>
                            <a:lnTo>
                              <a:pt x="0" y="18"/>
                            </a:lnTo>
                            <a:lnTo>
                              <a:pt x="0" y="24"/>
                            </a:lnTo>
                            <a:lnTo>
                              <a:pt x="18" y="24"/>
                            </a:lnTo>
                            <a:lnTo>
                              <a:pt x="24" y="24"/>
                            </a:lnTo>
                            <a:lnTo>
                              <a:pt x="30" y="18"/>
                            </a:lnTo>
                            <a:lnTo>
                              <a:pt x="36" y="18"/>
                            </a:lnTo>
                            <a:lnTo>
                              <a:pt x="36" y="12"/>
                            </a:lnTo>
                            <a:lnTo>
                              <a:pt x="42" y="5"/>
                            </a:lnTo>
                            <a:lnTo>
                              <a:pt x="36" y="5"/>
                            </a:lnTo>
                            <a:lnTo>
                              <a:pt x="36" y="0"/>
                            </a:lnTo>
                            <a:lnTo>
                              <a:pt x="30" y="0"/>
                            </a:lnTo>
                            <a:lnTo>
                              <a:pt x="24" y="0"/>
                            </a:lnTo>
                            <a:lnTo>
                              <a:pt x="18" y="0"/>
                            </a:lnTo>
                            <a:lnTo>
                              <a:pt x="12" y="0"/>
                            </a:lnTo>
                            <a:lnTo>
                              <a:pt x="12" y="5"/>
                            </a:lnTo>
                            <a:close/>
                          </a:path>
                        </a:pathLst>
                      </a:custGeom>
                      <a:solidFill>
                        <a:schemeClr val="accent1">
                          <a:lumMod val="60000"/>
                          <a:lumOff val="40000"/>
                        </a:schemeClr>
                      </a:solidFill>
                      <a:ln w="1588">
                        <a:solidFill>
                          <a:srgbClr val="0000CC"/>
                        </a:solidFill>
                        <a:prstDash val="solid"/>
                        <a:round/>
                        <a:headEnd/>
                        <a:tailEnd/>
                      </a:ln>
                    </p:spPr>
                    <p:txBody>
                      <a:bodyPr/>
                      <a:lstStyle/>
                      <a:p>
                        <a:pPr algn="ctr">
                          <a:defRPr/>
                        </a:pPr>
                        <a:endParaRPr lang="en-US" sz="1000"/>
                      </a:p>
                    </p:txBody>
                  </p:sp>
                  <p:sp>
                    <p:nvSpPr>
                      <p:cNvPr id="140" name="Freeform 193"/>
                      <p:cNvSpPr>
                        <a:spLocks/>
                      </p:cNvSpPr>
                      <p:nvPr/>
                    </p:nvSpPr>
                    <p:spPr bwMode="auto">
                      <a:xfrm>
                        <a:off x="2648" y="1319"/>
                        <a:ext cx="24" cy="38"/>
                      </a:xfrm>
                      <a:custGeom>
                        <a:avLst/>
                        <a:gdLst>
                          <a:gd name="T0" fmla="*/ 0 w 24"/>
                          <a:gd name="T1" fmla="*/ 25 h 38"/>
                          <a:gd name="T2" fmla="*/ 0 w 24"/>
                          <a:gd name="T3" fmla="*/ 18 h 38"/>
                          <a:gd name="T4" fmla="*/ 0 w 24"/>
                          <a:gd name="T5" fmla="*/ 12 h 38"/>
                          <a:gd name="T6" fmla="*/ 0 w 24"/>
                          <a:gd name="T7" fmla="*/ 5 h 38"/>
                          <a:gd name="T8" fmla="*/ 0 w 24"/>
                          <a:gd name="T9" fmla="*/ 0 h 38"/>
                          <a:gd name="T10" fmla="*/ 5 w 24"/>
                          <a:gd name="T11" fmla="*/ 0 h 38"/>
                          <a:gd name="T12" fmla="*/ 12 w 24"/>
                          <a:gd name="T13" fmla="*/ 5 h 38"/>
                          <a:gd name="T14" fmla="*/ 17 w 24"/>
                          <a:gd name="T15" fmla="*/ 12 h 38"/>
                          <a:gd name="T16" fmla="*/ 24 w 24"/>
                          <a:gd name="T17" fmla="*/ 18 h 38"/>
                          <a:gd name="T18" fmla="*/ 24 w 24"/>
                          <a:gd name="T19" fmla="*/ 25 h 38"/>
                          <a:gd name="T20" fmla="*/ 24 w 24"/>
                          <a:gd name="T21" fmla="*/ 32 h 38"/>
                          <a:gd name="T22" fmla="*/ 17 w 24"/>
                          <a:gd name="T23" fmla="*/ 38 h 38"/>
                          <a:gd name="T24" fmla="*/ 12 w 24"/>
                          <a:gd name="T25" fmla="*/ 38 h 38"/>
                          <a:gd name="T26" fmla="*/ 12 w 24"/>
                          <a:gd name="T27" fmla="*/ 32 h 38"/>
                          <a:gd name="T28" fmla="*/ 5 w 24"/>
                          <a:gd name="T29" fmla="*/ 32 h 38"/>
                          <a:gd name="T30" fmla="*/ 5 w 24"/>
                          <a:gd name="T31" fmla="*/ 25 h 38"/>
                          <a:gd name="T32" fmla="*/ 0 w 24"/>
                          <a:gd name="T33" fmla="*/ 25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8"/>
                          <a:gd name="T53" fmla="*/ 24 w 24"/>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8">
                            <a:moveTo>
                              <a:pt x="0" y="25"/>
                            </a:moveTo>
                            <a:lnTo>
                              <a:pt x="0" y="18"/>
                            </a:lnTo>
                            <a:lnTo>
                              <a:pt x="0" y="12"/>
                            </a:lnTo>
                            <a:lnTo>
                              <a:pt x="0" y="5"/>
                            </a:lnTo>
                            <a:lnTo>
                              <a:pt x="0" y="0"/>
                            </a:lnTo>
                            <a:lnTo>
                              <a:pt x="5" y="0"/>
                            </a:lnTo>
                            <a:lnTo>
                              <a:pt x="12" y="5"/>
                            </a:lnTo>
                            <a:lnTo>
                              <a:pt x="17" y="12"/>
                            </a:lnTo>
                            <a:lnTo>
                              <a:pt x="24" y="18"/>
                            </a:lnTo>
                            <a:lnTo>
                              <a:pt x="24" y="25"/>
                            </a:lnTo>
                            <a:lnTo>
                              <a:pt x="24" y="32"/>
                            </a:lnTo>
                            <a:lnTo>
                              <a:pt x="17" y="38"/>
                            </a:lnTo>
                            <a:lnTo>
                              <a:pt x="12" y="38"/>
                            </a:lnTo>
                            <a:lnTo>
                              <a:pt x="12" y="32"/>
                            </a:lnTo>
                            <a:lnTo>
                              <a:pt x="5" y="32"/>
                            </a:lnTo>
                            <a:lnTo>
                              <a:pt x="5" y="25"/>
                            </a:lnTo>
                            <a:lnTo>
                              <a:pt x="0" y="25"/>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41" name="Freeform 194"/>
                      <p:cNvSpPr>
                        <a:spLocks/>
                      </p:cNvSpPr>
                      <p:nvPr/>
                    </p:nvSpPr>
                    <p:spPr bwMode="auto">
                      <a:xfrm>
                        <a:off x="2540" y="1135"/>
                        <a:ext cx="41" cy="33"/>
                      </a:xfrm>
                      <a:custGeom>
                        <a:avLst/>
                        <a:gdLst>
                          <a:gd name="T0" fmla="*/ 17 w 41"/>
                          <a:gd name="T1" fmla="*/ 6 h 33"/>
                          <a:gd name="T2" fmla="*/ 12 w 41"/>
                          <a:gd name="T3" fmla="*/ 6 h 33"/>
                          <a:gd name="T4" fmla="*/ 5 w 41"/>
                          <a:gd name="T5" fmla="*/ 6 h 33"/>
                          <a:gd name="T6" fmla="*/ 5 w 41"/>
                          <a:gd name="T7" fmla="*/ 13 h 33"/>
                          <a:gd name="T8" fmla="*/ 0 w 41"/>
                          <a:gd name="T9" fmla="*/ 20 h 33"/>
                          <a:gd name="T10" fmla="*/ 0 w 41"/>
                          <a:gd name="T11" fmla="*/ 26 h 33"/>
                          <a:gd name="T12" fmla="*/ 0 w 41"/>
                          <a:gd name="T13" fmla="*/ 33 h 33"/>
                          <a:gd name="T14" fmla="*/ 17 w 41"/>
                          <a:gd name="T15" fmla="*/ 33 h 33"/>
                          <a:gd name="T16" fmla="*/ 24 w 41"/>
                          <a:gd name="T17" fmla="*/ 33 h 33"/>
                          <a:gd name="T18" fmla="*/ 29 w 41"/>
                          <a:gd name="T19" fmla="*/ 33 h 33"/>
                          <a:gd name="T20" fmla="*/ 29 w 41"/>
                          <a:gd name="T21" fmla="*/ 26 h 33"/>
                          <a:gd name="T22" fmla="*/ 36 w 41"/>
                          <a:gd name="T23" fmla="*/ 26 h 33"/>
                          <a:gd name="T24" fmla="*/ 41 w 41"/>
                          <a:gd name="T25" fmla="*/ 20 h 33"/>
                          <a:gd name="T26" fmla="*/ 41 w 41"/>
                          <a:gd name="T27" fmla="*/ 13 h 33"/>
                          <a:gd name="T28" fmla="*/ 41 w 41"/>
                          <a:gd name="T29" fmla="*/ 6 h 33"/>
                          <a:gd name="T30" fmla="*/ 41 w 41"/>
                          <a:gd name="T31" fmla="*/ 0 h 33"/>
                          <a:gd name="T32" fmla="*/ 36 w 41"/>
                          <a:gd name="T33" fmla="*/ 0 h 33"/>
                          <a:gd name="T34" fmla="*/ 29 w 41"/>
                          <a:gd name="T35" fmla="*/ 0 h 33"/>
                          <a:gd name="T36" fmla="*/ 24 w 41"/>
                          <a:gd name="T37" fmla="*/ 0 h 33"/>
                          <a:gd name="T38" fmla="*/ 17 w 41"/>
                          <a:gd name="T39" fmla="*/ 0 h 33"/>
                          <a:gd name="T40" fmla="*/ 17 w 41"/>
                          <a:gd name="T41" fmla="*/ 6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33"/>
                          <a:gd name="T65" fmla="*/ 41 w 41"/>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33">
                            <a:moveTo>
                              <a:pt x="17" y="6"/>
                            </a:moveTo>
                            <a:lnTo>
                              <a:pt x="12" y="6"/>
                            </a:lnTo>
                            <a:lnTo>
                              <a:pt x="5" y="6"/>
                            </a:lnTo>
                            <a:lnTo>
                              <a:pt x="5" y="13"/>
                            </a:lnTo>
                            <a:lnTo>
                              <a:pt x="0" y="20"/>
                            </a:lnTo>
                            <a:lnTo>
                              <a:pt x="0" y="26"/>
                            </a:lnTo>
                            <a:lnTo>
                              <a:pt x="0" y="33"/>
                            </a:lnTo>
                            <a:lnTo>
                              <a:pt x="17" y="33"/>
                            </a:lnTo>
                            <a:lnTo>
                              <a:pt x="24" y="33"/>
                            </a:lnTo>
                            <a:lnTo>
                              <a:pt x="29" y="33"/>
                            </a:lnTo>
                            <a:lnTo>
                              <a:pt x="29" y="26"/>
                            </a:lnTo>
                            <a:lnTo>
                              <a:pt x="36" y="26"/>
                            </a:lnTo>
                            <a:lnTo>
                              <a:pt x="41" y="20"/>
                            </a:lnTo>
                            <a:lnTo>
                              <a:pt x="41" y="13"/>
                            </a:lnTo>
                            <a:lnTo>
                              <a:pt x="41" y="6"/>
                            </a:lnTo>
                            <a:lnTo>
                              <a:pt x="41" y="0"/>
                            </a:lnTo>
                            <a:lnTo>
                              <a:pt x="36" y="0"/>
                            </a:lnTo>
                            <a:lnTo>
                              <a:pt x="29" y="0"/>
                            </a:lnTo>
                            <a:lnTo>
                              <a:pt x="24" y="0"/>
                            </a:lnTo>
                            <a:lnTo>
                              <a:pt x="17" y="0"/>
                            </a:lnTo>
                            <a:lnTo>
                              <a:pt x="17" y="6"/>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42" name="Freeform 195"/>
                      <p:cNvSpPr>
                        <a:spLocks/>
                      </p:cNvSpPr>
                      <p:nvPr/>
                    </p:nvSpPr>
                    <p:spPr bwMode="auto">
                      <a:xfrm>
                        <a:off x="2703" y="1103"/>
                        <a:ext cx="125" cy="189"/>
                      </a:xfrm>
                      <a:custGeom>
                        <a:avLst/>
                        <a:gdLst>
                          <a:gd name="T0" fmla="*/ 17 w 125"/>
                          <a:gd name="T1" fmla="*/ 182 h 189"/>
                          <a:gd name="T2" fmla="*/ 22 w 125"/>
                          <a:gd name="T3" fmla="*/ 176 h 189"/>
                          <a:gd name="T4" fmla="*/ 22 w 125"/>
                          <a:gd name="T5" fmla="*/ 162 h 189"/>
                          <a:gd name="T6" fmla="*/ 29 w 125"/>
                          <a:gd name="T7" fmla="*/ 157 h 189"/>
                          <a:gd name="T8" fmla="*/ 34 w 125"/>
                          <a:gd name="T9" fmla="*/ 144 h 189"/>
                          <a:gd name="T10" fmla="*/ 41 w 125"/>
                          <a:gd name="T11" fmla="*/ 130 h 189"/>
                          <a:gd name="T12" fmla="*/ 46 w 125"/>
                          <a:gd name="T13" fmla="*/ 117 h 189"/>
                          <a:gd name="T14" fmla="*/ 53 w 125"/>
                          <a:gd name="T15" fmla="*/ 110 h 189"/>
                          <a:gd name="T16" fmla="*/ 65 w 125"/>
                          <a:gd name="T17" fmla="*/ 110 h 189"/>
                          <a:gd name="T18" fmla="*/ 77 w 125"/>
                          <a:gd name="T19" fmla="*/ 117 h 189"/>
                          <a:gd name="T20" fmla="*/ 89 w 125"/>
                          <a:gd name="T21" fmla="*/ 117 h 189"/>
                          <a:gd name="T22" fmla="*/ 101 w 125"/>
                          <a:gd name="T23" fmla="*/ 110 h 189"/>
                          <a:gd name="T24" fmla="*/ 106 w 125"/>
                          <a:gd name="T25" fmla="*/ 104 h 189"/>
                          <a:gd name="T26" fmla="*/ 113 w 125"/>
                          <a:gd name="T27" fmla="*/ 92 h 189"/>
                          <a:gd name="T28" fmla="*/ 118 w 125"/>
                          <a:gd name="T29" fmla="*/ 78 h 189"/>
                          <a:gd name="T30" fmla="*/ 125 w 125"/>
                          <a:gd name="T31" fmla="*/ 65 h 189"/>
                          <a:gd name="T32" fmla="*/ 125 w 125"/>
                          <a:gd name="T33" fmla="*/ 52 h 189"/>
                          <a:gd name="T34" fmla="*/ 125 w 125"/>
                          <a:gd name="T35" fmla="*/ 40 h 189"/>
                          <a:gd name="T36" fmla="*/ 125 w 125"/>
                          <a:gd name="T37" fmla="*/ 26 h 189"/>
                          <a:gd name="T38" fmla="*/ 118 w 125"/>
                          <a:gd name="T39" fmla="*/ 13 h 189"/>
                          <a:gd name="T40" fmla="*/ 113 w 125"/>
                          <a:gd name="T41" fmla="*/ 6 h 189"/>
                          <a:gd name="T42" fmla="*/ 106 w 125"/>
                          <a:gd name="T43" fmla="*/ 0 h 189"/>
                          <a:gd name="T44" fmla="*/ 94 w 125"/>
                          <a:gd name="T45" fmla="*/ 0 h 189"/>
                          <a:gd name="T46" fmla="*/ 82 w 125"/>
                          <a:gd name="T47" fmla="*/ 6 h 189"/>
                          <a:gd name="T48" fmla="*/ 77 w 125"/>
                          <a:gd name="T49" fmla="*/ 13 h 189"/>
                          <a:gd name="T50" fmla="*/ 70 w 125"/>
                          <a:gd name="T51" fmla="*/ 33 h 189"/>
                          <a:gd name="T52" fmla="*/ 65 w 125"/>
                          <a:gd name="T53" fmla="*/ 45 h 189"/>
                          <a:gd name="T54" fmla="*/ 65 w 125"/>
                          <a:gd name="T55" fmla="*/ 58 h 189"/>
                          <a:gd name="T56" fmla="*/ 58 w 125"/>
                          <a:gd name="T57" fmla="*/ 65 h 189"/>
                          <a:gd name="T58" fmla="*/ 41 w 125"/>
                          <a:gd name="T59" fmla="*/ 78 h 189"/>
                          <a:gd name="T60" fmla="*/ 34 w 125"/>
                          <a:gd name="T61" fmla="*/ 85 h 189"/>
                          <a:gd name="T62" fmla="*/ 29 w 125"/>
                          <a:gd name="T63" fmla="*/ 98 h 189"/>
                          <a:gd name="T64" fmla="*/ 17 w 125"/>
                          <a:gd name="T65" fmla="*/ 110 h 189"/>
                          <a:gd name="T66" fmla="*/ 10 w 125"/>
                          <a:gd name="T67" fmla="*/ 124 h 189"/>
                          <a:gd name="T68" fmla="*/ 10 w 125"/>
                          <a:gd name="T69" fmla="*/ 137 h 189"/>
                          <a:gd name="T70" fmla="*/ 5 w 125"/>
                          <a:gd name="T71" fmla="*/ 157 h 189"/>
                          <a:gd name="T72" fmla="*/ 0 w 125"/>
                          <a:gd name="T73" fmla="*/ 169 h 189"/>
                          <a:gd name="T74" fmla="*/ 5 w 125"/>
                          <a:gd name="T75" fmla="*/ 182 h 189"/>
                          <a:gd name="T76" fmla="*/ 10 w 125"/>
                          <a:gd name="T77" fmla="*/ 189 h 1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
                          <a:gd name="T118" fmla="*/ 0 h 189"/>
                          <a:gd name="T119" fmla="*/ 125 w 125"/>
                          <a:gd name="T120" fmla="*/ 189 h 1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 h="189">
                            <a:moveTo>
                              <a:pt x="10" y="182"/>
                            </a:moveTo>
                            <a:lnTo>
                              <a:pt x="17" y="182"/>
                            </a:lnTo>
                            <a:lnTo>
                              <a:pt x="17" y="176"/>
                            </a:lnTo>
                            <a:lnTo>
                              <a:pt x="22" y="176"/>
                            </a:lnTo>
                            <a:lnTo>
                              <a:pt x="22" y="169"/>
                            </a:lnTo>
                            <a:lnTo>
                              <a:pt x="22" y="162"/>
                            </a:lnTo>
                            <a:lnTo>
                              <a:pt x="22" y="157"/>
                            </a:lnTo>
                            <a:lnTo>
                              <a:pt x="29" y="157"/>
                            </a:lnTo>
                            <a:lnTo>
                              <a:pt x="29" y="150"/>
                            </a:lnTo>
                            <a:lnTo>
                              <a:pt x="34" y="144"/>
                            </a:lnTo>
                            <a:lnTo>
                              <a:pt x="34" y="137"/>
                            </a:lnTo>
                            <a:lnTo>
                              <a:pt x="41" y="130"/>
                            </a:lnTo>
                            <a:lnTo>
                              <a:pt x="46" y="124"/>
                            </a:lnTo>
                            <a:lnTo>
                              <a:pt x="46" y="117"/>
                            </a:lnTo>
                            <a:lnTo>
                              <a:pt x="53" y="117"/>
                            </a:lnTo>
                            <a:lnTo>
                              <a:pt x="53" y="110"/>
                            </a:lnTo>
                            <a:lnTo>
                              <a:pt x="58" y="110"/>
                            </a:lnTo>
                            <a:lnTo>
                              <a:pt x="65" y="110"/>
                            </a:lnTo>
                            <a:lnTo>
                              <a:pt x="70" y="117"/>
                            </a:lnTo>
                            <a:lnTo>
                              <a:pt x="77" y="117"/>
                            </a:lnTo>
                            <a:lnTo>
                              <a:pt x="82" y="117"/>
                            </a:lnTo>
                            <a:lnTo>
                              <a:pt x="89" y="117"/>
                            </a:lnTo>
                            <a:lnTo>
                              <a:pt x="94" y="110"/>
                            </a:lnTo>
                            <a:lnTo>
                              <a:pt x="101" y="110"/>
                            </a:lnTo>
                            <a:lnTo>
                              <a:pt x="101" y="104"/>
                            </a:lnTo>
                            <a:lnTo>
                              <a:pt x="106" y="104"/>
                            </a:lnTo>
                            <a:lnTo>
                              <a:pt x="113" y="98"/>
                            </a:lnTo>
                            <a:lnTo>
                              <a:pt x="113" y="92"/>
                            </a:lnTo>
                            <a:lnTo>
                              <a:pt x="118" y="85"/>
                            </a:lnTo>
                            <a:lnTo>
                              <a:pt x="118" y="78"/>
                            </a:lnTo>
                            <a:lnTo>
                              <a:pt x="125" y="72"/>
                            </a:lnTo>
                            <a:lnTo>
                              <a:pt x="125" y="65"/>
                            </a:lnTo>
                            <a:lnTo>
                              <a:pt x="125" y="58"/>
                            </a:lnTo>
                            <a:lnTo>
                              <a:pt x="125" y="52"/>
                            </a:lnTo>
                            <a:lnTo>
                              <a:pt x="125" y="45"/>
                            </a:lnTo>
                            <a:lnTo>
                              <a:pt x="125" y="40"/>
                            </a:lnTo>
                            <a:lnTo>
                              <a:pt x="125" y="33"/>
                            </a:lnTo>
                            <a:lnTo>
                              <a:pt x="125" y="26"/>
                            </a:lnTo>
                            <a:lnTo>
                              <a:pt x="118" y="20"/>
                            </a:lnTo>
                            <a:lnTo>
                              <a:pt x="118" y="13"/>
                            </a:lnTo>
                            <a:lnTo>
                              <a:pt x="113" y="13"/>
                            </a:lnTo>
                            <a:lnTo>
                              <a:pt x="113" y="6"/>
                            </a:lnTo>
                            <a:lnTo>
                              <a:pt x="106" y="6"/>
                            </a:lnTo>
                            <a:lnTo>
                              <a:pt x="106" y="0"/>
                            </a:lnTo>
                            <a:lnTo>
                              <a:pt x="101" y="0"/>
                            </a:lnTo>
                            <a:lnTo>
                              <a:pt x="94" y="0"/>
                            </a:lnTo>
                            <a:lnTo>
                              <a:pt x="89" y="6"/>
                            </a:lnTo>
                            <a:lnTo>
                              <a:pt x="82" y="6"/>
                            </a:lnTo>
                            <a:lnTo>
                              <a:pt x="82" y="13"/>
                            </a:lnTo>
                            <a:lnTo>
                              <a:pt x="77" y="13"/>
                            </a:lnTo>
                            <a:lnTo>
                              <a:pt x="77" y="20"/>
                            </a:lnTo>
                            <a:lnTo>
                              <a:pt x="70" y="33"/>
                            </a:lnTo>
                            <a:lnTo>
                              <a:pt x="70" y="40"/>
                            </a:lnTo>
                            <a:lnTo>
                              <a:pt x="65" y="45"/>
                            </a:lnTo>
                            <a:lnTo>
                              <a:pt x="65" y="52"/>
                            </a:lnTo>
                            <a:lnTo>
                              <a:pt x="65" y="58"/>
                            </a:lnTo>
                            <a:lnTo>
                              <a:pt x="58" y="58"/>
                            </a:lnTo>
                            <a:lnTo>
                              <a:pt x="58" y="65"/>
                            </a:lnTo>
                            <a:lnTo>
                              <a:pt x="46" y="72"/>
                            </a:lnTo>
                            <a:lnTo>
                              <a:pt x="41" y="78"/>
                            </a:lnTo>
                            <a:lnTo>
                              <a:pt x="41" y="85"/>
                            </a:lnTo>
                            <a:lnTo>
                              <a:pt x="34" y="85"/>
                            </a:lnTo>
                            <a:lnTo>
                              <a:pt x="29" y="92"/>
                            </a:lnTo>
                            <a:lnTo>
                              <a:pt x="29" y="98"/>
                            </a:lnTo>
                            <a:lnTo>
                              <a:pt x="22" y="104"/>
                            </a:lnTo>
                            <a:lnTo>
                              <a:pt x="17" y="110"/>
                            </a:lnTo>
                            <a:lnTo>
                              <a:pt x="17" y="117"/>
                            </a:lnTo>
                            <a:lnTo>
                              <a:pt x="10" y="124"/>
                            </a:lnTo>
                            <a:lnTo>
                              <a:pt x="10" y="130"/>
                            </a:lnTo>
                            <a:lnTo>
                              <a:pt x="10" y="137"/>
                            </a:lnTo>
                            <a:lnTo>
                              <a:pt x="5" y="144"/>
                            </a:lnTo>
                            <a:lnTo>
                              <a:pt x="5" y="157"/>
                            </a:lnTo>
                            <a:lnTo>
                              <a:pt x="5" y="162"/>
                            </a:lnTo>
                            <a:lnTo>
                              <a:pt x="0" y="169"/>
                            </a:lnTo>
                            <a:lnTo>
                              <a:pt x="5" y="176"/>
                            </a:lnTo>
                            <a:lnTo>
                              <a:pt x="5" y="182"/>
                            </a:lnTo>
                            <a:lnTo>
                              <a:pt x="5" y="189"/>
                            </a:lnTo>
                            <a:lnTo>
                              <a:pt x="10" y="189"/>
                            </a:lnTo>
                            <a:lnTo>
                              <a:pt x="10" y="182"/>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43" name="Freeform 196"/>
                      <p:cNvSpPr>
                        <a:spLocks/>
                      </p:cNvSpPr>
                      <p:nvPr/>
                    </p:nvSpPr>
                    <p:spPr bwMode="auto">
                      <a:xfrm>
                        <a:off x="2919" y="1095"/>
                        <a:ext cx="57" cy="46"/>
                      </a:xfrm>
                      <a:custGeom>
                        <a:avLst/>
                        <a:gdLst>
                          <a:gd name="T0" fmla="*/ 34 w 57"/>
                          <a:gd name="T1" fmla="*/ 0 h 46"/>
                          <a:gd name="T2" fmla="*/ 10 w 57"/>
                          <a:gd name="T3" fmla="*/ 6 h 46"/>
                          <a:gd name="T4" fmla="*/ 5 w 57"/>
                          <a:gd name="T5" fmla="*/ 13 h 46"/>
                          <a:gd name="T6" fmla="*/ 5 w 57"/>
                          <a:gd name="T7" fmla="*/ 20 h 46"/>
                          <a:gd name="T8" fmla="*/ 0 w 57"/>
                          <a:gd name="T9" fmla="*/ 20 h 46"/>
                          <a:gd name="T10" fmla="*/ 0 w 57"/>
                          <a:gd name="T11" fmla="*/ 26 h 46"/>
                          <a:gd name="T12" fmla="*/ 0 w 57"/>
                          <a:gd name="T13" fmla="*/ 33 h 46"/>
                          <a:gd name="T14" fmla="*/ 5 w 57"/>
                          <a:gd name="T15" fmla="*/ 40 h 46"/>
                          <a:gd name="T16" fmla="*/ 5 w 57"/>
                          <a:gd name="T17" fmla="*/ 46 h 46"/>
                          <a:gd name="T18" fmla="*/ 10 w 57"/>
                          <a:gd name="T19" fmla="*/ 46 h 46"/>
                          <a:gd name="T20" fmla="*/ 17 w 57"/>
                          <a:gd name="T21" fmla="*/ 46 h 46"/>
                          <a:gd name="T22" fmla="*/ 22 w 57"/>
                          <a:gd name="T23" fmla="*/ 46 h 46"/>
                          <a:gd name="T24" fmla="*/ 28 w 57"/>
                          <a:gd name="T25" fmla="*/ 46 h 46"/>
                          <a:gd name="T26" fmla="*/ 34 w 57"/>
                          <a:gd name="T27" fmla="*/ 40 h 46"/>
                          <a:gd name="T28" fmla="*/ 40 w 57"/>
                          <a:gd name="T29" fmla="*/ 40 h 46"/>
                          <a:gd name="T30" fmla="*/ 45 w 57"/>
                          <a:gd name="T31" fmla="*/ 33 h 46"/>
                          <a:gd name="T32" fmla="*/ 52 w 57"/>
                          <a:gd name="T33" fmla="*/ 33 h 46"/>
                          <a:gd name="T34" fmla="*/ 57 w 57"/>
                          <a:gd name="T35" fmla="*/ 26 h 46"/>
                          <a:gd name="T36" fmla="*/ 57 w 57"/>
                          <a:gd name="T37" fmla="*/ 20 h 46"/>
                          <a:gd name="T38" fmla="*/ 57 w 57"/>
                          <a:gd name="T39" fmla="*/ 13 h 46"/>
                          <a:gd name="T40" fmla="*/ 57 w 57"/>
                          <a:gd name="T41" fmla="*/ 6 h 46"/>
                          <a:gd name="T42" fmla="*/ 52 w 57"/>
                          <a:gd name="T43" fmla="*/ 0 h 46"/>
                          <a:gd name="T44" fmla="*/ 45 w 57"/>
                          <a:gd name="T45" fmla="*/ 0 h 46"/>
                          <a:gd name="T46" fmla="*/ 40 w 57"/>
                          <a:gd name="T47" fmla="*/ 0 h 46"/>
                          <a:gd name="T48" fmla="*/ 34 w 57"/>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46"/>
                          <a:gd name="T77" fmla="*/ 57 w 57"/>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46">
                            <a:moveTo>
                              <a:pt x="34" y="0"/>
                            </a:moveTo>
                            <a:lnTo>
                              <a:pt x="10" y="6"/>
                            </a:lnTo>
                            <a:lnTo>
                              <a:pt x="5" y="13"/>
                            </a:lnTo>
                            <a:lnTo>
                              <a:pt x="5" y="20"/>
                            </a:lnTo>
                            <a:lnTo>
                              <a:pt x="0" y="20"/>
                            </a:lnTo>
                            <a:lnTo>
                              <a:pt x="0" y="26"/>
                            </a:lnTo>
                            <a:lnTo>
                              <a:pt x="0" y="33"/>
                            </a:lnTo>
                            <a:lnTo>
                              <a:pt x="5" y="40"/>
                            </a:lnTo>
                            <a:lnTo>
                              <a:pt x="5" y="46"/>
                            </a:lnTo>
                            <a:lnTo>
                              <a:pt x="10" y="46"/>
                            </a:lnTo>
                            <a:lnTo>
                              <a:pt x="17" y="46"/>
                            </a:lnTo>
                            <a:lnTo>
                              <a:pt x="22" y="46"/>
                            </a:lnTo>
                            <a:lnTo>
                              <a:pt x="28" y="46"/>
                            </a:lnTo>
                            <a:lnTo>
                              <a:pt x="34" y="40"/>
                            </a:lnTo>
                            <a:lnTo>
                              <a:pt x="40" y="40"/>
                            </a:lnTo>
                            <a:lnTo>
                              <a:pt x="45" y="33"/>
                            </a:lnTo>
                            <a:lnTo>
                              <a:pt x="52" y="33"/>
                            </a:lnTo>
                            <a:lnTo>
                              <a:pt x="57" y="26"/>
                            </a:lnTo>
                            <a:lnTo>
                              <a:pt x="57" y="20"/>
                            </a:lnTo>
                            <a:lnTo>
                              <a:pt x="57" y="13"/>
                            </a:lnTo>
                            <a:lnTo>
                              <a:pt x="57" y="6"/>
                            </a:lnTo>
                            <a:lnTo>
                              <a:pt x="52" y="0"/>
                            </a:lnTo>
                            <a:lnTo>
                              <a:pt x="45" y="0"/>
                            </a:lnTo>
                            <a:lnTo>
                              <a:pt x="40" y="0"/>
                            </a:lnTo>
                            <a:lnTo>
                              <a:pt x="34" y="0"/>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sp>
                    <p:nvSpPr>
                      <p:cNvPr id="144" name="Freeform 197"/>
                      <p:cNvSpPr>
                        <a:spLocks/>
                      </p:cNvSpPr>
                      <p:nvPr/>
                    </p:nvSpPr>
                    <p:spPr bwMode="auto">
                      <a:xfrm>
                        <a:off x="2976" y="912"/>
                        <a:ext cx="103" cy="92"/>
                      </a:xfrm>
                      <a:custGeom>
                        <a:avLst/>
                        <a:gdLst>
                          <a:gd name="T0" fmla="*/ 0 w 103"/>
                          <a:gd name="T1" fmla="*/ 65 h 92"/>
                          <a:gd name="T2" fmla="*/ 7 w 103"/>
                          <a:gd name="T3" fmla="*/ 59 h 92"/>
                          <a:gd name="T4" fmla="*/ 12 w 103"/>
                          <a:gd name="T5" fmla="*/ 52 h 92"/>
                          <a:gd name="T6" fmla="*/ 19 w 103"/>
                          <a:gd name="T7" fmla="*/ 45 h 92"/>
                          <a:gd name="T8" fmla="*/ 31 w 103"/>
                          <a:gd name="T9" fmla="*/ 40 h 92"/>
                          <a:gd name="T10" fmla="*/ 60 w 103"/>
                          <a:gd name="T11" fmla="*/ 27 h 92"/>
                          <a:gd name="T12" fmla="*/ 67 w 103"/>
                          <a:gd name="T13" fmla="*/ 20 h 92"/>
                          <a:gd name="T14" fmla="*/ 79 w 103"/>
                          <a:gd name="T15" fmla="*/ 13 h 92"/>
                          <a:gd name="T16" fmla="*/ 79 w 103"/>
                          <a:gd name="T17" fmla="*/ 7 h 92"/>
                          <a:gd name="T18" fmla="*/ 85 w 103"/>
                          <a:gd name="T19" fmla="*/ 7 h 92"/>
                          <a:gd name="T20" fmla="*/ 91 w 103"/>
                          <a:gd name="T21" fmla="*/ 7 h 92"/>
                          <a:gd name="T22" fmla="*/ 91 w 103"/>
                          <a:gd name="T23" fmla="*/ 0 h 92"/>
                          <a:gd name="T24" fmla="*/ 97 w 103"/>
                          <a:gd name="T25" fmla="*/ 7 h 92"/>
                          <a:gd name="T26" fmla="*/ 103 w 103"/>
                          <a:gd name="T27" fmla="*/ 7 h 92"/>
                          <a:gd name="T28" fmla="*/ 103 w 103"/>
                          <a:gd name="T29" fmla="*/ 13 h 92"/>
                          <a:gd name="T30" fmla="*/ 103 w 103"/>
                          <a:gd name="T31" fmla="*/ 27 h 92"/>
                          <a:gd name="T32" fmla="*/ 85 w 103"/>
                          <a:gd name="T33" fmla="*/ 52 h 92"/>
                          <a:gd name="T34" fmla="*/ 43 w 103"/>
                          <a:gd name="T35" fmla="*/ 85 h 92"/>
                          <a:gd name="T36" fmla="*/ 36 w 103"/>
                          <a:gd name="T37" fmla="*/ 85 h 92"/>
                          <a:gd name="T38" fmla="*/ 24 w 103"/>
                          <a:gd name="T39" fmla="*/ 92 h 92"/>
                          <a:gd name="T40" fmla="*/ 19 w 103"/>
                          <a:gd name="T41" fmla="*/ 92 h 92"/>
                          <a:gd name="T42" fmla="*/ 12 w 103"/>
                          <a:gd name="T43" fmla="*/ 92 h 92"/>
                          <a:gd name="T44" fmla="*/ 7 w 103"/>
                          <a:gd name="T45" fmla="*/ 85 h 92"/>
                          <a:gd name="T46" fmla="*/ 0 w 103"/>
                          <a:gd name="T47" fmla="*/ 85 h 92"/>
                          <a:gd name="T48" fmla="*/ 0 w 103"/>
                          <a:gd name="T49" fmla="*/ 79 h 92"/>
                          <a:gd name="T50" fmla="*/ 0 w 103"/>
                          <a:gd name="T51" fmla="*/ 72 h 92"/>
                          <a:gd name="T52" fmla="*/ 0 w 103"/>
                          <a:gd name="T53" fmla="*/ 65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3"/>
                          <a:gd name="T82" fmla="*/ 0 h 92"/>
                          <a:gd name="T83" fmla="*/ 103 w 103"/>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3" h="92">
                            <a:moveTo>
                              <a:pt x="0" y="65"/>
                            </a:moveTo>
                            <a:lnTo>
                              <a:pt x="7" y="59"/>
                            </a:lnTo>
                            <a:lnTo>
                              <a:pt x="12" y="52"/>
                            </a:lnTo>
                            <a:lnTo>
                              <a:pt x="19" y="45"/>
                            </a:lnTo>
                            <a:lnTo>
                              <a:pt x="31" y="40"/>
                            </a:lnTo>
                            <a:lnTo>
                              <a:pt x="60" y="27"/>
                            </a:lnTo>
                            <a:lnTo>
                              <a:pt x="67" y="20"/>
                            </a:lnTo>
                            <a:lnTo>
                              <a:pt x="79" y="13"/>
                            </a:lnTo>
                            <a:lnTo>
                              <a:pt x="79" y="7"/>
                            </a:lnTo>
                            <a:lnTo>
                              <a:pt x="85" y="7"/>
                            </a:lnTo>
                            <a:lnTo>
                              <a:pt x="91" y="7"/>
                            </a:lnTo>
                            <a:lnTo>
                              <a:pt x="91" y="0"/>
                            </a:lnTo>
                            <a:lnTo>
                              <a:pt x="97" y="7"/>
                            </a:lnTo>
                            <a:lnTo>
                              <a:pt x="103" y="7"/>
                            </a:lnTo>
                            <a:lnTo>
                              <a:pt x="103" y="13"/>
                            </a:lnTo>
                            <a:lnTo>
                              <a:pt x="103" y="27"/>
                            </a:lnTo>
                            <a:lnTo>
                              <a:pt x="85" y="52"/>
                            </a:lnTo>
                            <a:lnTo>
                              <a:pt x="43" y="85"/>
                            </a:lnTo>
                            <a:lnTo>
                              <a:pt x="36" y="85"/>
                            </a:lnTo>
                            <a:lnTo>
                              <a:pt x="24" y="92"/>
                            </a:lnTo>
                            <a:lnTo>
                              <a:pt x="19" y="92"/>
                            </a:lnTo>
                            <a:lnTo>
                              <a:pt x="12" y="92"/>
                            </a:lnTo>
                            <a:lnTo>
                              <a:pt x="7" y="85"/>
                            </a:lnTo>
                            <a:lnTo>
                              <a:pt x="0" y="85"/>
                            </a:lnTo>
                            <a:lnTo>
                              <a:pt x="0" y="79"/>
                            </a:lnTo>
                            <a:lnTo>
                              <a:pt x="0" y="72"/>
                            </a:lnTo>
                            <a:lnTo>
                              <a:pt x="0" y="65"/>
                            </a:lnTo>
                            <a:close/>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nvGrpSpPr>
                    <p:cNvPr id="132" name="Group 198"/>
                    <p:cNvGrpSpPr>
                      <a:grpSpLocks/>
                    </p:cNvGrpSpPr>
                    <p:nvPr/>
                  </p:nvGrpSpPr>
                  <p:grpSpPr bwMode="auto">
                    <a:xfrm>
                      <a:off x="4172" y="1871"/>
                      <a:ext cx="92" cy="52"/>
                      <a:chOff x="4172" y="1871"/>
                      <a:chExt cx="92" cy="52"/>
                    </a:xfrm>
                  </p:grpSpPr>
                  <p:sp>
                    <p:nvSpPr>
                      <p:cNvPr id="133" name="Freeform 199"/>
                      <p:cNvSpPr>
                        <a:spLocks/>
                      </p:cNvSpPr>
                      <p:nvPr/>
                    </p:nvSpPr>
                    <p:spPr bwMode="auto">
                      <a:xfrm>
                        <a:off x="4172" y="1871"/>
                        <a:ext cx="92" cy="52"/>
                      </a:xfrm>
                      <a:custGeom>
                        <a:avLst/>
                        <a:gdLst>
                          <a:gd name="T0" fmla="*/ 0 w 92"/>
                          <a:gd name="T1" fmla="*/ 30 h 52"/>
                          <a:gd name="T2" fmla="*/ 0 w 92"/>
                          <a:gd name="T3" fmla="*/ 24 h 52"/>
                          <a:gd name="T4" fmla="*/ 7 w 92"/>
                          <a:gd name="T5" fmla="*/ 16 h 52"/>
                          <a:gd name="T6" fmla="*/ 13 w 92"/>
                          <a:gd name="T7" fmla="*/ 9 h 52"/>
                          <a:gd name="T8" fmla="*/ 15 w 92"/>
                          <a:gd name="T9" fmla="*/ 8 h 52"/>
                          <a:gd name="T10" fmla="*/ 15 w 92"/>
                          <a:gd name="T11" fmla="*/ 8 h 52"/>
                          <a:gd name="T12" fmla="*/ 13 w 92"/>
                          <a:gd name="T13" fmla="*/ 6 h 52"/>
                          <a:gd name="T14" fmla="*/ 15 w 92"/>
                          <a:gd name="T15" fmla="*/ 6 h 52"/>
                          <a:gd name="T16" fmla="*/ 19 w 92"/>
                          <a:gd name="T17" fmla="*/ 5 h 52"/>
                          <a:gd name="T18" fmla="*/ 24 w 92"/>
                          <a:gd name="T19" fmla="*/ 2 h 52"/>
                          <a:gd name="T20" fmla="*/ 33 w 92"/>
                          <a:gd name="T21" fmla="*/ 0 h 52"/>
                          <a:gd name="T22" fmla="*/ 41 w 92"/>
                          <a:gd name="T23" fmla="*/ 1 h 52"/>
                          <a:gd name="T24" fmla="*/ 47 w 92"/>
                          <a:gd name="T25" fmla="*/ 2 h 52"/>
                          <a:gd name="T26" fmla="*/ 51 w 92"/>
                          <a:gd name="T27" fmla="*/ 4 h 52"/>
                          <a:gd name="T28" fmla="*/ 55 w 92"/>
                          <a:gd name="T29" fmla="*/ 4 h 52"/>
                          <a:gd name="T30" fmla="*/ 57 w 92"/>
                          <a:gd name="T31" fmla="*/ 5 h 52"/>
                          <a:gd name="T32" fmla="*/ 56 w 92"/>
                          <a:gd name="T33" fmla="*/ 5 h 52"/>
                          <a:gd name="T34" fmla="*/ 53 w 92"/>
                          <a:gd name="T35" fmla="*/ 6 h 52"/>
                          <a:gd name="T36" fmla="*/ 51 w 92"/>
                          <a:gd name="T37" fmla="*/ 6 h 52"/>
                          <a:gd name="T38" fmla="*/ 49 w 92"/>
                          <a:gd name="T39" fmla="*/ 6 h 52"/>
                          <a:gd name="T40" fmla="*/ 49 w 92"/>
                          <a:gd name="T41" fmla="*/ 6 h 52"/>
                          <a:gd name="T42" fmla="*/ 61 w 92"/>
                          <a:gd name="T43" fmla="*/ 8 h 52"/>
                          <a:gd name="T44" fmla="*/ 72 w 92"/>
                          <a:gd name="T45" fmla="*/ 9 h 52"/>
                          <a:gd name="T46" fmla="*/ 85 w 92"/>
                          <a:gd name="T47" fmla="*/ 16 h 52"/>
                          <a:gd name="T48" fmla="*/ 92 w 92"/>
                          <a:gd name="T49" fmla="*/ 24 h 52"/>
                          <a:gd name="T50" fmla="*/ 92 w 92"/>
                          <a:gd name="T51" fmla="*/ 30 h 52"/>
                          <a:gd name="T52" fmla="*/ 85 w 92"/>
                          <a:gd name="T53" fmla="*/ 37 h 52"/>
                          <a:gd name="T54" fmla="*/ 79 w 92"/>
                          <a:gd name="T55" fmla="*/ 45 h 52"/>
                          <a:gd name="T56" fmla="*/ 65 w 92"/>
                          <a:gd name="T57" fmla="*/ 52 h 52"/>
                          <a:gd name="T58" fmla="*/ 59 w 92"/>
                          <a:gd name="T59" fmla="*/ 52 h 52"/>
                          <a:gd name="T60" fmla="*/ 27 w 92"/>
                          <a:gd name="T61" fmla="*/ 45 h 52"/>
                          <a:gd name="T62" fmla="*/ 7 w 92"/>
                          <a:gd name="T63" fmla="*/ 37 h 52"/>
                          <a:gd name="T64" fmla="*/ 0 w 92"/>
                          <a:gd name="T65" fmla="*/ 3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2"/>
                          <a:gd name="T101" fmla="*/ 92 w 9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2">
                            <a:moveTo>
                              <a:pt x="0" y="30"/>
                            </a:moveTo>
                            <a:lnTo>
                              <a:pt x="0" y="24"/>
                            </a:lnTo>
                            <a:lnTo>
                              <a:pt x="7" y="16"/>
                            </a:lnTo>
                            <a:lnTo>
                              <a:pt x="13" y="9"/>
                            </a:lnTo>
                            <a:lnTo>
                              <a:pt x="15" y="8"/>
                            </a:lnTo>
                            <a:lnTo>
                              <a:pt x="13" y="6"/>
                            </a:lnTo>
                            <a:lnTo>
                              <a:pt x="15" y="6"/>
                            </a:lnTo>
                            <a:lnTo>
                              <a:pt x="19" y="5"/>
                            </a:lnTo>
                            <a:lnTo>
                              <a:pt x="24" y="2"/>
                            </a:lnTo>
                            <a:lnTo>
                              <a:pt x="33" y="0"/>
                            </a:lnTo>
                            <a:lnTo>
                              <a:pt x="41" y="1"/>
                            </a:lnTo>
                            <a:lnTo>
                              <a:pt x="47" y="2"/>
                            </a:lnTo>
                            <a:lnTo>
                              <a:pt x="51" y="4"/>
                            </a:lnTo>
                            <a:lnTo>
                              <a:pt x="55" y="4"/>
                            </a:lnTo>
                            <a:lnTo>
                              <a:pt x="57" y="5"/>
                            </a:lnTo>
                            <a:lnTo>
                              <a:pt x="56" y="5"/>
                            </a:lnTo>
                            <a:lnTo>
                              <a:pt x="53" y="6"/>
                            </a:lnTo>
                            <a:lnTo>
                              <a:pt x="51" y="6"/>
                            </a:lnTo>
                            <a:lnTo>
                              <a:pt x="49" y="6"/>
                            </a:lnTo>
                            <a:lnTo>
                              <a:pt x="61" y="8"/>
                            </a:lnTo>
                            <a:lnTo>
                              <a:pt x="72" y="9"/>
                            </a:lnTo>
                            <a:lnTo>
                              <a:pt x="85" y="16"/>
                            </a:lnTo>
                            <a:lnTo>
                              <a:pt x="92" y="24"/>
                            </a:lnTo>
                            <a:lnTo>
                              <a:pt x="92" y="30"/>
                            </a:lnTo>
                            <a:lnTo>
                              <a:pt x="85" y="37"/>
                            </a:lnTo>
                            <a:lnTo>
                              <a:pt x="79" y="45"/>
                            </a:lnTo>
                            <a:lnTo>
                              <a:pt x="65" y="52"/>
                            </a:lnTo>
                            <a:lnTo>
                              <a:pt x="59" y="52"/>
                            </a:lnTo>
                            <a:lnTo>
                              <a:pt x="27" y="45"/>
                            </a:lnTo>
                            <a:lnTo>
                              <a:pt x="7" y="37"/>
                            </a:lnTo>
                            <a:lnTo>
                              <a:pt x="0" y="30"/>
                            </a:lnTo>
                            <a:close/>
                          </a:path>
                        </a:pathLst>
                      </a:cu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200"/>
                      <p:cNvSpPr>
                        <a:spLocks/>
                      </p:cNvSpPr>
                      <p:nvPr/>
                    </p:nvSpPr>
                    <p:spPr bwMode="auto">
                      <a:xfrm>
                        <a:off x="4172" y="1871"/>
                        <a:ext cx="92" cy="52"/>
                      </a:xfrm>
                      <a:custGeom>
                        <a:avLst/>
                        <a:gdLst>
                          <a:gd name="T0" fmla="*/ 0 w 92"/>
                          <a:gd name="T1" fmla="*/ 30 h 52"/>
                          <a:gd name="T2" fmla="*/ 0 w 92"/>
                          <a:gd name="T3" fmla="*/ 24 h 52"/>
                          <a:gd name="T4" fmla="*/ 7 w 92"/>
                          <a:gd name="T5" fmla="*/ 16 h 52"/>
                          <a:gd name="T6" fmla="*/ 13 w 92"/>
                          <a:gd name="T7" fmla="*/ 9 h 52"/>
                          <a:gd name="T8" fmla="*/ 15 w 92"/>
                          <a:gd name="T9" fmla="*/ 8 h 52"/>
                          <a:gd name="T10" fmla="*/ 15 w 92"/>
                          <a:gd name="T11" fmla="*/ 8 h 52"/>
                          <a:gd name="T12" fmla="*/ 13 w 92"/>
                          <a:gd name="T13" fmla="*/ 6 h 52"/>
                          <a:gd name="T14" fmla="*/ 15 w 92"/>
                          <a:gd name="T15" fmla="*/ 6 h 52"/>
                          <a:gd name="T16" fmla="*/ 19 w 92"/>
                          <a:gd name="T17" fmla="*/ 5 h 52"/>
                          <a:gd name="T18" fmla="*/ 24 w 92"/>
                          <a:gd name="T19" fmla="*/ 2 h 52"/>
                          <a:gd name="T20" fmla="*/ 33 w 92"/>
                          <a:gd name="T21" fmla="*/ 0 h 52"/>
                          <a:gd name="T22" fmla="*/ 41 w 92"/>
                          <a:gd name="T23" fmla="*/ 1 h 52"/>
                          <a:gd name="T24" fmla="*/ 47 w 92"/>
                          <a:gd name="T25" fmla="*/ 2 h 52"/>
                          <a:gd name="T26" fmla="*/ 51 w 92"/>
                          <a:gd name="T27" fmla="*/ 4 h 52"/>
                          <a:gd name="T28" fmla="*/ 55 w 92"/>
                          <a:gd name="T29" fmla="*/ 4 h 52"/>
                          <a:gd name="T30" fmla="*/ 57 w 92"/>
                          <a:gd name="T31" fmla="*/ 5 h 52"/>
                          <a:gd name="T32" fmla="*/ 56 w 92"/>
                          <a:gd name="T33" fmla="*/ 5 h 52"/>
                          <a:gd name="T34" fmla="*/ 53 w 92"/>
                          <a:gd name="T35" fmla="*/ 6 h 52"/>
                          <a:gd name="T36" fmla="*/ 51 w 92"/>
                          <a:gd name="T37" fmla="*/ 6 h 52"/>
                          <a:gd name="T38" fmla="*/ 49 w 92"/>
                          <a:gd name="T39" fmla="*/ 6 h 52"/>
                          <a:gd name="T40" fmla="*/ 49 w 92"/>
                          <a:gd name="T41" fmla="*/ 6 h 52"/>
                          <a:gd name="T42" fmla="*/ 61 w 92"/>
                          <a:gd name="T43" fmla="*/ 8 h 52"/>
                          <a:gd name="T44" fmla="*/ 72 w 92"/>
                          <a:gd name="T45" fmla="*/ 9 h 52"/>
                          <a:gd name="T46" fmla="*/ 85 w 92"/>
                          <a:gd name="T47" fmla="*/ 16 h 52"/>
                          <a:gd name="T48" fmla="*/ 92 w 92"/>
                          <a:gd name="T49" fmla="*/ 24 h 52"/>
                          <a:gd name="T50" fmla="*/ 92 w 92"/>
                          <a:gd name="T51" fmla="*/ 30 h 52"/>
                          <a:gd name="T52" fmla="*/ 85 w 92"/>
                          <a:gd name="T53" fmla="*/ 37 h 52"/>
                          <a:gd name="T54" fmla="*/ 79 w 92"/>
                          <a:gd name="T55" fmla="*/ 45 h 52"/>
                          <a:gd name="T56" fmla="*/ 65 w 92"/>
                          <a:gd name="T57" fmla="*/ 52 h 52"/>
                          <a:gd name="T58" fmla="*/ 59 w 92"/>
                          <a:gd name="T59" fmla="*/ 52 h 52"/>
                          <a:gd name="T60" fmla="*/ 27 w 92"/>
                          <a:gd name="T61" fmla="*/ 45 h 52"/>
                          <a:gd name="T62" fmla="*/ 7 w 92"/>
                          <a:gd name="T63" fmla="*/ 37 h 52"/>
                          <a:gd name="T64" fmla="*/ 0 w 92"/>
                          <a:gd name="T65" fmla="*/ 3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52"/>
                          <a:gd name="T101" fmla="*/ 92 w 9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52">
                            <a:moveTo>
                              <a:pt x="0" y="30"/>
                            </a:moveTo>
                            <a:lnTo>
                              <a:pt x="0" y="24"/>
                            </a:lnTo>
                            <a:lnTo>
                              <a:pt x="7" y="16"/>
                            </a:lnTo>
                            <a:lnTo>
                              <a:pt x="13" y="9"/>
                            </a:lnTo>
                            <a:lnTo>
                              <a:pt x="15" y="8"/>
                            </a:lnTo>
                            <a:lnTo>
                              <a:pt x="13" y="6"/>
                            </a:lnTo>
                            <a:lnTo>
                              <a:pt x="15" y="6"/>
                            </a:lnTo>
                            <a:lnTo>
                              <a:pt x="19" y="5"/>
                            </a:lnTo>
                            <a:lnTo>
                              <a:pt x="24" y="2"/>
                            </a:lnTo>
                            <a:lnTo>
                              <a:pt x="33" y="0"/>
                            </a:lnTo>
                            <a:lnTo>
                              <a:pt x="41" y="1"/>
                            </a:lnTo>
                            <a:lnTo>
                              <a:pt x="47" y="2"/>
                            </a:lnTo>
                            <a:lnTo>
                              <a:pt x="51" y="4"/>
                            </a:lnTo>
                            <a:lnTo>
                              <a:pt x="55" y="4"/>
                            </a:lnTo>
                            <a:lnTo>
                              <a:pt x="57" y="5"/>
                            </a:lnTo>
                            <a:lnTo>
                              <a:pt x="56" y="5"/>
                            </a:lnTo>
                            <a:lnTo>
                              <a:pt x="53" y="6"/>
                            </a:lnTo>
                            <a:lnTo>
                              <a:pt x="51" y="6"/>
                            </a:lnTo>
                            <a:lnTo>
                              <a:pt x="49" y="6"/>
                            </a:lnTo>
                            <a:lnTo>
                              <a:pt x="61" y="8"/>
                            </a:lnTo>
                            <a:lnTo>
                              <a:pt x="72" y="9"/>
                            </a:lnTo>
                            <a:lnTo>
                              <a:pt x="85" y="16"/>
                            </a:lnTo>
                            <a:lnTo>
                              <a:pt x="92" y="24"/>
                            </a:lnTo>
                            <a:lnTo>
                              <a:pt x="92" y="30"/>
                            </a:lnTo>
                            <a:lnTo>
                              <a:pt x="85" y="37"/>
                            </a:lnTo>
                            <a:lnTo>
                              <a:pt x="79" y="45"/>
                            </a:lnTo>
                            <a:lnTo>
                              <a:pt x="65" y="52"/>
                            </a:lnTo>
                            <a:lnTo>
                              <a:pt x="59" y="52"/>
                            </a:lnTo>
                            <a:lnTo>
                              <a:pt x="27" y="45"/>
                            </a:lnTo>
                            <a:lnTo>
                              <a:pt x="7" y="37"/>
                            </a:lnTo>
                            <a:lnTo>
                              <a:pt x="0" y="30"/>
                            </a:lnTo>
                          </a:path>
                        </a:pathLst>
                      </a:custGeom>
                      <a:solidFill>
                        <a:schemeClr val="accent1">
                          <a:lumMod val="75000"/>
                        </a:schemeClr>
                      </a:solidFill>
                      <a:ln w="1588">
                        <a:solidFill>
                          <a:srgbClr val="0000CC"/>
                        </a:solidFill>
                        <a:prstDash val="solid"/>
                        <a:round/>
                        <a:headEnd/>
                        <a:tailEnd/>
                      </a:ln>
                    </p:spPr>
                    <p:txBody>
                      <a:bodyPr/>
                      <a:lstStyle/>
                      <a:p>
                        <a:pPr algn="ctr">
                          <a:defRPr/>
                        </a:pPr>
                        <a:endParaRPr lang="en-US" sz="1000"/>
                      </a:p>
                    </p:txBody>
                  </p:sp>
                </p:grpSp>
              </p:grpSp>
            </p:grpSp>
          </p:grpSp>
        </p:grpSp>
        <p:sp>
          <p:nvSpPr>
            <p:cNvPr id="64" name="Rectangle 201"/>
            <p:cNvSpPr>
              <a:spLocks noChangeArrowheads="1"/>
            </p:cNvSpPr>
            <p:nvPr/>
          </p:nvSpPr>
          <p:spPr bwMode="auto">
            <a:xfrm>
              <a:off x="4004" y="1901"/>
              <a:ext cx="53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65" name="Rectangle 202"/>
            <p:cNvSpPr>
              <a:spLocks noChangeArrowheads="1"/>
            </p:cNvSpPr>
            <p:nvPr/>
          </p:nvSpPr>
          <p:spPr bwMode="auto">
            <a:xfrm>
              <a:off x="4111" y="1935"/>
              <a:ext cx="38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a:solidFill>
                    <a:srgbClr val="0000CC"/>
                  </a:solidFill>
                  <a:latin typeface="Calibri" pitchFamily="34" charset="0"/>
                </a:rPr>
                <a:t>Tuscarora </a:t>
              </a:r>
              <a:endParaRPr lang="en-US" sz="1000">
                <a:latin typeface="Calibri" pitchFamily="34" charset="0"/>
              </a:endParaRPr>
            </a:p>
          </p:txBody>
        </p:sp>
        <p:sp>
          <p:nvSpPr>
            <p:cNvPr id="66" name="Rectangle 203"/>
            <p:cNvSpPr>
              <a:spLocks noChangeArrowheads="1"/>
            </p:cNvSpPr>
            <p:nvPr/>
          </p:nvSpPr>
          <p:spPr bwMode="auto">
            <a:xfrm>
              <a:off x="4145" y="2022"/>
              <a:ext cx="27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a:solidFill>
                    <a:srgbClr val="0000CC"/>
                  </a:solidFill>
                  <a:latin typeface="Calibri" pitchFamily="34" charset="0"/>
                </a:rPr>
                <a:t>Storage</a:t>
              </a:r>
              <a:endParaRPr lang="en-US" sz="1000">
                <a:latin typeface="Calibri" pitchFamily="34" charset="0"/>
              </a:endParaRPr>
            </a:p>
          </p:txBody>
        </p:sp>
        <p:sp>
          <p:nvSpPr>
            <p:cNvPr id="67" name="Rectangle 204"/>
            <p:cNvSpPr>
              <a:spLocks noChangeArrowheads="1"/>
            </p:cNvSpPr>
            <p:nvPr/>
          </p:nvSpPr>
          <p:spPr bwMode="auto">
            <a:xfrm>
              <a:off x="1008" y="432"/>
              <a:ext cx="916" cy="280"/>
            </a:xfrm>
            <a:prstGeom prst="rect">
              <a:avLst/>
            </a:prstGeom>
            <a:solidFill>
              <a:srgbClr val="FFFF99"/>
            </a:solidFill>
            <a:ln w="7938">
              <a:solidFill>
                <a:srgbClr val="808080"/>
              </a:solidFill>
              <a:miter lim="800000"/>
              <a:headEnd/>
              <a:tailEnd/>
            </a:ln>
          </p:spPr>
          <p:txBody>
            <a:bodyPr/>
            <a:lstStyle/>
            <a:p>
              <a:pPr algn="ctr"/>
              <a:endParaRPr lang="en-US" sz="1000"/>
            </a:p>
          </p:txBody>
        </p:sp>
        <p:sp>
          <p:nvSpPr>
            <p:cNvPr id="68" name="Rectangle 205"/>
            <p:cNvSpPr>
              <a:spLocks noChangeArrowheads="1"/>
            </p:cNvSpPr>
            <p:nvPr/>
          </p:nvSpPr>
          <p:spPr bwMode="auto">
            <a:xfrm>
              <a:off x="1113" y="468"/>
              <a:ext cx="71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000" b="1" u="sng">
                  <a:solidFill>
                    <a:srgbClr val="000000"/>
                  </a:solidFill>
                  <a:latin typeface="Calibri" pitchFamily="34" charset="0"/>
                </a:rPr>
                <a:t>TCPL</a:t>
              </a:r>
              <a:endParaRPr lang="en-US" sz="1000" u="sng">
                <a:latin typeface="Calibri" pitchFamily="34" charset="0"/>
              </a:endParaRPr>
            </a:p>
          </p:txBody>
        </p:sp>
        <p:sp>
          <p:nvSpPr>
            <p:cNvPr id="69" name="Rectangle 206"/>
            <p:cNvSpPr>
              <a:spLocks noChangeArrowheads="1"/>
            </p:cNvSpPr>
            <p:nvPr/>
          </p:nvSpPr>
          <p:spPr bwMode="auto">
            <a:xfrm>
              <a:off x="1127" y="576"/>
              <a:ext cx="71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000" b="1">
                  <a:solidFill>
                    <a:srgbClr val="000000"/>
                  </a:solidFill>
                  <a:latin typeface="Calibri" pitchFamily="34" charset="0"/>
                </a:rPr>
                <a:t>Niagara, Chippawa</a:t>
              </a:r>
              <a:endParaRPr lang="en-US" sz="1000">
                <a:latin typeface="Calibri" pitchFamily="34" charset="0"/>
              </a:endParaRPr>
            </a:p>
          </p:txBody>
        </p:sp>
        <p:sp>
          <p:nvSpPr>
            <p:cNvPr id="70" name="Rectangle 207"/>
            <p:cNvSpPr>
              <a:spLocks noChangeArrowheads="1"/>
            </p:cNvSpPr>
            <p:nvPr/>
          </p:nvSpPr>
          <p:spPr bwMode="auto">
            <a:xfrm>
              <a:off x="3170" y="3266"/>
              <a:ext cx="861" cy="276"/>
            </a:xfrm>
            <a:prstGeom prst="rect">
              <a:avLst/>
            </a:prstGeom>
            <a:solidFill>
              <a:srgbClr val="FFFF99"/>
            </a:solidFill>
            <a:ln w="7938">
              <a:solidFill>
                <a:srgbClr val="808080"/>
              </a:solidFill>
              <a:miter lim="800000"/>
              <a:headEnd/>
              <a:tailEnd/>
            </a:ln>
          </p:spPr>
          <p:txBody>
            <a:bodyPr/>
            <a:lstStyle/>
            <a:p>
              <a:pPr algn="ctr"/>
              <a:endParaRPr lang="en-US" sz="1000"/>
            </a:p>
          </p:txBody>
        </p:sp>
        <p:sp>
          <p:nvSpPr>
            <p:cNvPr id="71" name="Rectangle 208"/>
            <p:cNvSpPr>
              <a:spLocks noChangeArrowheads="1"/>
            </p:cNvSpPr>
            <p:nvPr/>
          </p:nvSpPr>
          <p:spPr bwMode="auto">
            <a:xfrm>
              <a:off x="3249" y="3300"/>
              <a:ext cx="73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000" b="1" u="sng">
                  <a:solidFill>
                    <a:srgbClr val="000000"/>
                  </a:solidFill>
                  <a:latin typeface="Calibri" pitchFamily="34" charset="0"/>
                </a:rPr>
                <a:t>Leidy:</a:t>
              </a:r>
              <a:r>
                <a:rPr lang="en-US" sz="1000" b="1">
                  <a:solidFill>
                    <a:srgbClr val="000000"/>
                  </a:solidFill>
                  <a:latin typeface="Calibri" pitchFamily="34" charset="0"/>
                </a:rPr>
                <a:t>  DTI,</a:t>
              </a:r>
              <a:endParaRPr lang="en-US" sz="1000" u="sng">
                <a:latin typeface="Calibri" pitchFamily="34" charset="0"/>
              </a:endParaRPr>
            </a:p>
          </p:txBody>
        </p:sp>
        <p:sp>
          <p:nvSpPr>
            <p:cNvPr id="72" name="Rectangle 209"/>
            <p:cNvSpPr>
              <a:spLocks noChangeArrowheads="1"/>
            </p:cNvSpPr>
            <p:nvPr/>
          </p:nvSpPr>
          <p:spPr bwMode="auto">
            <a:xfrm>
              <a:off x="3312" y="3408"/>
              <a:ext cx="62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Transco, TETCO</a:t>
              </a:r>
              <a:endParaRPr lang="en-US" sz="1000">
                <a:latin typeface="Calibri" pitchFamily="34" charset="0"/>
              </a:endParaRPr>
            </a:p>
          </p:txBody>
        </p:sp>
        <p:sp>
          <p:nvSpPr>
            <p:cNvPr id="73" name="Rectangle 210"/>
            <p:cNvSpPr>
              <a:spLocks noChangeArrowheads="1"/>
            </p:cNvSpPr>
            <p:nvPr/>
          </p:nvSpPr>
          <p:spPr bwMode="auto">
            <a:xfrm>
              <a:off x="4185" y="3467"/>
              <a:ext cx="1434" cy="804"/>
            </a:xfrm>
            <a:prstGeom prst="rect">
              <a:avLst/>
            </a:prstGeom>
            <a:noFill/>
            <a:ln w="793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sz="1000"/>
            </a:p>
          </p:txBody>
        </p:sp>
        <p:sp>
          <p:nvSpPr>
            <p:cNvPr id="74" name="Rectangle 211"/>
            <p:cNvSpPr>
              <a:spLocks noChangeArrowheads="1"/>
            </p:cNvSpPr>
            <p:nvPr/>
          </p:nvSpPr>
          <p:spPr bwMode="auto">
            <a:xfrm>
              <a:off x="4604" y="3542"/>
              <a:ext cx="695"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National Fuel Gas </a:t>
              </a:r>
              <a:endParaRPr lang="en-US" sz="1000">
                <a:latin typeface="Calibri" pitchFamily="34" charset="0"/>
              </a:endParaRPr>
            </a:p>
          </p:txBody>
        </p:sp>
        <p:sp>
          <p:nvSpPr>
            <p:cNvPr id="75" name="Rectangle 212"/>
            <p:cNvSpPr>
              <a:spLocks noChangeArrowheads="1"/>
            </p:cNvSpPr>
            <p:nvPr/>
          </p:nvSpPr>
          <p:spPr bwMode="auto">
            <a:xfrm>
              <a:off x="4620" y="3727"/>
              <a:ext cx="94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NFGSC System Storages</a:t>
              </a:r>
              <a:endParaRPr lang="en-US" sz="1000">
                <a:latin typeface="Calibri" pitchFamily="34" charset="0"/>
              </a:endParaRPr>
            </a:p>
          </p:txBody>
        </p:sp>
        <p:sp>
          <p:nvSpPr>
            <p:cNvPr id="76" name="Rectangle 213"/>
            <p:cNvSpPr>
              <a:spLocks noChangeArrowheads="1"/>
            </p:cNvSpPr>
            <p:nvPr/>
          </p:nvSpPr>
          <p:spPr bwMode="auto">
            <a:xfrm>
              <a:off x="4617" y="3873"/>
              <a:ext cx="956"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NFGSC System Pipelines</a:t>
              </a:r>
              <a:endParaRPr lang="en-US" sz="1000">
                <a:latin typeface="Calibri" pitchFamily="34" charset="0"/>
              </a:endParaRPr>
            </a:p>
          </p:txBody>
        </p:sp>
        <p:sp>
          <p:nvSpPr>
            <p:cNvPr id="77" name="Rectangle 214"/>
            <p:cNvSpPr>
              <a:spLocks noChangeArrowheads="1"/>
            </p:cNvSpPr>
            <p:nvPr/>
          </p:nvSpPr>
          <p:spPr bwMode="auto">
            <a:xfrm>
              <a:off x="4619" y="4017"/>
              <a:ext cx="59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Empire Pipeline</a:t>
              </a:r>
              <a:endParaRPr lang="en-US" sz="1000">
                <a:latin typeface="Calibri" pitchFamily="34" charset="0"/>
              </a:endParaRPr>
            </a:p>
          </p:txBody>
        </p:sp>
        <p:sp>
          <p:nvSpPr>
            <p:cNvPr id="78" name="Rectangle 215"/>
            <p:cNvSpPr>
              <a:spLocks noChangeArrowheads="1"/>
            </p:cNvSpPr>
            <p:nvPr/>
          </p:nvSpPr>
          <p:spPr bwMode="auto">
            <a:xfrm>
              <a:off x="4619" y="4161"/>
              <a:ext cx="52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Interconnects</a:t>
              </a:r>
              <a:endParaRPr lang="en-US" sz="1000">
                <a:latin typeface="Calibri" pitchFamily="34" charset="0"/>
              </a:endParaRPr>
            </a:p>
          </p:txBody>
        </p:sp>
        <p:sp>
          <p:nvSpPr>
            <p:cNvPr id="79" name="Freeform 216"/>
            <p:cNvSpPr>
              <a:spLocks/>
            </p:cNvSpPr>
            <p:nvPr/>
          </p:nvSpPr>
          <p:spPr bwMode="auto">
            <a:xfrm>
              <a:off x="4420" y="3727"/>
              <a:ext cx="87" cy="74"/>
            </a:xfrm>
            <a:custGeom>
              <a:avLst/>
              <a:gdLst>
                <a:gd name="T0" fmla="*/ 0 w 87"/>
                <a:gd name="T1" fmla="*/ 10 h 74"/>
                <a:gd name="T2" fmla="*/ 3 w 87"/>
                <a:gd name="T3" fmla="*/ 4 h 74"/>
                <a:gd name="T4" fmla="*/ 8 w 87"/>
                <a:gd name="T5" fmla="*/ 0 h 74"/>
                <a:gd name="T6" fmla="*/ 17 w 87"/>
                <a:gd name="T7" fmla="*/ 0 h 74"/>
                <a:gd name="T8" fmla="*/ 25 w 87"/>
                <a:gd name="T9" fmla="*/ 1 h 74"/>
                <a:gd name="T10" fmla="*/ 29 w 87"/>
                <a:gd name="T11" fmla="*/ 2 h 74"/>
                <a:gd name="T12" fmla="*/ 33 w 87"/>
                <a:gd name="T13" fmla="*/ 4 h 74"/>
                <a:gd name="T14" fmla="*/ 40 w 87"/>
                <a:gd name="T15" fmla="*/ 6 h 74"/>
                <a:gd name="T16" fmla="*/ 45 w 87"/>
                <a:gd name="T17" fmla="*/ 8 h 74"/>
                <a:gd name="T18" fmla="*/ 52 w 87"/>
                <a:gd name="T19" fmla="*/ 9 h 74"/>
                <a:gd name="T20" fmla="*/ 56 w 87"/>
                <a:gd name="T21" fmla="*/ 6 h 74"/>
                <a:gd name="T22" fmla="*/ 60 w 87"/>
                <a:gd name="T23" fmla="*/ 4 h 74"/>
                <a:gd name="T24" fmla="*/ 63 w 87"/>
                <a:gd name="T25" fmla="*/ 2 h 74"/>
                <a:gd name="T26" fmla="*/ 68 w 87"/>
                <a:gd name="T27" fmla="*/ 2 h 74"/>
                <a:gd name="T28" fmla="*/ 75 w 87"/>
                <a:gd name="T29" fmla="*/ 4 h 74"/>
                <a:gd name="T30" fmla="*/ 79 w 87"/>
                <a:gd name="T31" fmla="*/ 6 h 74"/>
                <a:gd name="T32" fmla="*/ 83 w 87"/>
                <a:gd name="T33" fmla="*/ 9 h 74"/>
                <a:gd name="T34" fmla="*/ 85 w 87"/>
                <a:gd name="T35" fmla="*/ 16 h 74"/>
                <a:gd name="T36" fmla="*/ 87 w 87"/>
                <a:gd name="T37" fmla="*/ 22 h 74"/>
                <a:gd name="T38" fmla="*/ 85 w 87"/>
                <a:gd name="T39" fmla="*/ 28 h 74"/>
                <a:gd name="T40" fmla="*/ 83 w 87"/>
                <a:gd name="T41" fmla="*/ 32 h 74"/>
                <a:gd name="T42" fmla="*/ 75 w 87"/>
                <a:gd name="T43" fmla="*/ 40 h 74"/>
                <a:gd name="T44" fmla="*/ 65 w 87"/>
                <a:gd name="T45" fmla="*/ 48 h 74"/>
                <a:gd name="T46" fmla="*/ 60 w 87"/>
                <a:gd name="T47" fmla="*/ 56 h 74"/>
                <a:gd name="T48" fmla="*/ 57 w 87"/>
                <a:gd name="T49" fmla="*/ 62 h 74"/>
                <a:gd name="T50" fmla="*/ 52 w 87"/>
                <a:gd name="T51" fmla="*/ 69 h 74"/>
                <a:gd name="T52" fmla="*/ 45 w 87"/>
                <a:gd name="T53" fmla="*/ 74 h 74"/>
                <a:gd name="T54" fmla="*/ 35 w 87"/>
                <a:gd name="T55" fmla="*/ 72 h 74"/>
                <a:gd name="T56" fmla="*/ 24 w 87"/>
                <a:gd name="T57" fmla="*/ 68 h 74"/>
                <a:gd name="T58" fmla="*/ 20 w 87"/>
                <a:gd name="T59" fmla="*/ 62 h 74"/>
                <a:gd name="T60" fmla="*/ 19 w 87"/>
                <a:gd name="T61" fmla="*/ 56 h 74"/>
                <a:gd name="T62" fmla="*/ 17 w 87"/>
                <a:gd name="T63" fmla="*/ 48 h 74"/>
                <a:gd name="T64" fmla="*/ 16 w 87"/>
                <a:gd name="T65" fmla="*/ 38 h 74"/>
                <a:gd name="T66" fmla="*/ 13 w 87"/>
                <a:gd name="T67" fmla="*/ 32 h 74"/>
                <a:gd name="T68" fmla="*/ 8 w 87"/>
                <a:gd name="T69" fmla="*/ 25 h 74"/>
                <a:gd name="T70" fmla="*/ 3 w 87"/>
                <a:gd name="T71" fmla="*/ 18 h 74"/>
                <a:gd name="T72" fmla="*/ 0 w 87"/>
                <a:gd name="T73" fmla="*/ 10 h 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
                <a:gd name="T112" fmla="*/ 0 h 74"/>
                <a:gd name="T113" fmla="*/ 87 w 87"/>
                <a:gd name="T114" fmla="*/ 74 h 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 h="74">
                  <a:moveTo>
                    <a:pt x="0" y="10"/>
                  </a:moveTo>
                  <a:lnTo>
                    <a:pt x="3" y="4"/>
                  </a:lnTo>
                  <a:lnTo>
                    <a:pt x="8" y="0"/>
                  </a:lnTo>
                  <a:lnTo>
                    <a:pt x="17" y="0"/>
                  </a:lnTo>
                  <a:lnTo>
                    <a:pt x="25" y="1"/>
                  </a:lnTo>
                  <a:lnTo>
                    <a:pt x="29" y="2"/>
                  </a:lnTo>
                  <a:lnTo>
                    <a:pt x="33" y="4"/>
                  </a:lnTo>
                  <a:lnTo>
                    <a:pt x="40" y="6"/>
                  </a:lnTo>
                  <a:lnTo>
                    <a:pt x="45" y="8"/>
                  </a:lnTo>
                  <a:lnTo>
                    <a:pt x="52" y="9"/>
                  </a:lnTo>
                  <a:lnTo>
                    <a:pt x="56" y="6"/>
                  </a:lnTo>
                  <a:lnTo>
                    <a:pt x="60" y="4"/>
                  </a:lnTo>
                  <a:lnTo>
                    <a:pt x="63" y="2"/>
                  </a:lnTo>
                  <a:lnTo>
                    <a:pt x="68" y="2"/>
                  </a:lnTo>
                  <a:lnTo>
                    <a:pt x="75" y="4"/>
                  </a:lnTo>
                  <a:lnTo>
                    <a:pt x="79" y="6"/>
                  </a:lnTo>
                  <a:lnTo>
                    <a:pt x="83" y="9"/>
                  </a:lnTo>
                  <a:lnTo>
                    <a:pt x="85" y="16"/>
                  </a:lnTo>
                  <a:lnTo>
                    <a:pt x="87" y="22"/>
                  </a:lnTo>
                  <a:lnTo>
                    <a:pt x="85" y="28"/>
                  </a:lnTo>
                  <a:lnTo>
                    <a:pt x="83" y="32"/>
                  </a:lnTo>
                  <a:lnTo>
                    <a:pt x="75" y="40"/>
                  </a:lnTo>
                  <a:lnTo>
                    <a:pt x="65" y="48"/>
                  </a:lnTo>
                  <a:lnTo>
                    <a:pt x="60" y="56"/>
                  </a:lnTo>
                  <a:lnTo>
                    <a:pt x="57" y="62"/>
                  </a:lnTo>
                  <a:lnTo>
                    <a:pt x="52" y="69"/>
                  </a:lnTo>
                  <a:lnTo>
                    <a:pt x="45" y="74"/>
                  </a:lnTo>
                  <a:lnTo>
                    <a:pt x="35" y="72"/>
                  </a:lnTo>
                  <a:lnTo>
                    <a:pt x="24" y="68"/>
                  </a:lnTo>
                  <a:lnTo>
                    <a:pt x="20" y="62"/>
                  </a:lnTo>
                  <a:lnTo>
                    <a:pt x="19" y="56"/>
                  </a:lnTo>
                  <a:lnTo>
                    <a:pt x="17" y="48"/>
                  </a:lnTo>
                  <a:lnTo>
                    <a:pt x="16" y="38"/>
                  </a:lnTo>
                  <a:lnTo>
                    <a:pt x="13" y="32"/>
                  </a:lnTo>
                  <a:lnTo>
                    <a:pt x="8" y="25"/>
                  </a:lnTo>
                  <a:lnTo>
                    <a:pt x="3" y="18"/>
                  </a:lnTo>
                  <a:lnTo>
                    <a:pt x="0" y="10"/>
                  </a:lnTo>
                  <a:close/>
                </a:path>
              </a:pathLst>
            </a:custGeom>
            <a:solidFill>
              <a:schemeClr val="accent1">
                <a:lumMod val="75000"/>
              </a:schemeClr>
            </a:solidFill>
            <a:ln w="19050">
              <a:solidFill>
                <a:srgbClr val="0000CC"/>
              </a:solidFill>
              <a:prstDash val="solid"/>
              <a:round/>
              <a:headEnd/>
              <a:tailEnd/>
            </a:ln>
          </p:spPr>
          <p:txBody>
            <a:bodyPr/>
            <a:lstStyle/>
            <a:p>
              <a:pPr algn="ctr">
                <a:defRPr/>
              </a:pPr>
              <a:endParaRPr lang="en-US" sz="1000"/>
            </a:p>
          </p:txBody>
        </p:sp>
        <p:sp>
          <p:nvSpPr>
            <p:cNvPr id="80" name="Rectangle 217"/>
            <p:cNvSpPr>
              <a:spLocks noChangeArrowheads="1"/>
            </p:cNvSpPr>
            <p:nvPr/>
          </p:nvSpPr>
          <p:spPr bwMode="auto">
            <a:xfrm>
              <a:off x="4372" y="3884"/>
              <a:ext cx="157" cy="28"/>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grpSp>
          <p:nvGrpSpPr>
            <p:cNvPr id="81" name="Group 218"/>
            <p:cNvGrpSpPr>
              <a:grpSpLocks/>
            </p:cNvGrpSpPr>
            <p:nvPr/>
          </p:nvGrpSpPr>
          <p:grpSpPr bwMode="auto">
            <a:xfrm>
              <a:off x="4367" y="3505"/>
              <a:ext cx="154" cy="152"/>
              <a:chOff x="4367" y="3505"/>
              <a:chExt cx="154" cy="152"/>
            </a:xfrm>
          </p:grpSpPr>
          <p:grpSp>
            <p:nvGrpSpPr>
              <p:cNvPr id="114" name="Group 219"/>
              <p:cNvGrpSpPr>
                <a:grpSpLocks/>
              </p:cNvGrpSpPr>
              <p:nvPr/>
            </p:nvGrpSpPr>
            <p:grpSpPr bwMode="auto">
              <a:xfrm>
                <a:off x="4367" y="3505"/>
                <a:ext cx="154" cy="152"/>
                <a:chOff x="4367" y="3505"/>
                <a:chExt cx="154" cy="152"/>
              </a:xfrm>
            </p:grpSpPr>
            <p:sp>
              <p:nvSpPr>
                <p:cNvPr id="119" name="Freeform 220"/>
                <p:cNvSpPr>
                  <a:spLocks/>
                </p:cNvSpPr>
                <p:nvPr/>
              </p:nvSpPr>
              <p:spPr bwMode="auto">
                <a:xfrm>
                  <a:off x="4367" y="3571"/>
                  <a:ext cx="154" cy="86"/>
                </a:xfrm>
                <a:custGeom>
                  <a:avLst/>
                  <a:gdLst>
                    <a:gd name="T0" fmla="*/ 154 w 154"/>
                    <a:gd name="T1" fmla="*/ 10 h 86"/>
                    <a:gd name="T2" fmla="*/ 150 w 154"/>
                    <a:gd name="T3" fmla="*/ 10 h 86"/>
                    <a:gd name="T4" fmla="*/ 149 w 154"/>
                    <a:gd name="T5" fmla="*/ 20 h 86"/>
                    <a:gd name="T6" fmla="*/ 148 w 154"/>
                    <a:gd name="T7" fmla="*/ 29 h 86"/>
                    <a:gd name="T8" fmla="*/ 144 w 154"/>
                    <a:gd name="T9" fmla="*/ 38 h 86"/>
                    <a:gd name="T10" fmla="*/ 140 w 154"/>
                    <a:gd name="T11" fmla="*/ 46 h 86"/>
                    <a:gd name="T12" fmla="*/ 134 w 154"/>
                    <a:gd name="T13" fmla="*/ 53 h 86"/>
                    <a:gd name="T14" fmla="*/ 129 w 154"/>
                    <a:gd name="T15" fmla="*/ 61 h 86"/>
                    <a:gd name="T16" fmla="*/ 121 w 154"/>
                    <a:gd name="T17" fmla="*/ 66 h 86"/>
                    <a:gd name="T18" fmla="*/ 114 w 154"/>
                    <a:gd name="T19" fmla="*/ 72 h 86"/>
                    <a:gd name="T20" fmla="*/ 105 w 154"/>
                    <a:gd name="T21" fmla="*/ 76 h 86"/>
                    <a:gd name="T22" fmla="*/ 96 w 154"/>
                    <a:gd name="T23" fmla="*/ 78 h 86"/>
                    <a:gd name="T24" fmla="*/ 88 w 154"/>
                    <a:gd name="T25" fmla="*/ 81 h 86"/>
                    <a:gd name="T26" fmla="*/ 77 w 154"/>
                    <a:gd name="T27" fmla="*/ 81 h 86"/>
                    <a:gd name="T28" fmla="*/ 66 w 154"/>
                    <a:gd name="T29" fmla="*/ 81 h 86"/>
                    <a:gd name="T30" fmla="*/ 58 w 154"/>
                    <a:gd name="T31" fmla="*/ 78 h 86"/>
                    <a:gd name="T32" fmla="*/ 48 w 154"/>
                    <a:gd name="T33" fmla="*/ 76 h 86"/>
                    <a:gd name="T34" fmla="*/ 40 w 154"/>
                    <a:gd name="T35" fmla="*/ 72 h 86"/>
                    <a:gd name="T36" fmla="*/ 33 w 154"/>
                    <a:gd name="T37" fmla="*/ 66 h 86"/>
                    <a:gd name="T38" fmla="*/ 25 w 154"/>
                    <a:gd name="T39" fmla="*/ 60 h 86"/>
                    <a:gd name="T40" fmla="*/ 20 w 154"/>
                    <a:gd name="T41" fmla="*/ 53 h 86"/>
                    <a:gd name="T42" fmla="*/ 14 w 154"/>
                    <a:gd name="T43" fmla="*/ 46 h 86"/>
                    <a:gd name="T44" fmla="*/ 10 w 154"/>
                    <a:gd name="T45" fmla="*/ 38 h 86"/>
                    <a:gd name="T46" fmla="*/ 6 w 154"/>
                    <a:gd name="T47" fmla="*/ 29 h 86"/>
                    <a:gd name="T48" fmla="*/ 5 w 154"/>
                    <a:gd name="T49" fmla="*/ 20 h 86"/>
                    <a:gd name="T50" fmla="*/ 4 w 154"/>
                    <a:gd name="T51" fmla="*/ 10 h 86"/>
                    <a:gd name="T52" fmla="*/ 5 w 154"/>
                    <a:gd name="T53" fmla="*/ 0 h 86"/>
                    <a:gd name="T54" fmla="*/ 0 w 154"/>
                    <a:gd name="T55" fmla="*/ 0 h 86"/>
                    <a:gd name="T56" fmla="*/ 0 w 154"/>
                    <a:gd name="T57" fmla="*/ 10 h 86"/>
                    <a:gd name="T58" fmla="*/ 0 w 154"/>
                    <a:gd name="T59" fmla="*/ 20 h 86"/>
                    <a:gd name="T60" fmla="*/ 2 w 154"/>
                    <a:gd name="T61" fmla="*/ 30 h 86"/>
                    <a:gd name="T62" fmla="*/ 5 w 154"/>
                    <a:gd name="T63" fmla="*/ 40 h 86"/>
                    <a:gd name="T64" fmla="*/ 9 w 154"/>
                    <a:gd name="T65" fmla="*/ 48 h 86"/>
                    <a:gd name="T66" fmla="*/ 16 w 154"/>
                    <a:gd name="T67" fmla="*/ 57 h 86"/>
                    <a:gd name="T68" fmla="*/ 22 w 154"/>
                    <a:gd name="T69" fmla="*/ 64 h 86"/>
                    <a:gd name="T70" fmla="*/ 29 w 154"/>
                    <a:gd name="T71" fmla="*/ 70 h 86"/>
                    <a:gd name="T72" fmla="*/ 38 w 154"/>
                    <a:gd name="T73" fmla="*/ 76 h 86"/>
                    <a:gd name="T74" fmla="*/ 46 w 154"/>
                    <a:gd name="T75" fmla="*/ 80 h 86"/>
                    <a:gd name="T76" fmla="*/ 56 w 154"/>
                    <a:gd name="T77" fmla="*/ 84 h 86"/>
                    <a:gd name="T78" fmla="*/ 66 w 154"/>
                    <a:gd name="T79" fmla="*/ 85 h 86"/>
                    <a:gd name="T80" fmla="*/ 77 w 154"/>
                    <a:gd name="T81" fmla="*/ 86 h 86"/>
                    <a:gd name="T82" fmla="*/ 88 w 154"/>
                    <a:gd name="T83" fmla="*/ 85 h 86"/>
                    <a:gd name="T84" fmla="*/ 98 w 154"/>
                    <a:gd name="T85" fmla="*/ 84 h 86"/>
                    <a:gd name="T86" fmla="*/ 108 w 154"/>
                    <a:gd name="T87" fmla="*/ 80 h 86"/>
                    <a:gd name="T88" fmla="*/ 116 w 154"/>
                    <a:gd name="T89" fmla="*/ 76 h 86"/>
                    <a:gd name="T90" fmla="*/ 125 w 154"/>
                    <a:gd name="T91" fmla="*/ 70 h 86"/>
                    <a:gd name="T92" fmla="*/ 132 w 154"/>
                    <a:gd name="T93" fmla="*/ 64 h 86"/>
                    <a:gd name="T94" fmla="*/ 138 w 154"/>
                    <a:gd name="T95" fmla="*/ 57 h 86"/>
                    <a:gd name="T96" fmla="*/ 145 w 154"/>
                    <a:gd name="T97" fmla="*/ 48 h 86"/>
                    <a:gd name="T98" fmla="*/ 149 w 154"/>
                    <a:gd name="T99" fmla="*/ 40 h 86"/>
                    <a:gd name="T100" fmla="*/ 152 w 154"/>
                    <a:gd name="T101" fmla="*/ 30 h 86"/>
                    <a:gd name="T102" fmla="*/ 154 w 154"/>
                    <a:gd name="T103" fmla="*/ 20 h 86"/>
                    <a:gd name="T104" fmla="*/ 154 w 154"/>
                    <a:gd name="T105" fmla="*/ 10 h 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4"/>
                    <a:gd name="T160" fmla="*/ 0 h 86"/>
                    <a:gd name="T161" fmla="*/ 154 w 154"/>
                    <a:gd name="T162" fmla="*/ 86 h 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4" h="86">
                      <a:moveTo>
                        <a:pt x="154" y="10"/>
                      </a:moveTo>
                      <a:lnTo>
                        <a:pt x="150" y="10"/>
                      </a:lnTo>
                      <a:lnTo>
                        <a:pt x="149" y="20"/>
                      </a:lnTo>
                      <a:lnTo>
                        <a:pt x="148" y="29"/>
                      </a:lnTo>
                      <a:lnTo>
                        <a:pt x="144" y="38"/>
                      </a:lnTo>
                      <a:lnTo>
                        <a:pt x="140" y="46"/>
                      </a:lnTo>
                      <a:lnTo>
                        <a:pt x="134" y="53"/>
                      </a:lnTo>
                      <a:lnTo>
                        <a:pt x="129" y="61"/>
                      </a:lnTo>
                      <a:lnTo>
                        <a:pt x="121" y="66"/>
                      </a:lnTo>
                      <a:lnTo>
                        <a:pt x="114" y="72"/>
                      </a:lnTo>
                      <a:lnTo>
                        <a:pt x="105" y="76"/>
                      </a:lnTo>
                      <a:lnTo>
                        <a:pt x="96" y="78"/>
                      </a:lnTo>
                      <a:lnTo>
                        <a:pt x="88" y="81"/>
                      </a:lnTo>
                      <a:lnTo>
                        <a:pt x="77" y="81"/>
                      </a:lnTo>
                      <a:lnTo>
                        <a:pt x="66" y="81"/>
                      </a:lnTo>
                      <a:lnTo>
                        <a:pt x="58" y="78"/>
                      </a:lnTo>
                      <a:lnTo>
                        <a:pt x="48" y="76"/>
                      </a:lnTo>
                      <a:lnTo>
                        <a:pt x="40" y="72"/>
                      </a:lnTo>
                      <a:lnTo>
                        <a:pt x="33" y="66"/>
                      </a:lnTo>
                      <a:lnTo>
                        <a:pt x="25" y="60"/>
                      </a:lnTo>
                      <a:lnTo>
                        <a:pt x="20" y="53"/>
                      </a:lnTo>
                      <a:lnTo>
                        <a:pt x="14" y="46"/>
                      </a:lnTo>
                      <a:lnTo>
                        <a:pt x="10" y="38"/>
                      </a:lnTo>
                      <a:lnTo>
                        <a:pt x="6" y="29"/>
                      </a:lnTo>
                      <a:lnTo>
                        <a:pt x="5" y="20"/>
                      </a:lnTo>
                      <a:lnTo>
                        <a:pt x="4" y="10"/>
                      </a:lnTo>
                      <a:lnTo>
                        <a:pt x="5" y="0"/>
                      </a:lnTo>
                      <a:lnTo>
                        <a:pt x="0" y="0"/>
                      </a:lnTo>
                      <a:lnTo>
                        <a:pt x="0" y="10"/>
                      </a:lnTo>
                      <a:lnTo>
                        <a:pt x="0" y="20"/>
                      </a:lnTo>
                      <a:lnTo>
                        <a:pt x="2" y="30"/>
                      </a:lnTo>
                      <a:lnTo>
                        <a:pt x="5" y="40"/>
                      </a:lnTo>
                      <a:lnTo>
                        <a:pt x="9" y="48"/>
                      </a:lnTo>
                      <a:lnTo>
                        <a:pt x="16" y="57"/>
                      </a:lnTo>
                      <a:lnTo>
                        <a:pt x="22" y="64"/>
                      </a:lnTo>
                      <a:lnTo>
                        <a:pt x="29" y="70"/>
                      </a:lnTo>
                      <a:lnTo>
                        <a:pt x="38" y="76"/>
                      </a:lnTo>
                      <a:lnTo>
                        <a:pt x="46" y="80"/>
                      </a:lnTo>
                      <a:lnTo>
                        <a:pt x="56" y="84"/>
                      </a:lnTo>
                      <a:lnTo>
                        <a:pt x="66" y="85"/>
                      </a:lnTo>
                      <a:lnTo>
                        <a:pt x="77" y="86"/>
                      </a:lnTo>
                      <a:lnTo>
                        <a:pt x="88" y="85"/>
                      </a:lnTo>
                      <a:lnTo>
                        <a:pt x="98" y="84"/>
                      </a:lnTo>
                      <a:lnTo>
                        <a:pt x="108" y="80"/>
                      </a:lnTo>
                      <a:lnTo>
                        <a:pt x="116" y="76"/>
                      </a:lnTo>
                      <a:lnTo>
                        <a:pt x="125" y="70"/>
                      </a:lnTo>
                      <a:lnTo>
                        <a:pt x="132" y="64"/>
                      </a:lnTo>
                      <a:lnTo>
                        <a:pt x="138" y="57"/>
                      </a:lnTo>
                      <a:lnTo>
                        <a:pt x="145" y="48"/>
                      </a:lnTo>
                      <a:lnTo>
                        <a:pt x="149" y="40"/>
                      </a:lnTo>
                      <a:lnTo>
                        <a:pt x="152" y="30"/>
                      </a:lnTo>
                      <a:lnTo>
                        <a:pt x="154" y="20"/>
                      </a:lnTo>
                      <a:lnTo>
                        <a:pt x="154" y="10"/>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0" name="Freeform 221"/>
                <p:cNvSpPr>
                  <a:spLocks/>
                </p:cNvSpPr>
                <p:nvPr/>
              </p:nvSpPr>
              <p:spPr bwMode="auto">
                <a:xfrm>
                  <a:off x="4367" y="3505"/>
                  <a:ext cx="154" cy="76"/>
                </a:xfrm>
                <a:custGeom>
                  <a:avLst/>
                  <a:gdLst>
                    <a:gd name="T0" fmla="*/ 5 w 154"/>
                    <a:gd name="T1" fmla="*/ 66 h 76"/>
                    <a:gd name="T2" fmla="*/ 6 w 154"/>
                    <a:gd name="T3" fmla="*/ 58 h 76"/>
                    <a:gd name="T4" fmla="*/ 10 w 154"/>
                    <a:gd name="T5" fmla="*/ 48 h 76"/>
                    <a:gd name="T6" fmla="*/ 14 w 154"/>
                    <a:gd name="T7" fmla="*/ 40 h 76"/>
                    <a:gd name="T8" fmla="*/ 20 w 154"/>
                    <a:gd name="T9" fmla="*/ 32 h 76"/>
                    <a:gd name="T10" fmla="*/ 26 w 154"/>
                    <a:gd name="T11" fmla="*/ 26 h 76"/>
                    <a:gd name="T12" fmla="*/ 33 w 154"/>
                    <a:gd name="T13" fmla="*/ 19 h 76"/>
                    <a:gd name="T14" fmla="*/ 40 w 154"/>
                    <a:gd name="T15" fmla="*/ 15 h 76"/>
                    <a:gd name="T16" fmla="*/ 49 w 154"/>
                    <a:gd name="T17" fmla="*/ 11 h 76"/>
                    <a:gd name="T18" fmla="*/ 58 w 154"/>
                    <a:gd name="T19" fmla="*/ 7 h 76"/>
                    <a:gd name="T20" fmla="*/ 66 w 154"/>
                    <a:gd name="T21" fmla="*/ 6 h 76"/>
                    <a:gd name="T22" fmla="*/ 77 w 154"/>
                    <a:gd name="T23" fmla="*/ 4 h 76"/>
                    <a:gd name="T24" fmla="*/ 88 w 154"/>
                    <a:gd name="T25" fmla="*/ 6 h 76"/>
                    <a:gd name="T26" fmla="*/ 96 w 154"/>
                    <a:gd name="T27" fmla="*/ 7 h 76"/>
                    <a:gd name="T28" fmla="*/ 106 w 154"/>
                    <a:gd name="T29" fmla="*/ 11 h 76"/>
                    <a:gd name="T30" fmla="*/ 114 w 154"/>
                    <a:gd name="T31" fmla="*/ 15 h 76"/>
                    <a:gd name="T32" fmla="*/ 121 w 154"/>
                    <a:gd name="T33" fmla="*/ 19 h 76"/>
                    <a:gd name="T34" fmla="*/ 129 w 154"/>
                    <a:gd name="T35" fmla="*/ 26 h 76"/>
                    <a:gd name="T36" fmla="*/ 134 w 154"/>
                    <a:gd name="T37" fmla="*/ 32 h 76"/>
                    <a:gd name="T38" fmla="*/ 140 w 154"/>
                    <a:gd name="T39" fmla="*/ 40 h 76"/>
                    <a:gd name="T40" fmla="*/ 144 w 154"/>
                    <a:gd name="T41" fmla="*/ 48 h 76"/>
                    <a:gd name="T42" fmla="*/ 148 w 154"/>
                    <a:gd name="T43" fmla="*/ 58 h 76"/>
                    <a:gd name="T44" fmla="*/ 149 w 154"/>
                    <a:gd name="T45" fmla="*/ 66 h 76"/>
                    <a:gd name="T46" fmla="*/ 150 w 154"/>
                    <a:gd name="T47" fmla="*/ 76 h 76"/>
                    <a:gd name="T48" fmla="*/ 154 w 154"/>
                    <a:gd name="T49" fmla="*/ 76 h 76"/>
                    <a:gd name="T50" fmla="*/ 154 w 154"/>
                    <a:gd name="T51" fmla="*/ 76 h 76"/>
                    <a:gd name="T52" fmla="*/ 154 w 154"/>
                    <a:gd name="T53" fmla="*/ 66 h 76"/>
                    <a:gd name="T54" fmla="*/ 152 w 154"/>
                    <a:gd name="T55" fmla="*/ 55 h 76"/>
                    <a:gd name="T56" fmla="*/ 149 w 154"/>
                    <a:gd name="T57" fmla="*/ 47 h 76"/>
                    <a:gd name="T58" fmla="*/ 144 w 154"/>
                    <a:gd name="T59" fmla="*/ 38 h 76"/>
                    <a:gd name="T60" fmla="*/ 138 w 154"/>
                    <a:gd name="T61" fmla="*/ 30 h 76"/>
                    <a:gd name="T62" fmla="*/ 132 w 154"/>
                    <a:gd name="T63" fmla="*/ 22 h 76"/>
                    <a:gd name="T64" fmla="*/ 125 w 154"/>
                    <a:gd name="T65" fmla="*/ 16 h 76"/>
                    <a:gd name="T66" fmla="*/ 116 w 154"/>
                    <a:gd name="T67" fmla="*/ 11 h 76"/>
                    <a:gd name="T68" fmla="*/ 108 w 154"/>
                    <a:gd name="T69" fmla="*/ 6 h 76"/>
                    <a:gd name="T70" fmla="*/ 98 w 154"/>
                    <a:gd name="T71" fmla="*/ 3 h 76"/>
                    <a:gd name="T72" fmla="*/ 88 w 154"/>
                    <a:gd name="T73" fmla="*/ 0 h 76"/>
                    <a:gd name="T74" fmla="*/ 77 w 154"/>
                    <a:gd name="T75" fmla="*/ 0 h 76"/>
                    <a:gd name="T76" fmla="*/ 66 w 154"/>
                    <a:gd name="T77" fmla="*/ 0 h 76"/>
                    <a:gd name="T78" fmla="*/ 56 w 154"/>
                    <a:gd name="T79" fmla="*/ 3 h 76"/>
                    <a:gd name="T80" fmla="*/ 48 w 154"/>
                    <a:gd name="T81" fmla="*/ 6 h 76"/>
                    <a:gd name="T82" fmla="*/ 38 w 154"/>
                    <a:gd name="T83" fmla="*/ 11 h 76"/>
                    <a:gd name="T84" fmla="*/ 29 w 154"/>
                    <a:gd name="T85" fmla="*/ 16 h 76"/>
                    <a:gd name="T86" fmla="*/ 22 w 154"/>
                    <a:gd name="T87" fmla="*/ 23 h 76"/>
                    <a:gd name="T88" fmla="*/ 16 w 154"/>
                    <a:gd name="T89" fmla="*/ 30 h 76"/>
                    <a:gd name="T90" fmla="*/ 10 w 154"/>
                    <a:gd name="T91" fmla="*/ 38 h 76"/>
                    <a:gd name="T92" fmla="*/ 5 w 154"/>
                    <a:gd name="T93" fmla="*/ 47 h 76"/>
                    <a:gd name="T94" fmla="*/ 2 w 154"/>
                    <a:gd name="T95" fmla="*/ 55 h 76"/>
                    <a:gd name="T96" fmla="*/ 0 w 154"/>
                    <a:gd name="T97" fmla="*/ 66 h 76"/>
                    <a:gd name="T98" fmla="*/ 5 w 154"/>
                    <a:gd name="T99" fmla="*/ 66 h 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4"/>
                    <a:gd name="T151" fmla="*/ 0 h 76"/>
                    <a:gd name="T152" fmla="*/ 154 w 154"/>
                    <a:gd name="T153" fmla="*/ 76 h 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4" h="76">
                      <a:moveTo>
                        <a:pt x="5" y="66"/>
                      </a:moveTo>
                      <a:lnTo>
                        <a:pt x="6" y="58"/>
                      </a:lnTo>
                      <a:lnTo>
                        <a:pt x="10" y="48"/>
                      </a:lnTo>
                      <a:lnTo>
                        <a:pt x="14" y="40"/>
                      </a:lnTo>
                      <a:lnTo>
                        <a:pt x="20" y="32"/>
                      </a:lnTo>
                      <a:lnTo>
                        <a:pt x="26" y="26"/>
                      </a:lnTo>
                      <a:lnTo>
                        <a:pt x="33" y="19"/>
                      </a:lnTo>
                      <a:lnTo>
                        <a:pt x="40" y="15"/>
                      </a:lnTo>
                      <a:lnTo>
                        <a:pt x="49" y="11"/>
                      </a:lnTo>
                      <a:lnTo>
                        <a:pt x="58" y="7"/>
                      </a:lnTo>
                      <a:lnTo>
                        <a:pt x="66" y="6"/>
                      </a:lnTo>
                      <a:lnTo>
                        <a:pt x="77" y="4"/>
                      </a:lnTo>
                      <a:lnTo>
                        <a:pt x="88" y="6"/>
                      </a:lnTo>
                      <a:lnTo>
                        <a:pt x="96" y="7"/>
                      </a:lnTo>
                      <a:lnTo>
                        <a:pt x="106" y="11"/>
                      </a:lnTo>
                      <a:lnTo>
                        <a:pt x="114" y="15"/>
                      </a:lnTo>
                      <a:lnTo>
                        <a:pt x="121" y="19"/>
                      </a:lnTo>
                      <a:lnTo>
                        <a:pt x="129" y="26"/>
                      </a:lnTo>
                      <a:lnTo>
                        <a:pt x="134" y="32"/>
                      </a:lnTo>
                      <a:lnTo>
                        <a:pt x="140" y="40"/>
                      </a:lnTo>
                      <a:lnTo>
                        <a:pt x="144" y="48"/>
                      </a:lnTo>
                      <a:lnTo>
                        <a:pt x="148" y="58"/>
                      </a:lnTo>
                      <a:lnTo>
                        <a:pt x="149" y="66"/>
                      </a:lnTo>
                      <a:lnTo>
                        <a:pt x="150" y="76"/>
                      </a:lnTo>
                      <a:lnTo>
                        <a:pt x="154" y="76"/>
                      </a:lnTo>
                      <a:lnTo>
                        <a:pt x="154" y="66"/>
                      </a:lnTo>
                      <a:lnTo>
                        <a:pt x="152" y="55"/>
                      </a:lnTo>
                      <a:lnTo>
                        <a:pt x="149" y="47"/>
                      </a:lnTo>
                      <a:lnTo>
                        <a:pt x="144" y="38"/>
                      </a:lnTo>
                      <a:lnTo>
                        <a:pt x="138" y="30"/>
                      </a:lnTo>
                      <a:lnTo>
                        <a:pt x="132" y="22"/>
                      </a:lnTo>
                      <a:lnTo>
                        <a:pt x="125" y="16"/>
                      </a:lnTo>
                      <a:lnTo>
                        <a:pt x="116" y="11"/>
                      </a:lnTo>
                      <a:lnTo>
                        <a:pt x="108" y="6"/>
                      </a:lnTo>
                      <a:lnTo>
                        <a:pt x="98" y="3"/>
                      </a:lnTo>
                      <a:lnTo>
                        <a:pt x="88" y="0"/>
                      </a:lnTo>
                      <a:lnTo>
                        <a:pt x="77" y="0"/>
                      </a:lnTo>
                      <a:lnTo>
                        <a:pt x="66" y="0"/>
                      </a:lnTo>
                      <a:lnTo>
                        <a:pt x="56" y="3"/>
                      </a:lnTo>
                      <a:lnTo>
                        <a:pt x="48" y="6"/>
                      </a:lnTo>
                      <a:lnTo>
                        <a:pt x="38" y="11"/>
                      </a:lnTo>
                      <a:lnTo>
                        <a:pt x="29" y="16"/>
                      </a:lnTo>
                      <a:lnTo>
                        <a:pt x="22" y="23"/>
                      </a:lnTo>
                      <a:lnTo>
                        <a:pt x="16" y="30"/>
                      </a:lnTo>
                      <a:lnTo>
                        <a:pt x="10" y="38"/>
                      </a:lnTo>
                      <a:lnTo>
                        <a:pt x="5" y="47"/>
                      </a:lnTo>
                      <a:lnTo>
                        <a:pt x="2" y="55"/>
                      </a:lnTo>
                      <a:lnTo>
                        <a:pt x="0" y="66"/>
                      </a:lnTo>
                      <a:lnTo>
                        <a:pt x="5" y="66"/>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5" name="Freeform 222"/>
              <p:cNvSpPr>
                <a:spLocks/>
              </p:cNvSpPr>
              <p:nvPr/>
            </p:nvSpPr>
            <p:spPr bwMode="auto">
              <a:xfrm>
                <a:off x="4431" y="3513"/>
                <a:ext cx="65" cy="130"/>
              </a:xfrm>
              <a:custGeom>
                <a:avLst/>
                <a:gdLst>
                  <a:gd name="T0" fmla="*/ 10 w 65"/>
                  <a:gd name="T1" fmla="*/ 58 h 130"/>
                  <a:gd name="T2" fmla="*/ 9 w 65"/>
                  <a:gd name="T3" fmla="*/ 54 h 130"/>
                  <a:gd name="T4" fmla="*/ 8 w 65"/>
                  <a:gd name="T5" fmla="*/ 51 h 130"/>
                  <a:gd name="T6" fmla="*/ 6 w 65"/>
                  <a:gd name="T7" fmla="*/ 48 h 130"/>
                  <a:gd name="T8" fmla="*/ 6 w 65"/>
                  <a:gd name="T9" fmla="*/ 44 h 130"/>
                  <a:gd name="T10" fmla="*/ 6 w 65"/>
                  <a:gd name="T11" fmla="*/ 42 h 130"/>
                  <a:gd name="T12" fmla="*/ 6 w 65"/>
                  <a:gd name="T13" fmla="*/ 0 h 130"/>
                  <a:gd name="T14" fmla="*/ 16 w 65"/>
                  <a:gd name="T15" fmla="*/ 8 h 130"/>
                  <a:gd name="T16" fmla="*/ 26 w 65"/>
                  <a:gd name="T17" fmla="*/ 18 h 130"/>
                  <a:gd name="T18" fmla="*/ 37 w 65"/>
                  <a:gd name="T19" fmla="*/ 30 h 130"/>
                  <a:gd name="T20" fmla="*/ 48 w 65"/>
                  <a:gd name="T21" fmla="*/ 40 h 130"/>
                  <a:gd name="T22" fmla="*/ 56 w 65"/>
                  <a:gd name="T23" fmla="*/ 51 h 130"/>
                  <a:gd name="T24" fmla="*/ 61 w 65"/>
                  <a:gd name="T25" fmla="*/ 62 h 130"/>
                  <a:gd name="T26" fmla="*/ 65 w 65"/>
                  <a:gd name="T27" fmla="*/ 72 h 130"/>
                  <a:gd name="T28" fmla="*/ 65 w 65"/>
                  <a:gd name="T29" fmla="*/ 83 h 130"/>
                  <a:gd name="T30" fmla="*/ 64 w 65"/>
                  <a:gd name="T31" fmla="*/ 92 h 130"/>
                  <a:gd name="T32" fmla="*/ 60 w 65"/>
                  <a:gd name="T33" fmla="*/ 102 h 130"/>
                  <a:gd name="T34" fmla="*/ 56 w 65"/>
                  <a:gd name="T35" fmla="*/ 110 h 130"/>
                  <a:gd name="T36" fmla="*/ 49 w 65"/>
                  <a:gd name="T37" fmla="*/ 116 h 130"/>
                  <a:gd name="T38" fmla="*/ 42 w 65"/>
                  <a:gd name="T39" fmla="*/ 122 h 130"/>
                  <a:gd name="T40" fmla="*/ 36 w 65"/>
                  <a:gd name="T41" fmla="*/ 126 h 130"/>
                  <a:gd name="T42" fmla="*/ 28 w 65"/>
                  <a:gd name="T43" fmla="*/ 128 h 130"/>
                  <a:gd name="T44" fmla="*/ 20 w 65"/>
                  <a:gd name="T45" fmla="*/ 130 h 130"/>
                  <a:gd name="T46" fmla="*/ 10 w 65"/>
                  <a:gd name="T47" fmla="*/ 130 h 130"/>
                  <a:gd name="T48" fmla="*/ 0 w 65"/>
                  <a:gd name="T49" fmla="*/ 127 h 130"/>
                  <a:gd name="T50" fmla="*/ 9 w 65"/>
                  <a:gd name="T51" fmla="*/ 126 h 130"/>
                  <a:gd name="T52" fmla="*/ 17 w 65"/>
                  <a:gd name="T53" fmla="*/ 124 h 130"/>
                  <a:gd name="T54" fmla="*/ 25 w 65"/>
                  <a:gd name="T55" fmla="*/ 120 h 130"/>
                  <a:gd name="T56" fmla="*/ 30 w 65"/>
                  <a:gd name="T57" fmla="*/ 115 h 130"/>
                  <a:gd name="T58" fmla="*/ 34 w 65"/>
                  <a:gd name="T59" fmla="*/ 107 h 130"/>
                  <a:gd name="T60" fmla="*/ 36 w 65"/>
                  <a:gd name="T61" fmla="*/ 98 h 130"/>
                  <a:gd name="T62" fmla="*/ 36 w 65"/>
                  <a:gd name="T63" fmla="*/ 94 h 130"/>
                  <a:gd name="T64" fmla="*/ 34 w 65"/>
                  <a:gd name="T65" fmla="*/ 90 h 130"/>
                  <a:gd name="T66" fmla="*/ 32 w 65"/>
                  <a:gd name="T67" fmla="*/ 86 h 130"/>
                  <a:gd name="T68" fmla="*/ 30 w 65"/>
                  <a:gd name="T69" fmla="*/ 80 h 130"/>
                  <a:gd name="T70" fmla="*/ 26 w 65"/>
                  <a:gd name="T71" fmla="*/ 76 h 130"/>
                  <a:gd name="T72" fmla="*/ 24 w 65"/>
                  <a:gd name="T73" fmla="*/ 72 h 130"/>
                  <a:gd name="T74" fmla="*/ 21 w 65"/>
                  <a:gd name="T75" fmla="*/ 71 h 130"/>
                  <a:gd name="T76" fmla="*/ 20 w 65"/>
                  <a:gd name="T77" fmla="*/ 68 h 130"/>
                  <a:gd name="T78" fmla="*/ 17 w 65"/>
                  <a:gd name="T79" fmla="*/ 66 h 130"/>
                  <a:gd name="T80" fmla="*/ 14 w 65"/>
                  <a:gd name="T81" fmla="*/ 63 h 130"/>
                  <a:gd name="T82" fmla="*/ 13 w 65"/>
                  <a:gd name="T83" fmla="*/ 62 h 130"/>
                  <a:gd name="T84" fmla="*/ 12 w 65"/>
                  <a:gd name="T85" fmla="*/ 59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5"/>
                  <a:gd name="T130" fmla="*/ 0 h 130"/>
                  <a:gd name="T131" fmla="*/ 65 w 65"/>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5" h="130">
                    <a:moveTo>
                      <a:pt x="12" y="59"/>
                    </a:moveTo>
                    <a:lnTo>
                      <a:pt x="10" y="58"/>
                    </a:lnTo>
                    <a:lnTo>
                      <a:pt x="9" y="56"/>
                    </a:lnTo>
                    <a:lnTo>
                      <a:pt x="9" y="54"/>
                    </a:lnTo>
                    <a:lnTo>
                      <a:pt x="8" y="52"/>
                    </a:lnTo>
                    <a:lnTo>
                      <a:pt x="8" y="51"/>
                    </a:lnTo>
                    <a:lnTo>
                      <a:pt x="8" y="50"/>
                    </a:lnTo>
                    <a:lnTo>
                      <a:pt x="6" y="48"/>
                    </a:lnTo>
                    <a:lnTo>
                      <a:pt x="6" y="46"/>
                    </a:lnTo>
                    <a:lnTo>
                      <a:pt x="6" y="44"/>
                    </a:lnTo>
                    <a:lnTo>
                      <a:pt x="6" y="43"/>
                    </a:lnTo>
                    <a:lnTo>
                      <a:pt x="6" y="42"/>
                    </a:lnTo>
                    <a:lnTo>
                      <a:pt x="6" y="40"/>
                    </a:lnTo>
                    <a:lnTo>
                      <a:pt x="6" y="0"/>
                    </a:lnTo>
                    <a:lnTo>
                      <a:pt x="10" y="4"/>
                    </a:lnTo>
                    <a:lnTo>
                      <a:pt x="16" y="8"/>
                    </a:lnTo>
                    <a:lnTo>
                      <a:pt x="21" y="14"/>
                    </a:lnTo>
                    <a:lnTo>
                      <a:pt x="26" y="18"/>
                    </a:lnTo>
                    <a:lnTo>
                      <a:pt x="32" y="23"/>
                    </a:lnTo>
                    <a:lnTo>
                      <a:pt x="37" y="30"/>
                    </a:lnTo>
                    <a:lnTo>
                      <a:pt x="42" y="35"/>
                    </a:lnTo>
                    <a:lnTo>
                      <a:pt x="48" y="40"/>
                    </a:lnTo>
                    <a:lnTo>
                      <a:pt x="52" y="46"/>
                    </a:lnTo>
                    <a:lnTo>
                      <a:pt x="56" y="51"/>
                    </a:lnTo>
                    <a:lnTo>
                      <a:pt x="58" y="56"/>
                    </a:lnTo>
                    <a:lnTo>
                      <a:pt x="61" y="62"/>
                    </a:lnTo>
                    <a:lnTo>
                      <a:pt x="64" y="67"/>
                    </a:lnTo>
                    <a:lnTo>
                      <a:pt x="65" y="72"/>
                    </a:lnTo>
                    <a:lnTo>
                      <a:pt x="65" y="78"/>
                    </a:lnTo>
                    <a:lnTo>
                      <a:pt x="65" y="83"/>
                    </a:lnTo>
                    <a:lnTo>
                      <a:pt x="65" y="88"/>
                    </a:lnTo>
                    <a:lnTo>
                      <a:pt x="64" y="92"/>
                    </a:lnTo>
                    <a:lnTo>
                      <a:pt x="62" y="96"/>
                    </a:lnTo>
                    <a:lnTo>
                      <a:pt x="60" y="102"/>
                    </a:lnTo>
                    <a:lnTo>
                      <a:pt x="57" y="106"/>
                    </a:lnTo>
                    <a:lnTo>
                      <a:pt x="56" y="110"/>
                    </a:lnTo>
                    <a:lnTo>
                      <a:pt x="52" y="114"/>
                    </a:lnTo>
                    <a:lnTo>
                      <a:pt x="49" y="116"/>
                    </a:lnTo>
                    <a:lnTo>
                      <a:pt x="46" y="119"/>
                    </a:lnTo>
                    <a:lnTo>
                      <a:pt x="42" y="122"/>
                    </a:lnTo>
                    <a:lnTo>
                      <a:pt x="40" y="124"/>
                    </a:lnTo>
                    <a:lnTo>
                      <a:pt x="36" y="126"/>
                    </a:lnTo>
                    <a:lnTo>
                      <a:pt x="32" y="127"/>
                    </a:lnTo>
                    <a:lnTo>
                      <a:pt x="28" y="128"/>
                    </a:lnTo>
                    <a:lnTo>
                      <a:pt x="24" y="130"/>
                    </a:lnTo>
                    <a:lnTo>
                      <a:pt x="20" y="130"/>
                    </a:lnTo>
                    <a:lnTo>
                      <a:pt x="14" y="130"/>
                    </a:lnTo>
                    <a:lnTo>
                      <a:pt x="10" y="130"/>
                    </a:lnTo>
                    <a:lnTo>
                      <a:pt x="5" y="128"/>
                    </a:lnTo>
                    <a:lnTo>
                      <a:pt x="0" y="127"/>
                    </a:lnTo>
                    <a:lnTo>
                      <a:pt x="5" y="127"/>
                    </a:lnTo>
                    <a:lnTo>
                      <a:pt x="9" y="126"/>
                    </a:lnTo>
                    <a:lnTo>
                      <a:pt x="13" y="126"/>
                    </a:lnTo>
                    <a:lnTo>
                      <a:pt x="17" y="124"/>
                    </a:lnTo>
                    <a:lnTo>
                      <a:pt x="21" y="122"/>
                    </a:lnTo>
                    <a:lnTo>
                      <a:pt x="25" y="120"/>
                    </a:lnTo>
                    <a:lnTo>
                      <a:pt x="28" y="118"/>
                    </a:lnTo>
                    <a:lnTo>
                      <a:pt x="30" y="115"/>
                    </a:lnTo>
                    <a:lnTo>
                      <a:pt x="33" y="111"/>
                    </a:lnTo>
                    <a:lnTo>
                      <a:pt x="34" y="107"/>
                    </a:lnTo>
                    <a:lnTo>
                      <a:pt x="36" y="103"/>
                    </a:lnTo>
                    <a:lnTo>
                      <a:pt x="36" y="98"/>
                    </a:lnTo>
                    <a:lnTo>
                      <a:pt x="36" y="96"/>
                    </a:lnTo>
                    <a:lnTo>
                      <a:pt x="36" y="94"/>
                    </a:lnTo>
                    <a:lnTo>
                      <a:pt x="36" y="92"/>
                    </a:lnTo>
                    <a:lnTo>
                      <a:pt x="34" y="90"/>
                    </a:lnTo>
                    <a:lnTo>
                      <a:pt x="33" y="88"/>
                    </a:lnTo>
                    <a:lnTo>
                      <a:pt x="32" y="86"/>
                    </a:lnTo>
                    <a:lnTo>
                      <a:pt x="32" y="83"/>
                    </a:lnTo>
                    <a:lnTo>
                      <a:pt x="30" y="80"/>
                    </a:lnTo>
                    <a:lnTo>
                      <a:pt x="28" y="79"/>
                    </a:lnTo>
                    <a:lnTo>
                      <a:pt x="26" y="76"/>
                    </a:lnTo>
                    <a:lnTo>
                      <a:pt x="25" y="75"/>
                    </a:lnTo>
                    <a:lnTo>
                      <a:pt x="24" y="72"/>
                    </a:lnTo>
                    <a:lnTo>
                      <a:pt x="22" y="71"/>
                    </a:lnTo>
                    <a:lnTo>
                      <a:pt x="21" y="71"/>
                    </a:lnTo>
                    <a:lnTo>
                      <a:pt x="21" y="70"/>
                    </a:lnTo>
                    <a:lnTo>
                      <a:pt x="20" y="68"/>
                    </a:lnTo>
                    <a:lnTo>
                      <a:pt x="18" y="67"/>
                    </a:lnTo>
                    <a:lnTo>
                      <a:pt x="17" y="66"/>
                    </a:lnTo>
                    <a:lnTo>
                      <a:pt x="16" y="64"/>
                    </a:lnTo>
                    <a:lnTo>
                      <a:pt x="14" y="63"/>
                    </a:lnTo>
                    <a:lnTo>
                      <a:pt x="13" y="62"/>
                    </a:lnTo>
                    <a:lnTo>
                      <a:pt x="12" y="60"/>
                    </a:lnTo>
                    <a:lnTo>
                      <a:pt x="12" y="59"/>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16" name="Group 223"/>
              <p:cNvGrpSpPr>
                <a:grpSpLocks/>
              </p:cNvGrpSpPr>
              <p:nvPr/>
            </p:nvGrpSpPr>
            <p:grpSpPr bwMode="auto">
              <a:xfrm>
                <a:off x="4403" y="3555"/>
                <a:ext cx="50" cy="82"/>
                <a:chOff x="4403" y="3555"/>
                <a:chExt cx="50" cy="82"/>
              </a:xfrm>
            </p:grpSpPr>
            <p:sp>
              <p:nvSpPr>
                <p:cNvPr id="117" name="Freeform 224"/>
                <p:cNvSpPr>
                  <a:spLocks/>
                </p:cNvSpPr>
                <p:nvPr/>
              </p:nvSpPr>
              <p:spPr bwMode="auto">
                <a:xfrm>
                  <a:off x="4447" y="3599"/>
                  <a:ext cx="6" cy="32"/>
                </a:xfrm>
                <a:custGeom>
                  <a:avLst/>
                  <a:gdLst>
                    <a:gd name="T0" fmla="*/ 0 w 6"/>
                    <a:gd name="T1" fmla="*/ 29 h 32"/>
                    <a:gd name="T2" fmla="*/ 0 w 6"/>
                    <a:gd name="T3" fmla="*/ 0 h 32"/>
                    <a:gd name="T4" fmla="*/ 2 w 6"/>
                    <a:gd name="T5" fmla="*/ 4 h 32"/>
                    <a:gd name="T6" fmla="*/ 4 w 6"/>
                    <a:gd name="T7" fmla="*/ 8 h 32"/>
                    <a:gd name="T8" fmla="*/ 5 w 6"/>
                    <a:gd name="T9" fmla="*/ 10 h 32"/>
                    <a:gd name="T10" fmla="*/ 6 w 6"/>
                    <a:gd name="T11" fmla="*/ 14 h 32"/>
                    <a:gd name="T12" fmla="*/ 6 w 6"/>
                    <a:gd name="T13" fmla="*/ 17 h 32"/>
                    <a:gd name="T14" fmla="*/ 6 w 6"/>
                    <a:gd name="T15" fmla="*/ 20 h 32"/>
                    <a:gd name="T16" fmla="*/ 6 w 6"/>
                    <a:gd name="T17" fmla="*/ 22 h 32"/>
                    <a:gd name="T18" fmla="*/ 6 w 6"/>
                    <a:gd name="T19" fmla="*/ 25 h 32"/>
                    <a:gd name="T20" fmla="*/ 6 w 6"/>
                    <a:gd name="T21" fmla="*/ 26 h 32"/>
                    <a:gd name="T22" fmla="*/ 5 w 6"/>
                    <a:gd name="T23" fmla="*/ 28 h 32"/>
                    <a:gd name="T24" fmla="*/ 4 w 6"/>
                    <a:gd name="T25" fmla="*/ 29 h 32"/>
                    <a:gd name="T26" fmla="*/ 4 w 6"/>
                    <a:gd name="T27" fmla="*/ 30 h 32"/>
                    <a:gd name="T28" fmla="*/ 2 w 6"/>
                    <a:gd name="T29" fmla="*/ 30 h 32"/>
                    <a:gd name="T30" fmla="*/ 2 w 6"/>
                    <a:gd name="T31" fmla="*/ 30 h 32"/>
                    <a:gd name="T32" fmla="*/ 2 w 6"/>
                    <a:gd name="T33" fmla="*/ 32 h 32"/>
                    <a:gd name="T34" fmla="*/ 2 w 6"/>
                    <a:gd name="T35" fmla="*/ 32 h 32"/>
                    <a:gd name="T36" fmla="*/ 2 w 6"/>
                    <a:gd name="T37" fmla="*/ 32 h 32"/>
                    <a:gd name="T38" fmla="*/ 1 w 6"/>
                    <a:gd name="T39" fmla="*/ 32 h 32"/>
                    <a:gd name="T40" fmla="*/ 1 w 6"/>
                    <a:gd name="T41" fmla="*/ 32 h 32"/>
                    <a:gd name="T42" fmla="*/ 1 w 6"/>
                    <a:gd name="T43" fmla="*/ 32 h 32"/>
                    <a:gd name="T44" fmla="*/ 1 w 6"/>
                    <a:gd name="T45" fmla="*/ 32 h 32"/>
                    <a:gd name="T46" fmla="*/ 1 w 6"/>
                    <a:gd name="T47" fmla="*/ 32 h 32"/>
                    <a:gd name="T48" fmla="*/ 1 w 6"/>
                    <a:gd name="T49" fmla="*/ 32 h 32"/>
                    <a:gd name="T50" fmla="*/ 0 w 6"/>
                    <a:gd name="T51" fmla="*/ 32 h 32"/>
                    <a:gd name="T52" fmla="*/ 0 w 6"/>
                    <a:gd name="T53" fmla="*/ 32 h 32"/>
                    <a:gd name="T54" fmla="*/ 0 w 6"/>
                    <a:gd name="T55" fmla="*/ 32 h 32"/>
                    <a:gd name="T56" fmla="*/ 0 w 6"/>
                    <a:gd name="T57" fmla="*/ 32 h 32"/>
                    <a:gd name="T58" fmla="*/ 0 w 6"/>
                    <a:gd name="T59" fmla="*/ 32 h 32"/>
                    <a:gd name="T60" fmla="*/ 0 w 6"/>
                    <a:gd name="T61" fmla="*/ 32 h 32"/>
                    <a:gd name="T62" fmla="*/ 0 w 6"/>
                    <a:gd name="T63" fmla="*/ 32 h 32"/>
                    <a:gd name="T64" fmla="*/ 0 w 6"/>
                    <a:gd name="T65" fmla="*/ 30 h 32"/>
                    <a:gd name="T66" fmla="*/ 0 w 6"/>
                    <a:gd name="T67" fmla="*/ 30 h 32"/>
                    <a:gd name="T68" fmla="*/ 0 w 6"/>
                    <a:gd name="T69" fmla="*/ 30 h 32"/>
                    <a:gd name="T70" fmla="*/ 0 w 6"/>
                    <a:gd name="T71" fmla="*/ 30 h 32"/>
                    <a:gd name="T72" fmla="*/ 0 w 6"/>
                    <a:gd name="T73" fmla="*/ 29 h 32"/>
                    <a:gd name="T74" fmla="*/ 0 w 6"/>
                    <a:gd name="T75" fmla="*/ 29 h 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
                    <a:gd name="T115" fmla="*/ 0 h 32"/>
                    <a:gd name="T116" fmla="*/ 6 w 6"/>
                    <a:gd name="T117" fmla="*/ 32 h 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 h="32">
                      <a:moveTo>
                        <a:pt x="0" y="29"/>
                      </a:moveTo>
                      <a:lnTo>
                        <a:pt x="0" y="0"/>
                      </a:lnTo>
                      <a:lnTo>
                        <a:pt x="2" y="4"/>
                      </a:lnTo>
                      <a:lnTo>
                        <a:pt x="4" y="8"/>
                      </a:lnTo>
                      <a:lnTo>
                        <a:pt x="5" y="10"/>
                      </a:lnTo>
                      <a:lnTo>
                        <a:pt x="6" y="14"/>
                      </a:lnTo>
                      <a:lnTo>
                        <a:pt x="6" y="17"/>
                      </a:lnTo>
                      <a:lnTo>
                        <a:pt x="6" y="20"/>
                      </a:lnTo>
                      <a:lnTo>
                        <a:pt x="6" y="22"/>
                      </a:lnTo>
                      <a:lnTo>
                        <a:pt x="6" y="25"/>
                      </a:lnTo>
                      <a:lnTo>
                        <a:pt x="6" y="26"/>
                      </a:lnTo>
                      <a:lnTo>
                        <a:pt x="5" y="28"/>
                      </a:lnTo>
                      <a:lnTo>
                        <a:pt x="4" y="29"/>
                      </a:lnTo>
                      <a:lnTo>
                        <a:pt x="4" y="30"/>
                      </a:lnTo>
                      <a:lnTo>
                        <a:pt x="2" y="30"/>
                      </a:lnTo>
                      <a:lnTo>
                        <a:pt x="2" y="32"/>
                      </a:lnTo>
                      <a:lnTo>
                        <a:pt x="1" y="32"/>
                      </a:lnTo>
                      <a:lnTo>
                        <a:pt x="0" y="32"/>
                      </a:lnTo>
                      <a:lnTo>
                        <a:pt x="0" y="30"/>
                      </a:lnTo>
                      <a:lnTo>
                        <a:pt x="0" y="29"/>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 name="Freeform 225"/>
                <p:cNvSpPr>
                  <a:spLocks/>
                </p:cNvSpPr>
                <p:nvPr/>
              </p:nvSpPr>
              <p:spPr bwMode="auto">
                <a:xfrm>
                  <a:off x="4403" y="3555"/>
                  <a:ext cx="42" cy="82"/>
                </a:xfrm>
                <a:custGeom>
                  <a:avLst/>
                  <a:gdLst>
                    <a:gd name="T0" fmla="*/ 29 w 42"/>
                    <a:gd name="T1" fmla="*/ 2 h 82"/>
                    <a:gd name="T2" fmla="*/ 26 w 42"/>
                    <a:gd name="T3" fmla="*/ 6 h 82"/>
                    <a:gd name="T4" fmla="*/ 22 w 42"/>
                    <a:gd name="T5" fmla="*/ 10 h 82"/>
                    <a:gd name="T6" fmla="*/ 20 w 42"/>
                    <a:gd name="T7" fmla="*/ 14 h 82"/>
                    <a:gd name="T8" fmla="*/ 16 w 42"/>
                    <a:gd name="T9" fmla="*/ 18 h 82"/>
                    <a:gd name="T10" fmla="*/ 13 w 42"/>
                    <a:gd name="T11" fmla="*/ 22 h 82"/>
                    <a:gd name="T12" fmla="*/ 12 w 42"/>
                    <a:gd name="T13" fmla="*/ 26 h 82"/>
                    <a:gd name="T14" fmla="*/ 10 w 42"/>
                    <a:gd name="T15" fmla="*/ 29 h 82"/>
                    <a:gd name="T16" fmla="*/ 8 w 42"/>
                    <a:gd name="T17" fmla="*/ 34 h 82"/>
                    <a:gd name="T18" fmla="*/ 5 w 42"/>
                    <a:gd name="T19" fmla="*/ 38 h 82"/>
                    <a:gd name="T20" fmla="*/ 2 w 42"/>
                    <a:gd name="T21" fmla="*/ 44 h 82"/>
                    <a:gd name="T22" fmla="*/ 1 w 42"/>
                    <a:gd name="T23" fmla="*/ 49 h 82"/>
                    <a:gd name="T24" fmla="*/ 0 w 42"/>
                    <a:gd name="T25" fmla="*/ 53 h 82"/>
                    <a:gd name="T26" fmla="*/ 0 w 42"/>
                    <a:gd name="T27" fmla="*/ 60 h 82"/>
                    <a:gd name="T28" fmla="*/ 1 w 42"/>
                    <a:gd name="T29" fmla="*/ 65 h 82"/>
                    <a:gd name="T30" fmla="*/ 2 w 42"/>
                    <a:gd name="T31" fmla="*/ 69 h 82"/>
                    <a:gd name="T32" fmla="*/ 6 w 42"/>
                    <a:gd name="T33" fmla="*/ 74 h 82"/>
                    <a:gd name="T34" fmla="*/ 10 w 42"/>
                    <a:gd name="T35" fmla="*/ 77 h 82"/>
                    <a:gd name="T36" fmla="*/ 14 w 42"/>
                    <a:gd name="T37" fmla="*/ 80 h 82"/>
                    <a:gd name="T38" fmla="*/ 20 w 42"/>
                    <a:gd name="T39" fmla="*/ 81 h 82"/>
                    <a:gd name="T40" fmla="*/ 24 w 42"/>
                    <a:gd name="T41" fmla="*/ 82 h 82"/>
                    <a:gd name="T42" fmla="*/ 29 w 42"/>
                    <a:gd name="T43" fmla="*/ 82 h 82"/>
                    <a:gd name="T44" fmla="*/ 34 w 42"/>
                    <a:gd name="T45" fmla="*/ 81 h 82"/>
                    <a:gd name="T46" fmla="*/ 40 w 42"/>
                    <a:gd name="T47" fmla="*/ 80 h 82"/>
                    <a:gd name="T48" fmla="*/ 41 w 42"/>
                    <a:gd name="T49" fmla="*/ 78 h 82"/>
                    <a:gd name="T50" fmla="*/ 37 w 42"/>
                    <a:gd name="T51" fmla="*/ 77 h 82"/>
                    <a:gd name="T52" fmla="*/ 36 w 42"/>
                    <a:gd name="T53" fmla="*/ 76 h 82"/>
                    <a:gd name="T54" fmla="*/ 33 w 42"/>
                    <a:gd name="T55" fmla="*/ 72 h 82"/>
                    <a:gd name="T56" fmla="*/ 32 w 42"/>
                    <a:gd name="T57" fmla="*/ 68 h 82"/>
                    <a:gd name="T58" fmla="*/ 32 w 42"/>
                    <a:gd name="T59" fmla="*/ 62 h 82"/>
                    <a:gd name="T60" fmla="*/ 30 w 42"/>
                    <a:gd name="T61" fmla="*/ 54 h 82"/>
                    <a:gd name="T62" fmla="*/ 30 w 42"/>
                    <a:gd name="T63" fmla="*/ 44 h 82"/>
                    <a:gd name="T64" fmla="*/ 30 w 42"/>
                    <a:gd name="T65" fmla="*/ 30 h 82"/>
                    <a:gd name="T66" fmla="*/ 30 w 42"/>
                    <a:gd name="T67" fmla="*/ 18 h 82"/>
                    <a:gd name="T68" fmla="*/ 30 w 42"/>
                    <a:gd name="T69" fmla="*/ 8 h 82"/>
                    <a:gd name="T70" fmla="*/ 30 w 42"/>
                    <a:gd name="T71" fmla="*/ 1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
                    <a:gd name="T109" fmla="*/ 0 h 82"/>
                    <a:gd name="T110" fmla="*/ 42 w 42"/>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 h="82">
                      <a:moveTo>
                        <a:pt x="30" y="0"/>
                      </a:moveTo>
                      <a:lnTo>
                        <a:pt x="29" y="2"/>
                      </a:lnTo>
                      <a:lnTo>
                        <a:pt x="28" y="4"/>
                      </a:lnTo>
                      <a:lnTo>
                        <a:pt x="26" y="6"/>
                      </a:lnTo>
                      <a:lnTo>
                        <a:pt x="24" y="8"/>
                      </a:lnTo>
                      <a:lnTo>
                        <a:pt x="22" y="10"/>
                      </a:lnTo>
                      <a:lnTo>
                        <a:pt x="21" y="13"/>
                      </a:lnTo>
                      <a:lnTo>
                        <a:pt x="20" y="14"/>
                      </a:lnTo>
                      <a:lnTo>
                        <a:pt x="17" y="17"/>
                      </a:lnTo>
                      <a:lnTo>
                        <a:pt x="16" y="18"/>
                      </a:lnTo>
                      <a:lnTo>
                        <a:pt x="14" y="21"/>
                      </a:lnTo>
                      <a:lnTo>
                        <a:pt x="13" y="22"/>
                      </a:lnTo>
                      <a:lnTo>
                        <a:pt x="13" y="25"/>
                      </a:lnTo>
                      <a:lnTo>
                        <a:pt x="12" y="26"/>
                      </a:lnTo>
                      <a:lnTo>
                        <a:pt x="10" y="28"/>
                      </a:lnTo>
                      <a:lnTo>
                        <a:pt x="10" y="29"/>
                      </a:lnTo>
                      <a:lnTo>
                        <a:pt x="9" y="32"/>
                      </a:lnTo>
                      <a:lnTo>
                        <a:pt x="8" y="34"/>
                      </a:lnTo>
                      <a:lnTo>
                        <a:pt x="6" y="36"/>
                      </a:lnTo>
                      <a:lnTo>
                        <a:pt x="5" y="38"/>
                      </a:lnTo>
                      <a:lnTo>
                        <a:pt x="4" y="41"/>
                      </a:lnTo>
                      <a:lnTo>
                        <a:pt x="2" y="44"/>
                      </a:lnTo>
                      <a:lnTo>
                        <a:pt x="2" y="46"/>
                      </a:lnTo>
                      <a:lnTo>
                        <a:pt x="1" y="49"/>
                      </a:lnTo>
                      <a:lnTo>
                        <a:pt x="1" y="50"/>
                      </a:lnTo>
                      <a:lnTo>
                        <a:pt x="0" y="53"/>
                      </a:lnTo>
                      <a:lnTo>
                        <a:pt x="0" y="57"/>
                      </a:lnTo>
                      <a:lnTo>
                        <a:pt x="0" y="60"/>
                      </a:lnTo>
                      <a:lnTo>
                        <a:pt x="0" y="62"/>
                      </a:lnTo>
                      <a:lnTo>
                        <a:pt x="1" y="65"/>
                      </a:lnTo>
                      <a:lnTo>
                        <a:pt x="2" y="68"/>
                      </a:lnTo>
                      <a:lnTo>
                        <a:pt x="2" y="69"/>
                      </a:lnTo>
                      <a:lnTo>
                        <a:pt x="5" y="72"/>
                      </a:lnTo>
                      <a:lnTo>
                        <a:pt x="6" y="74"/>
                      </a:lnTo>
                      <a:lnTo>
                        <a:pt x="8" y="76"/>
                      </a:lnTo>
                      <a:lnTo>
                        <a:pt x="10" y="77"/>
                      </a:lnTo>
                      <a:lnTo>
                        <a:pt x="12" y="78"/>
                      </a:lnTo>
                      <a:lnTo>
                        <a:pt x="14" y="80"/>
                      </a:lnTo>
                      <a:lnTo>
                        <a:pt x="17" y="80"/>
                      </a:lnTo>
                      <a:lnTo>
                        <a:pt x="20" y="81"/>
                      </a:lnTo>
                      <a:lnTo>
                        <a:pt x="21" y="81"/>
                      </a:lnTo>
                      <a:lnTo>
                        <a:pt x="24" y="82"/>
                      </a:lnTo>
                      <a:lnTo>
                        <a:pt x="26" y="82"/>
                      </a:lnTo>
                      <a:lnTo>
                        <a:pt x="29" y="82"/>
                      </a:lnTo>
                      <a:lnTo>
                        <a:pt x="32" y="82"/>
                      </a:lnTo>
                      <a:lnTo>
                        <a:pt x="34" y="81"/>
                      </a:lnTo>
                      <a:lnTo>
                        <a:pt x="37" y="81"/>
                      </a:lnTo>
                      <a:lnTo>
                        <a:pt x="40" y="80"/>
                      </a:lnTo>
                      <a:lnTo>
                        <a:pt x="42" y="80"/>
                      </a:lnTo>
                      <a:lnTo>
                        <a:pt x="41" y="78"/>
                      </a:lnTo>
                      <a:lnTo>
                        <a:pt x="40" y="78"/>
                      </a:lnTo>
                      <a:lnTo>
                        <a:pt x="37" y="77"/>
                      </a:lnTo>
                      <a:lnTo>
                        <a:pt x="36" y="76"/>
                      </a:lnTo>
                      <a:lnTo>
                        <a:pt x="34" y="74"/>
                      </a:lnTo>
                      <a:lnTo>
                        <a:pt x="33" y="72"/>
                      </a:lnTo>
                      <a:lnTo>
                        <a:pt x="33" y="70"/>
                      </a:lnTo>
                      <a:lnTo>
                        <a:pt x="32" y="68"/>
                      </a:lnTo>
                      <a:lnTo>
                        <a:pt x="32" y="65"/>
                      </a:lnTo>
                      <a:lnTo>
                        <a:pt x="32" y="62"/>
                      </a:lnTo>
                      <a:lnTo>
                        <a:pt x="32" y="60"/>
                      </a:lnTo>
                      <a:lnTo>
                        <a:pt x="30" y="54"/>
                      </a:lnTo>
                      <a:lnTo>
                        <a:pt x="30" y="50"/>
                      </a:lnTo>
                      <a:lnTo>
                        <a:pt x="30" y="44"/>
                      </a:lnTo>
                      <a:lnTo>
                        <a:pt x="30" y="37"/>
                      </a:lnTo>
                      <a:lnTo>
                        <a:pt x="30" y="30"/>
                      </a:lnTo>
                      <a:lnTo>
                        <a:pt x="30" y="24"/>
                      </a:lnTo>
                      <a:lnTo>
                        <a:pt x="30" y="18"/>
                      </a:lnTo>
                      <a:lnTo>
                        <a:pt x="30" y="12"/>
                      </a:lnTo>
                      <a:lnTo>
                        <a:pt x="30" y="8"/>
                      </a:lnTo>
                      <a:lnTo>
                        <a:pt x="30" y="4"/>
                      </a:lnTo>
                      <a:lnTo>
                        <a:pt x="30" y="1"/>
                      </a:lnTo>
                      <a:lnTo>
                        <a:pt x="30" y="0"/>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82" name="Rectangle 226"/>
            <p:cNvSpPr>
              <a:spLocks noChangeArrowheads="1"/>
            </p:cNvSpPr>
            <p:nvPr/>
          </p:nvSpPr>
          <p:spPr bwMode="auto">
            <a:xfrm>
              <a:off x="4372" y="4028"/>
              <a:ext cx="157" cy="28"/>
            </a:xfrm>
            <a:prstGeom prst="rect">
              <a:avLst/>
            </a:prstGeom>
            <a:solidFill>
              <a:srgbClr val="00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83" name="Freeform 227"/>
            <p:cNvSpPr>
              <a:spLocks/>
            </p:cNvSpPr>
            <p:nvPr/>
          </p:nvSpPr>
          <p:spPr bwMode="auto">
            <a:xfrm>
              <a:off x="4420" y="4164"/>
              <a:ext cx="48" cy="69"/>
            </a:xfrm>
            <a:custGeom>
              <a:avLst/>
              <a:gdLst>
                <a:gd name="T0" fmla="*/ 24 w 48"/>
                <a:gd name="T1" fmla="*/ 0 h 69"/>
                <a:gd name="T2" fmla="*/ 0 w 48"/>
                <a:gd name="T3" fmla="*/ 35 h 69"/>
                <a:gd name="T4" fmla="*/ 24 w 48"/>
                <a:gd name="T5" fmla="*/ 69 h 69"/>
                <a:gd name="T6" fmla="*/ 48 w 48"/>
                <a:gd name="T7" fmla="*/ 35 h 69"/>
                <a:gd name="T8" fmla="*/ 24 w 48"/>
                <a:gd name="T9" fmla="*/ 0 h 69"/>
                <a:gd name="T10" fmla="*/ 0 60000 65536"/>
                <a:gd name="T11" fmla="*/ 0 60000 65536"/>
                <a:gd name="T12" fmla="*/ 0 60000 65536"/>
                <a:gd name="T13" fmla="*/ 0 60000 65536"/>
                <a:gd name="T14" fmla="*/ 0 60000 65536"/>
                <a:gd name="T15" fmla="*/ 0 w 48"/>
                <a:gd name="T16" fmla="*/ 0 h 69"/>
                <a:gd name="T17" fmla="*/ 48 w 48"/>
                <a:gd name="T18" fmla="*/ 69 h 69"/>
              </a:gdLst>
              <a:ahLst/>
              <a:cxnLst>
                <a:cxn ang="T10">
                  <a:pos x="T0" y="T1"/>
                </a:cxn>
                <a:cxn ang="T11">
                  <a:pos x="T2" y="T3"/>
                </a:cxn>
                <a:cxn ang="T12">
                  <a:pos x="T4" y="T5"/>
                </a:cxn>
                <a:cxn ang="T13">
                  <a:pos x="T6" y="T7"/>
                </a:cxn>
                <a:cxn ang="T14">
                  <a:pos x="T8" y="T9"/>
                </a:cxn>
              </a:cxnLst>
              <a:rect l="T15" t="T16" r="T17" b="T18"/>
              <a:pathLst>
                <a:path w="48" h="69">
                  <a:moveTo>
                    <a:pt x="24" y="0"/>
                  </a:moveTo>
                  <a:lnTo>
                    <a:pt x="0" y="35"/>
                  </a:lnTo>
                  <a:lnTo>
                    <a:pt x="24" y="69"/>
                  </a:lnTo>
                  <a:lnTo>
                    <a:pt x="48" y="35"/>
                  </a:lnTo>
                  <a:lnTo>
                    <a:pt x="24" y="0"/>
                  </a:lnTo>
                  <a:close/>
                </a:path>
              </a:pathLst>
            </a:custGeom>
            <a:solidFill>
              <a:srgbClr val="000000"/>
            </a:solidFill>
            <a:ln w="12700">
              <a:solidFill>
                <a:srgbClr val="FFFFFF"/>
              </a:solidFill>
              <a:prstDash val="solid"/>
              <a:round/>
              <a:headEnd/>
              <a:tailEnd/>
            </a:ln>
          </p:spPr>
          <p:txBody>
            <a:bodyPr/>
            <a:lstStyle/>
            <a:p>
              <a:endParaRPr lang="en-US"/>
            </a:p>
          </p:txBody>
        </p:sp>
        <p:sp>
          <p:nvSpPr>
            <p:cNvPr id="84" name="Rectangle 228"/>
            <p:cNvSpPr>
              <a:spLocks noChangeArrowheads="1"/>
            </p:cNvSpPr>
            <p:nvPr/>
          </p:nvSpPr>
          <p:spPr bwMode="auto">
            <a:xfrm>
              <a:off x="3063" y="432"/>
              <a:ext cx="72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85" name="Rectangle 229"/>
            <p:cNvSpPr>
              <a:spLocks noChangeArrowheads="1"/>
            </p:cNvSpPr>
            <p:nvPr/>
          </p:nvSpPr>
          <p:spPr bwMode="auto">
            <a:xfrm>
              <a:off x="3063" y="437"/>
              <a:ext cx="59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CC"/>
                  </a:solidFill>
                  <a:latin typeface="Calibri" pitchFamily="34" charset="0"/>
                </a:rPr>
                <a:t>Empire Pipeline</a:t>
              </a:r>
              <a:endParaRPr lang="en-US" sz="1000">
                <a:latin typeface="Calibri" pitchFamily="34" charset="0"/>
              </a:endParaRPr>
            </a:p>
          </p:txBody>
        </p:sp>
        <p:sp>
          <p:nvSpPr>
            <p:cNvPr id="86" name="Rectangle 230"/>
            <p:cNvSpPr>
              <a:spLocks noChangeArrowheads="1"/>
            </p:cNvSpPr>
            <p:nvPr/>
          </p:nvSpPr>
          <p:spPr bwMode="auto">
            <a:xfrm>
              <a:off x="3439" y="2859"/>
              <a:ext cx="465"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87" name="Rectangle 231"/>
            <p:cNvSpPr>
              <a:spLocks noChangeArrowheads="1"/>
            </p:cNvSpPr>
            <p:nvPr/>
          </p:nvSpPr>
          <p:spPr bwMode="auto">
            <a:xfrm>
              <a:off x="3505" y="2832"/>
              <a:ext cx="208"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000" b="1" i="1">
                  <a:solidFill>
                    <a:srgbClr val="000000"/>
                  </a:solidFill>
                  <a:latin typeface="Calibri" pitchFamily="34" charset="0"/>
                </a:rPr>
                <a:t>Leidy</a:t>
              </a:r>
              <a:endParaRPr lang="en-US" sz="1000">
                <a:latin typeface="Calibri" pitchFamily="34" charset="0"/>
              </a:endParaRPr>
            </a:p>
          </p:txBody>
        </p:sp>
        <p:sp>
          <p:nvSpPr>
            <p:cNvPr id="88" name="Rectangle 232"/>
            <p:cNvSpPr>
              <a:spLocks noChangeArrowheads="1"/>
            </p:cNvSpPr>
            <p:nvPr/>
          </p:nvSpPr>
          <p:spPr bwMode="auto">
            <a:xfrm>
              <a:off x="-8" y="-467"/>
              <a:ext cx="5768"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r>
                <a:rPr lang="en-US" sz="3200" b="1" dirty="0">
                  <a:latin typeface="+mj-lt"/>
                </a:rPr>
                <a:t> National Fuel Gas Pipeline &amp; Storage System</a:t>
              </a:r>
            </a:p>
            <a:p>
              <a:endParaRPr lang="en-US" sz="3200" dirty="0">
                <a:latin typeface="+mj-lt"/>
              </a:endParaRPr>
            </a:p>
          </p:txBody>
        </p:sp>
        <p:sp>
          <p:nvSpPr>
            <p:cNvPr id="89" name="Rectangle 233"/>
            <p:cNvSpPr>
              <a:spLocks noChangeArrowheads="1"/>
            </p:cNvSpPr>
            <p:nvPr/>
          </p:nvSpPr>
          <p:spPr bwMode="auto">
            <a:xfrm>
              <a:off x="4130" y="2450"/>
              <a:ext cx="957" cy="276"/>
            </a:xfrm>
            <a:prstGeom prst="rect">
              <a:avLst/>
            </a:prstGeom>
            <a:solidFill>
              <a:srgbClr val="FFFF99"/>
            </a:solidFill>
            <a:ln w="7938">
              <a:solidFill>
                <a:srgbClr val="808080"/>
              </a:solidFill>
              <a:miter lim="800000"/>
              <a:headEnd/>
              <a:tailEnd/>
            </a:ln>
          </p:spPr>
          <p:txBody>
            <a:bodyPr/>
            <a:lstStyle/>
            <a:p>
              <a:pPr algn="ctr"/>
              <a:endParaRPr lang="en-US" sz="1000"/>
            </a:p>
          </p:txBody>
        </p:sp>
        <p:sp>
          <p:nvSpPr>
            <p:cNvPr id="90" name="Rectangle 234"/>
            <p:cNvSpPr>
              <a:spLocks noChangeArrowheads="1"/>
            </p:cNvSpPr>
            <p:nvPr/>
          </p:nvSpPr>
          <p:spPr bwMode="auto">
            <a:xfrm>
              <a:off x="4168" y="2496"/>
              <a:ext cx="91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000" b="1" u="sng">
                  <a:solidFill>
                    <a:srgbClr val="000000"/>
                  </a:solidFill>
                  <a:latin typeface="Calibri" pitchFamily="34" charset="0"/>
                </a:rPr>
                <a:t>Ellisburg Interconnects:</a:t>
              </a:r>
              <a:endParaRPr lang="en-US" sz="1000" u="sng">
                <a:latin typeface="Calibri" pitchFamily="34" charset="0"/>
              </a:endParaRPr>
            </a:p>
          </p:txBody>
        </p:sp>
        <p:sp>
          <p:nvSpPr>
            <p:cNvPr id="91" name="Rectangle 235"/>
            <p:cNvSpPr>
              <a:spLocks noChangeArrowheads="1"/>
            </p:cNvSpPr>
            <p:nvPr/>
          </p:nvSpPr>
          <p:spPr bwMode="auto">
            <a:xfrm>
              <a:off x="4457" y="2612"/>
              <a:ext cx="33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TGP, DTI</a:t>
              </a:r>
              <a:endParaRPr lang="en-US" sz="1000">
                <a:latin typeface="Calibri" pitchFamily="34" charset="0"/>
              </a:endParaRPr>
            </a:p>
          </p:txBody>
        </p:sp>
        <p:sp>
          <p:nvSpPr>
            <p:cNvPr id="92" name="Rectangle 236"/>
            <p:cNvSpPr>
              <a:spLocks noChangeArrowheads="1"/>
            </p:cNvSpPr>
            <p:nvPr/>
          </p:nvSpPr>
          <p:spPr bwMode="auto">
            <a:xfrm>
              <a:off x="4464" y="816"/>
              <a:ext cx="833"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93" name="Rectangle 237"/>
            <p:cNvSpPr>
              <a:spLocks noChangeArrowheads="1"/>
            </p:cNvSpPr>
            <p:nvPr/>
          </p:nvSpPr>
          <p:spPr bwMode="auto">
            <a:xfrm>
              <a:off x="4464" y="821"/>
              <a:ext cx="69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i="1">
                  <a:solidFill>
                    <a:srgbClr val="0000CC"/>
                  </a:solidFill>
                  <a:latin typeface="Calibri" pitchFamily="34" charset="0"/>
                </a:rPr>
                <a:t>Empire Connector</a:t>
              </a:r>
              <a:endParaRPr lang="en-US" sz="1000">
                <a:latin typeface="Calibri" pitchFamily="34" charset="0"/>
              </a:endParaRPr>
            </a:p>
          </p:txBody>
        </p:sp>
        <p:grpSp>
          <p:nvGrpSpPr>
            <p:cNvPr id="94" name="Group 238"/>
            <p:cNvGrpSpPr>
              <a:grpSpLocks/>
            </p:cNvGrpSpPr>
            <p:nvPr/>
          </p:nvGrpSpPr>
          <p:grpSpPr bwMode="auto">
            <a:xfrm>
              <a:off x="3547" y="2976"/>
              <a:ext cx="108" cy="288"/>
              <a:chOff x="3547" y="2976"/>
              <a:chExt cx="108" cy="288"/>
            </a:xfrm>
          </p:grpSpPr>
          <p:sp>
            <p:nvSpPr>
              <p:cNvPr id="112" name="Rectangle 239"/>
              <p:cNvSpPr>
                <a:spLocks noChangeArrowheads="1"/>
              </p:cNvSpPr>
              <p:nvPr/>
            </p:nvSpPr>
            <p:spPr bwMode="auto">
              <a:xfrm>
                <a:off x="3588" y="3080"/>
                <a:ext cx="24" cy="1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13" name="Freeform 240"/>
              <p:cNvSpPr>
                <a:spLocks/>
              </p:cNvSpPr>
              <p:nvPr/>
            </p:nvSpPr>
            <p:spPr bwMode="auto">
              <a:xfrm>
                <a:off x="3547" y="2976"/>
                <a:ext cx="108" cy="108"/>
              </a:xfrm>
              <a:custGeom>
                <a:avLst/>
                <a:gdLst>
                  <a:gd name="T0" fmla="*/ 108 w 108"/>
                  <a:gd name="T1" fmla="*/ 108 h 108"/>
                  <a:gd name="T2" fmla="*/ 53 w 108"/>
                  <a:gd name="T3" fmla="*/ 0 h 108"/>
                  <a:gd name="T4" fmla="*/ 0 w 108"/>
                  <a:gd name="T5" fmla="*/ 108 h 108"/>
                  <a:gd name="T6" fmla="*/ 108 w 108"/>
                  <a:gd name="T7" fmla="*/ 108 h 108"/>
                  <a:gd name="T8" fmla="*/ 0 60000 65536"/>
                  <a:gd name="T9" fmla="*/ 0 60000 65536"/>
                  <a:gd name="T10" fmla="*/ 0 60000 65536"/>
                  <a:gd name="T11" fmla="*/ 0 60000 65536"/>
                  <a:gd name="T12" fmla="*/ 0 w 108"/>
                  <a:gd name="T13" fmla="*/ 0 h 108"/>
                  <a:gd name="T14" fmla="*/ 108 w 108"/>
                  <a:gd name="T15" fmla="*/ 108 h 108"/>
                </a:gdLst>
                <a:ahLst/>
                <a:cxnLst>
                  <a:cxn ang="T8">
                    <a:pos x="T0" y="T1"/>
                  </a:cxn>
                  <a:cxn ang="T9">
                    <a:pos x="T2" y="T3"/>
                  </a:cxn>
                  <a:cxn ang="T10">
                    <a:pos x="T4" y="T5"/>
                  </a:cxn>
                  <a:cxn ang="T11">
                    <a:pos x="T6" y="T7"/>
                  </a:cxn>
                </a:cxnLst>
                <a:rect l="T12" t="T13" r="T14" b="T15"/>
                <a:pathLst>
                  <a:path w="108" h="108">
                    <a:moveTo>
                      <a:pt x="108" y="108"/>
                    </a:moveTo>
                    <a:lnTo>
                      <a:pt x="53" y="0"/>
                    </a:lnTo>
                    <a:lnTo>
                      <a:pt x="0" y="108"/>
                    </a:lnTo>
                    <a:lnTo>
                      <a:pt x="108" y="1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95" name="Group 241"/>
            <p:cNvGrpSpPr>
              <a:grpSpLocks/>
            </p:cNvGrpSpPr>
            <p:nvPr/>
          </p:nvGrpSpPr>
          <p:grpSpPr bwMode="auto">
            <a:xfrm>
              <a:off x="1920" y="523"/>
              <a:ext cx="480" cy="108"/>
              <a:chOff x="1920" y="523"/>
              <a:chExt cx="480" cy="108"/>
            </a:xfrm>
          </p:grpSpPr>
          <p:sp>
            <p:nvSpPr>
              <p:cNvPr id="110" name="Rectangle 242"/>
              <p:cNvSpPr>
                <a:spLocks noChangeArrowheads="1"/>
              </p:cNvSpPr>
              <p:nvPr/>
            </p:nvSpPr>
            <p:spPr bwMode="auto">
              <a:xfrm>
                <a:off x="1920" y="564"/>
                <a:ext cx="376" cy="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11" name="Freeform 243"/>
              <p:cNvSpPr>
                <a:spLocks/>
              </p:cNvSpPr>
              <p:nvPr/>
            </p:nvSpPr>
            <p:spPr bwMode="auto">
              <a:xfrm>
                <a:off x="2293" y="523"/>
                <a:ext cx="107" cy="108"/>
              </a:xfrm>
              <a:custGeom>
                <a:avLst/>
                <a:gdLst>
                  <a:gd name="T0" fmla="*/ 0 w 107"/>
                  <a:gd name="T1" fmla="*/ 108 h 108"/>
                  <a:gd name="T2" fmla="*/ 107 w 107"/>
                  <a:gd name="T3" fmla="*/ 53 h 108"/>
                  <a:gd name="T4" fmla="*/ 0 w 107"/>
                  <a:gd name="T5" fmla="*/ 0 h 108"/>
                  <a:gd name="T6" fmla="*/ 0 w 107"/>
                  <a:gd name="T7" fmla="*/ 108 h 108"/>
                  <a:gd name="T8" fmla="*/ 0 60000 65536"/>
                  <a:gd name="T9" fmla="*/ 0 60000 65536"/>
                  <a:gd name="T10" fmla="*/ 0 60000 65536"/>
                  <a:gd name="T11" fmla="*/ 0 60000 65536"/>
                  <a:gd name="T12" fmla="*/ 0 w 107"/>
                  <a:gd name="T13" fmla="*/ 0 h 108"/>
                  <a:gd name="T14" fmla="*/ 107 w 107"/>
                  <a:gd name="T15" fmla="*/ 108 h 108"/>
                </a:gdLst>
                <a:ahLst/>
                <a:cxnLst>
                  <a:cxn ang="T8">
                    <a:pos x="T0" y="T1"/>
                  </a:cxn>
                  <a:cxn ang="T9">
                    <a:pos x="T2" y="T3"/>
                  </a:cxn>
                  <a:cxn ang="T10">
                    <a:pos x="T4" y="T5"/>
                  </a:cxn>
                  <a:cxn ang="T11">
                    <a:pos x="T6" y="T7"/>
                  </a:cxn>
                </a:cxnLst>
                <a:rect l="T12" t="T13" r="T14" b="T15"/>
                <a:pathLst>
                  <a:path w="107" h="108">
                    <a:moveTo>
                      <a:pt x="0" y="108"/>
                    </a:moveTo>
                    <a:lnTo>
                      <a:pt x="107" y="53"/>
                    </a:lnTo>
                    <a:lnTo>
                      <a:pt x="0" y="0"/>
                    </a:lnTo>
                    <a:lnTo>
                      <a:pt x="0" y="1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6" name="Freeform 244"/>
            <p:cNvSpPr>
              <a:spLocks/>
            </p:cNvSpPr>
            <p:nvPr/>
          </p:nvSpPr>
          <p:spPr bwMode="auto">
            <a:xfrm>
              <a:off x="3539" y="2128"/>
              <a:ext cx="46" cy="69"/>
            </a:xfrm>
            <a:custGeom>
              <a:avLst/>
              <a:gdLst>
                <a:gd name="T0" fmla="*/ 22 w 46"/>
                <a:gd name="T1" fmla="*/ 0 h 69"/>
                <a:gd name="T2" fmla="*/ 0 w 46"/>
                <a:gd name="T3" fmla="*/ 35 h 69"/>
                <a:gd name="T4" fmla="*/ 22 w 46"/>
                <a:gd name="T5" fmla="*/ 69 h 69"/>
                <a:gd name="T6" fmla="*/ 46 w 46"/>
                <a:gd name="T7" fmla="*/ 35 h 69"/>
                <a:gd name="T8" fmla="*/ 22 w 46"/>
                <a:gd name="T9" fmla="*/ 0 h 69"/>
                <a:gd name="T10" fmla="*/ 0 60000 65536"/>
                <a:gd name="T11" fmla="*/ 0 60000 65536"/>
                <a:gd name="T12" fmla="*/ 0 60000 65536"/>
                <a:gd name="T13" fmla="*/ 0 60000 65536"/>
                <a:gd name="T14" fmla="*/ 0 60000 65536"/>
                <a:gd name="T15" fmla="*/ 0 w 46"/>
                <a:gd name="T16" fmla="*/ 0 h 69"/>
                <a:gd name="T17" fmla="*/ 46 w 46"/>
                <a:gd name="T18" fmla="*/ 69 h 69"/>
              </a:gdLst>
              <a:ahLst/>
              <a:cxnLst>
                <a:cxn ang="T10">
                  <a:pos x="T0" y="T1"/>
                </a:cxn>
                <a:cxn ang="T11">
                  <a:pos x="T2" y="T3"/>
                </a:cxn>
                <a:cxn ang="T12">
                  <a:pos x="T4" y="T5"/>
                </a:cxn>
                <a:cxn ang="T13">
                  <a:pos x="T6" y="T7"/>
                </a:cxn>
                <a:cxn ang="T14">
                  <a:pos x="T8" y="T9"/>
                </a:cxn>
              </a:cxnLst>
              <a:rect l="T15" t="T16" r="T17" b="T18"/>
              <a:pathLst>
                <a:path w="46" h="69">
                  <a:moveTo>
                    <a:pt x="22" y="0"/>
                  </a:moveTo>
                  <a:lnTo>
                    <a:pt x="0" y="35"/>
                  </a:lnTo>
                  <a:lnTo>
                    <a:pt x="22" y="69"/>
                  </a:lnTo>
                  <a:lnTo>
                    <a:pt x="46" y="35"/>
                  </a:lnTo>
                  <a:lnTo>
                    <a:pt x="22" y="0"/>
                  </a:lnTo>
                  <a:close/>
                </a:path>
              </a:pathLst>
            </a:custGeom>
            <a:solidFill>
              <a:srgbClr val="000000"/>
            </a:solidFill>
            <a:ln w="12700">
              <a:solidFill>
                <a:srgbClr val="FFFFFF"/>
              </a:solidFill>
              <a:prstDash val="solid"/>
              <a:round/>
              <a:headEnd/>
              <a:tailEnd/>
            </a:ln>
          </p:spPr>
          <p:txBody>
            <a:bodyPr/>
            <a:lstStyle/>
            <a:p>
              <a:endParaRPr lang="en-US"/>
            </a:p>
          </p:txBody>
        </p:sp>
        <p:sp>
          <p:nvSpPr>
            <p:cNvPr id="97" name="Rectangle 245"/>
            <p:cNvSpPr>
              <a:spLocks noChangeArrowheads="1"/>
            </p:cNvSpPr>
            <p:nvPr/>
          </p:nvSpPr>
          <p:spPr bwMode="auto">
            <a:xfrm>
              <a:off x="1490" y="3698"/>
              <a:ext cx="957" cy="276"/>
            </a:xfrm>
            <a:prstGeom prst="rect">
              <a:avLst/>
            </a:prstGeom>
            <a:solidFill>
              <a:srgbClr val="FFFF99"/>
            </a:solidFill>
            <a:ln w="7938">
              <a:solidFill>
                <a:srgbClr val="808080"/>
              </a:solidFill>
              <a:miter lim="800000"/>
              <a:headEnd/>
              <a:tailEnd/>
            </a:ln>
          </p:spPr>
          <p:txBody>
            <a:bodyPr/>
            <a:lstStyle/>
            <a:p>
              <a:pPr algn="ctr"/>
              <a:endParaRPr lang="en-US" sz="1000"/>
            </a:p>
          </p:txBody>
        </p:sp>
        <p:sp>
          <p:nvSpPr>
            <p:cNvPr id="98" name="Rectangle 246"/>
            <p:cNvSpPr>
              <a:spLocks noChangeArrowheads="1"/>
            </p:cNvSpPr>
            <p:nvPr/>
          </p:nvSpPr>
          <p:spPr bwMode="auto">
            <a:xfrm>
              <a:off x="1584" y="3744"/>
              <a:ext cx="814"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000" b="1" u="sng">
                  <a:solidFill>
                    <a:srgbClr val="000000"/>
                  </a:solidFill>
                  <a:latin typeface="Calibri" pitchFamily="34" charset="0"/>
                </a:rPr>
                <a:t>Bristoria</a:t>
              </a:r>
              <a:endParaRPr lang="en-US" sz="1000" u="sng">
                <a:latin typeface="Calibri" pitchFamily="34" charset="0"/>
              </a:endParaRPr>
            </a:p>
          </p:txBody>
        </p:sp>
        <p:sp>
          <p:nvSpPr>
            <p:cNvPr id="99" name="Rectangle 247"/>
            <p:cNvSpPr>
              <a:spLocks noChangeArrowheads="1"/>
            </p:cNvSpPr>
            <p:nvPr/>
          </p:nvSpPr>
          <p:spPr bwMode="auto">
            <a:xfrm>
              <a:off x="1757" y="3860"/>
              <a:ext cx="45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000" b="1">
                  <a:solidFill>
                    <a:srgbClr val="000000"/>
                  </a:solidFill>
                  <a:latin typeface="Calibri" pitchFamily="34" charset="0"/>
                </a:rPr>
                <a:t>TETCO M2 </a:t>
              </a:r>
              <a:endParaRPr lang="en-US" sz="1000">
                <a:latin typeface="Calibri" pitchFamily="34" charset="0"/>
              </a:endParaRPr>
            </a:p>
          </p:txBody>
        </p:sp>
        <p:grpSp>
          <p:nvGrpSpPr>
            <p:cNvPr id="100" name="Group 248"/>
            <p:cNvGrpSpPr>
              <a:grpSpLocks/>
            </p:cNvGrpSpPr>
            <p:nvPr/>
          </p:nvGrpSpPr>
          <p:grpSpPr bwMode="auto">
            <a:xfrm>
              <a:off x="1915" y="3984"/>
              <a:ext cx="108" cy="240"/>
              <a:chOff x="1915" y="3984"/>
              <a:chExt cx="108" cy="240"/>
            </a:xfrm>
          </p:grpSpPr>
          <p:sp>
            <p:nvSpPr>
              <p:cNvPr id="108" name="Rectangle 249"/>
              <p:cNvSpPr>
                <a:spLocks noChangeArrowheads="1"/>
              </p:cNvSpPr>
              <p:nvPr/>
            </p:nvSpPr>
            <p:spPr bwMode="auto">
              <a:xfrm>
                <a:off x="1956" y="3984"/>
                <a:ext cx="24" cy="1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000"/>
              </a:p>
            </p:txBody>
          </p:sp>
          <p:sp>
            <p:nvSpPr>
              <p:cNvPr id="109" name="Freeform 250"/>
              <p:cNvSpPr>
                <a:spLocks/>
              </p:cNvSpPr>
              <p:nvPr/>
            </p:nvSpPr>
            <p:spPr bwMode="auto">
              <a:xfrm>
                <a:off x="1915" y="4117"/>
                <a:ext cx="108" cy="107"/>
              </a:xfrm>
              <a:custGeom>
                <a:avLst/>
                <a:gdLst>
                  <a:gd name="T0" fmla="*/ 0 w 108"/>
                  <a:gd name="T1" fmla="*/ 0 h 107"/>
                  <a:gd name="T2" fmla="*/ 53 w 108"/>
                  <a:gd name="T3" fmla="*/ 107 h 107"/>
                  <a:gd name="T4" fmla="*/ 108 w 108"/>
                  <a:gd name="T5" fmla="*/ 0 h 107"/>
                  <a:gd name="T6" fmla="*/ 0 w 108"/>
                  <a:gd name="T7" fmla="*/ 0 h 107"/>
                  <a:gd name="T8" fmla="*/ 0 60000 65536"/>
                  <a:gd name="T9" fmla="*/ 0 60000 65536"/>
                  <a:gd name="T10" fmla="*/ 0 60000 65536"/>
                  <a:gd name="T11" fmla="*/ 0 60000 65536"/>
                  <a:gd name="T12" fmla="*/ 0 w 108"/>
                  <a:gd name="T13" fmla="*/ 0 h 107"/>
                  <a:gd name="T14" fmla="*/ 108 w 108"/>
                  <a:gd name="T15" fmla="*/ 107 h 107"/>
                </a:gdLst>
                <a:ahLst/>
                <a:cxnLst>
                  <a:cxn ang="T8">
                    <a:pos x="T0" y="T1"/>
                  </a:cxn>
                  <a:cxn ang="T9">
                    <a:pos x="T2" y="T3"/>
                  </a:cxn>
                  <a:cxn ang="T10">
                    <a:pos x="T4" y="T5"/>
                  </a:cxn>
                  <a:cxn ang="T11">
                    <a:pos x="T6" y="T7"/>
                  </a:cxn>
                </a:cxnLst>
                <a:rect l="T12" t="T13" r="T14" b="T15"/>
                <a:pathLst>
                  <a:path w="108" h="107">
                    <a:moveTo>
                      <a:pt x="0" y="0"/>
                    </a:moveTo>
                    <a:lnTo>
                      <a:pt x="53" y="107"/>
                    </a:lnTo>
                    <a:lnTo>
                      <a:pt x="108"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1" name="Freeform 251"/>
            <p:cNvSpPr>
              <a:spLocks/>
            </p:cNvSpPr>
            <p:nvPr/>
          </p:nvSpPr>
          <p:spPr bwMode="auto">
            <a:xfrm>
              <a:off x="4722" y="1722"/>
              <a:ext cx="890" cy="3"/>
            </a:xfrm>
            <a:custGeom>
              <a:avLst/>
              <a:gdLst>
                <a:gd name="T0" fmla="*/ 0 w 890"/>
                <a:gd name="T1" fmla="*/ 3 h 3"/>
                <a:gd name="T2" fmla="*/ 890 w 890"/>
                <a:gd name="T3" fmla="*/ 0 h 3"/>
                <a:gd name="T4" fmla="*/ 0 60000 65536"/>
                <a:gd name="T5" fmla="*/ 0 60000 65536"/>
                <a:gd name="T6" fmla="*/ 0 w 890"/>
                <a:gd name="T7" fmla="*/ 0 h 3"/>
                <a:gd name="T8" fmla="*/ 890 w 890"/>
                <a:gd name="T9" fmla="*/ 3 h 3"/>
              </a:gdLst>
              <a:ahLst/>
              <a:cxnLst>
                <a:cxn ang="T4">
                  <a:pos x="T0" y="T1"/>
                </a:cxn>
                <a:cxn ang="T5">
                  <a:pos x="T2" y="T3"/>
                </a:cxn>
              </a:cxnLst>
              <a:rect l="T6" t="T7" r="T8" b="T9"/>
              <a:pathLst>
                <a:path w="890" h="3">
                  <a:moveTo>
                    <a:pt x="0" y="3"/>
                  </a:moveTo>
                  <a:cubicBezTo>
                    <a:pt x="161" y="0"/>
                    <a:pt x="729" y="3"/>
                    <a:pt x="890" y="0"/>
                  </a:cubicBezTo>
                </a:path>
              </a:pathLst>
            </a:custGeom>
            <a:noFill/>
            <a:ln w="19050" cap="flat" cmpd="sng">
              <a:solidFill>
                <a:srgbClr val="008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 name="Freeform 252"/>
            <p:cNvSpPr>
              <a:spLocks/>
            </p:cNvSpPr>
            <p:nvPr/>
          </p:nvSpPr>
          <p:spPr bwMode="auto">
            <a:xfrm>
              <a:off x="3810" y="1722"/>
              <a:ext cx="870" cy="102"/>
            </a:xfrm>
            <a:custGeom>
              <a:avLst/>
              <a:gdLst>
                <a:gd name="T0" fmla="*/ 0 w 870"/>
                <a:gd name="T1" fmla="*/ 102 h 102"/>
                <a:gd name="T2" fmla="*/ 84 w 870"/>
                <a:gd name="T3" fmla="*/ 24 h 102"/>
                <a:gd name="T4" fmla="*/ 192 w 870"/>
                <a:gd name="T5" fmla="*/ 0 h 102"/>
                <a:gd name="T6" fmla="*/ 396 w 870"/>
                <a:gd name="T7" fmla="*/ 0 h 102"/>
                <a:gd name="T8" fmla="*/ 870 w 870"/>
                <a:gd name="T9" fmla="*/ 0 h 102"/>
                <a:gd name="T10" fmla="*/ 0 60000 65536"/>
                <a:gd name="T11" fmla="*/ 0 60000 65536"/>
                <a:gd name="T12" fmla="*/ 0 60000 65536"/>
                <a:gd name="T13" fmla="*/ 0 60000 65536"/>
                <a:gd name="T14" fmla="*/ 0 60000 65536"/>
                <a:gd name="T15" fmla="*/ 0 w 870"/>
                <a:gd name="T16" fmla="*/ 0 h 102"/>
                <a:gd name="T17" fmla="*/ 870 w 870"/>
                <a:gd name="T18" fmla="*/ 102 h 102"/>
              </a:gdLst>
              <a:ahLst/>
              <a:cxnLst>
                <a:cxn ang="T10">
                  <a:pos x="T0" y="T1"/>
                </a:cxn>
                <a:cxn ang="T11">
                  <a:pos x="T2" y="T3"/>
                </a:cxn>
                <a:cxn ang="T12">
                  <a:pos x="T4" y="T5"/>
                </a:cxn>
                <a:cxn ang="T13">
                  <a:pos x="T6" y="T7"/>
                </a:cxn>
                <a:cxn ang="T14">
                  <a:pos x="T8" y="T9"/>
                </a:cxn>
              </a:cxnLst>
              <a:rect l="T15" t="T16" r="T17" b="T18"/>
              <a:pathLst>
                <a:path w="870" h="102">
                  <a:moveTo>
                    <a:pt x="0" y="102"/>
                  </a:moveTo>
                  <a:cubicBezTo>
                    <a:pt x="0" y="102"/>
                    <a:pt x="52" y="41"/>
                    <a:pt x="84" y="24"/>
                  </a:cubicBezTo>
                  <a:cubicBezTo>
                    <a:pt x="116" y="7"/>
                    <a:pt x="140" y="4"/>
                    <a:pt x="192" y="0"/>
                  </a:cubicBezTo>
                  <a:lnTo>
                    <a:pt x="396" y="0"/>
                  </a:lnTo>
                  <a:lnTo>
                    <a:pt x="870" y="0"/>
                  </a:lnTo>
                </a:path>
              </a:pathLst>
            </a:custGeom>
            <a:noFill/>
            <a:ln w="19050" cap="flat" cmpd="sng">
              <a:solidFill>
                <a:srgbClr val="008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3" name="Freeform 253"/>
            <p:cNvSpPr>
              <a:spLocks/>
            </p:cNvSpPr>
            <p:nvPr/>
          </p:nvSpPr>
          <p:spPr bwMode="auto">
            <a:xfrm>
              <a:off x="4080" y="610"/>
              <a:ext cx="677" cy="1089"/>
            </a:xfrm>
            <a:custGeom>
              <a:avLst/>
              <a:gdLst>
                <a:gd name="T0" fmla="*/ 0 w 677"/>
                <a:gd name="T1" fmla="*/ 0 h 1089"/>
                <a:gd name="T2" fmla="*/ 16 w 677"/>
                <a:gd name="T3" fmla="*/ 38 h 1089"/>
                <a:gd name="T4" fmla="*/ 32 w 677"/>
                <a:gd name="T5" fmla="*/ 86 h 1089"/>
                <a:gd name="T6" fmla="*/ 144 w 677"/>
                <a:gd name="T7" fmla="*/ 134 h 1089"/>
                <a:gd name="T8" fmla="*/ 152 w 677"/>
                <a:gd name="T9" fmla="*/ 270 h 1089"/>
                <a:gd name="T10" fmla="*/ 248 w 677"/>
                <a:gd name="T11" fmla="*/ 278 h 1089"/>
                <a:gd name="T12" fmla="*/ 272 w 677"/>
                <a:gd name="T13" fmla="*/ 294 h 1089"/>
                <a:gd name="T14" fmla="*/ 384 w 677"/>
                <a:gd name="T15" fmla="*/ 326 h 1089"/>
                <a:gd name="T16" fmla="*/ 582 w 677"/>
                <a:gd name="T17" fmla="*/ 556 h 1089"/>
                <a:gd name="T18" fmla="*/ 664 w 677"/>
                <a:gd name="T19" fmla="*/ 888 h 1089"/>
                <a:gd name="T20" fmla="*/ 624 w 677"/>
                <a:gd name="T21" fmla="*/ 1089 h 10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7"/>
                <a:gd name="T34" fmla="*/ 0 h 1089"/>
                <a:gd name="T35" fmla="*/ 677 w 677"/>
                <a:gd name="T36" fmla="*/ 1089 h 10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7" h="1089">
                  <a:moveTo>
                    <a:pt x="0" y="0"/>
                  </a:moveTo>
                  <a:cubicBezTo>
                    <a:pt x="5" y="8"/>
                    <a:pt x="12" y="29"/>
                    <a:pt x="16" y="38"/>
                  </a:cubicBezTo>
                  <a:cubicBezTo>
                    <a:pt x="23" y="53"/>
                    <a:pt x="32" y="86"/>
                    <a:pt x="32" y="86"/>
                  </a:cubicBezTo>
                  <a:cubicBezTo>
                    <a:pt x="87" y="68"/>
                    <a:pt x="115" y="90"/>
                    <a:pt x="144" y="134"/>
                  </a:cubicBezTo>
                  <a:cubicBezTo>
                    <a:pt x="147" y="179"/>
                    <a:pt x="125" y="233"/>
                    <a:pt x="152" y="270"/>
                  </a:cubicBezTo>
                  <a:cubicBezTo>
                    <a:pt x="171" y="296"/>
                    <a:pt x="217" y="272"/>
                    <a:pt x="248" y="278"/>
                  </a:cubicBezTo>
                  <a:cubicBezTo>
                    <a:pt x="257" y="280"/>
                    <a:pt x="263" y="290"/>
                    <a:pt x="272" y="294"/>
                  </a:cubicBezTo>
                  <a:cubicBezTo>
                    <a:pt x="308" y="310"/>
                    <a:pt x="350" y="309"/>
                    <a:pt x="384" y="326"/>
                  </a:cubicBezTo>
                  <a:cubicBezTo>
                    <a:pt x="470" y="369"/>
                    <a:pt x="554" y="473"/>
                    <a:pt x="582" y="556"/>
                  </a:cubicBezTo>
                  <a:cubicBezTo>
                    <a:pt x="594" y="662"/>
                    <a:pt x="644" y="783"/>
                    <a:pt x="664" y="888"/>
                  </a:cubicBezTo>
                  <a:cubicBezTo>
                    <a:pt x="677" y="957"/>
                    <a:pt x="614" y="1018"/>
                    <a:pt x="624" y="1089"/>
                  </a:cubicBezTo>
                </a:path>
              </a:pathLst>
            </a:custGeom>
            <a:noFill/>
            <a:ln w="28575" cap="flat" cmpd="sng">
              <a:solidFill>
                <a:srgbClr val="3366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04" name="Group 254"/>
            <p:cNvGrpSpPr>
              <a:grpSpLocks/>
            </p:cNvGrpSpPr>
            <p:nvPr/>
          </p:nvGrpSpPr>
          <p:grpSpPr bwMode="auto">
            <a:xfrm>
              <a:off x="4658" y="1202"/>
              <a:ext cx="957" cy="276"/>
              <a:chOff x="4658" y="1202"/>
              <a:chExt cx="957" cy="276"/>
            </a:xfrm>
          </p:grpSpPr>
          <p:sp>
            <p:nvSpPr>
              <p:cNvPr id="105" name="Rectangle 255"/>
              <p:cNvSpPr>
                <a:spLocks noChangeArrowheads="1"/>
              </p:cNvSpPr>
              <p:nvPr/>
            </p:nvSpPr>
            <p:spPr bwMode="auto">
              <a:xfrm>
                <a:off x="4658" y="1202"/>
                <a:ext cx="957" cy="276"/>
              </a:xfrm>
              <a:prstGeom prst="rect">
                <a:avLst/>
              </a:prstGeom>
              <a:solidFill>
                <a:srgbClr val="FFFF99"/>
              </a:solidFill>
              <a:ln w="7938">
                <a:solidFill>
                  <a:srgbClr val="808080"/>
                </a:solidFill>
                <a:miter lim="800000"/>
                <a:headEnd/>
                <a:tailEnd/>
              </a:ln>
            </p:spPr>
            <p:txBody>
              <a:bodyPr/>
              <a:lstStyle/>
              <a:p>
                <a:pPr algn="ctr"/>
                <a:endParaRPr lang="en-US" sz="1000" u="sng"/>
              </a:p>
            </p:txBody>
          </p:sp>
          <p:sp>
            <p:nvSpPr>
              <p:cNvPr id="106" name="Rectangle 256"/>
              <p:cNvSpPr>
                <a:spLocks noChangeArrowheads="1"/>
              </p:cNvSpPr>
              <p:nvPr/>
            </p:nvSpPr>
            <p:spPr bwMode="auto">
              <a:xfrm>
                <a:off x="4800" y="1248"/>
                <a:ext cx="307"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u="sng">
                    <a:solidFill>
                      <a:srgbClr val="000000"/>
                    </a:solidFill>
                    <a:latin typeface="Calibri" pitchFamily="34" charset="0"/>
                  </a:rPr>
                  <a:t>Corning</a:t>
                </a:r>
                <a:endParaRPr lang="en-US" sz="1000" u="sng">
                  <a:latin typeface="Calibri" pitchFamily="34" charset="0"/>
                </a:endParaRPr>
              </a:p>
            </p:txBody>
          </p:sp>
          <p:sp>
            <p:nvSpPr>
              <p:cNvPr id="107" name="Rectangle 257"/>
              <p:cNvSpPr>
                <a:spLocks noChangeArrowheads="1"/>
              </p:cNvSpPr>
              <p:nvPr/>
            </p:nvSpPr>
            <p:spPr bwMode="auto">
              <a:xfrm>
                <a:off x="4848" y="1344"/>
                <a:ext cx="73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Empire, Millennium</a:t>
                </a:r>
                <a:endParaRPr lang="en-US" sz="1000">
                  <a:latin typeface="Calibri" pitchFamily="34" charset="0"/>
                </a:endParaRPr>
              </a:p>
            </p:txBody>
          </p:sp>
        </p:grpSp>
      </p:grpSp>
    </p:spTree>
    <p:extLst>
      <p:ext uri="{BB962C8B-B14F-4D97-AF65-F5344CB8AC3E}">
        <p14:creationId xmlns:p14="http://schemas.microsoft.com/office/powerpoint/2010/main" xmlns="" val="3952264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624294"/>
          </a:xfrm>
        </p:spPr>
        <p:txBody>
          <a:bodyPr/>
          <a:lstStyle/>
          <a:p>
            <a:pPr marL="342900" lvl="0" indent="-342900" algn="ctr">
              <a:spcBef>
                <a:spcPct val="20000"/>
              </a:spcBef>
            </a:pPr>
            <a:r>
              <a:rPr lang="en-US" b="1" dirty="0">
                <a:solidFill>
                  <a:srgbClr val="000000"/>
                </a:solidFill>
                <a:ea typeface="+mn-ea"/>
              </a:rPr>
              <a:t>New Pipeline Flow Patterns</a:t>
            </a:r>
            <a:br>
              <a:rPr lang="en-US" b="1" dirty="0">
                <a:solidFill>
                  <a:srgbClr val="000000"/>
                </a:solidFill>
                <a:ea typeface="+mn-ea"/>
              </a:rPr>
            </a:br>
            <a:endParaRPr lang="en-US" dirty="0"/>
          </a:p>
        </p:txBody>
      </p:sp>
      <p:sp>
        <p:nvSpPr>
          <p:cNvPr id="3" name="Content Placeholder 2"/>
          <p:cNvSpPr>
            <a:spLocks noGrp="1"/>
          </p:cNvSpPr>
          <p:nvPr>
            <p:ph sz="half" idx="1"/>
          </p:nvPr>
        </p:nvSpPr>
        <p:spPr/>
        <p:txBody>
          <a:bodyPr/>
          <a:lstStyle/>
          <a:p>
            <a:pPr marL="0" indent="0">
              <a:buNone/>
            </a:pPr>
            <a:endParaRPr lang="en-US" b="1" dirty="0" smtClean="0"/>
          </a:p>
          <a:p>
            <a:pPr marL="0" indent="0">
              <a:buNone/>
            </a:pPr>
            <a:endParaRPr lang="en-US" b="1" dirty="0" smtClean="0"/>
          </a:p>
          <a:p>
            <a:r>
              <a:rPr lang="en-US" sz="2400" dirty="0" smtClean="0"/>
              <a:t>Rockies Gas</a:t>
            </a:r>
          </a:p>
          <a:p>
            <a:endParaRPr lang="en-US" sz="2400" dirty="0" smtClean="0"/>
          </a:p>
          <a:p>
            <a:r>
              <a:rPr lang="en-US" sz="2400" dirty="0" smtClean="0"/>
              <a:t>Reversal of traditional flow paths</a:t>
            </a:r>
          </a:p>
          <a:p>
            <a:endParaRPr lang="en-US" sz="2400" dirty="0" smtClean="0"/>
          </a:p>
          <a:p>
            <a:r>
              <a:rPr lang="en-US" sz="2400" dirty="0" smtClean="0"/>
              <a:t>Supply to Eastern Canada</a:t>
            </a:r>
          </a:p>
          <a:p>
            <a:pPr>
              <a:buNone/>
            </a:pPr>
            <a:endParaRPr lang="en-US" dirty="0" smtClean="0"/>
          </a:p>
          <a:p>
            <a:endParaRPr lang="en-US" dirty="0" smtClean="0"/>
          </a:p>
          <a:p>
            <a:endParaRPr lang="en-US" dirty="0" smtClean="0"/>
          </a:p>
          <a:p>
            <a:endParaRPr lang="en-US" dirty="0"/>
          </a:p>
        </p:txBody>
      </p:sp>
      <p:pic>
        <p:nvPicPr>
          <p:cNvPr id="7" name="Content Placeholder 6" descr="pipeline.jpg"/>
          <p:cNvPicPr>
            <a:picLocks noGrp="1" noChangeAspect="1"/>
          </p:cNvPicPr>
          <p:nvPr>
            <p:ph sz="half" idx="2"/>
          </p:nvPr>
        </p:nvPicPr>
        <p:blipFill>
          <a:blip r:embed="rId3" cstate="print"/>
          <a:stretch>
            <a:fillRect/>
          </a:stretch>
        </p:blipFill>
        <p:spPr>
          <a:xfrm>
            <a:off x="4648200" y="2155825"/>
            <a:ext cx="4495800" cy="3371850"/>
          </a:xfrm>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144000" cy="1066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191000" y="1828800"/>
            <a:ext cx="4953000" cy="4267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62200" y="1219200"/>
            <a:ext cx="4063134" cy="56103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35435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133104"/>
            <a:ext cx="9144000" cy="685800"/>
          </a:xfrm>
        </p:spPr>
        <p:txBody>
          <a:bodyPr/>
          <a:lstStyle/>
          <a:p>
            <a:pPr algn="ctr"/>
            <a:r>
              <a:rPr lang="en-US" b="1" dirty="0">
                <a:solidFill>
                  <a:schemeClr val="tx1"/>
                </a:solidFill>
              </a:rPr>
              <a:t>Energy </a:t>
            </a:r>
            <a:r>
              <a:rPr lang="en-US" b="1" dirty="0" smtClean="0">
                <a:solidFill>
                  <a:schemeClr val="tx1"/>
                </a:solidFill>
              </a:rPr>
              <a:t>Demand</a:t>
            </a:r>
            <a:endParaRPr lang="en-US" b="1" dirty="0">
              <a:solidFill>
                <a:schemeClr val="tx1"/>
              </a:solidFill>
            </a:endParaRPr>
          </a:p>
        </p:txBody>
      </p:sp>
      <p:sp>
        <p:nvSpPr>
          <p:cNvPr id="7" name="Content Placeholder 6"/>
          <p:cNvSpPr>
            <a:spLocks noGrp="1"/>
          </p:cNvSpPr>
          <p:nvPr>
            <p:ph sz="half" idx="1"/>
          </p:nvPr>
        </p:nvSpPr>
        <p:spPr>
          <a:xfrm>
            <a:off x="94013" y="1984566"/>
            <a:ext cx="4114800" cy="4724400"/>
          </a:xfrm>
        </p:spPr>
        <p:txBody>
          <a:bodyPr/>
          <a:lstStyle/>
          <a:p>
            <a:r>
              <a:rPr lang="en-US" sz="2400" dirty="0" smtClean="0"/>
              <a:t>Overall </a:t>
            </a:r>
            <a:r>
              <a:rPr lang="en-US" sz="2400" dirty="0"/>
              <a:t>E</a:t>
            </a:r>
            <a:r>
              <a:rPr lang="en-US" sz="2400" dirty="0" smtClean="0"/>
              <a:t>nergy </a:t>
            </a:r>
            <a:r>
              <a:rPr lang="en-US" sz="2400" dirty="0"/>
              <a:t>U</a:t>
            </a:r>
            <a:r>
              <a:rPr lang="en-US" sz="2400" dirty="0" smtClean="0"/>
              <a:t>se</a:t>
            </a:r>
          </a:p>
          <a:p>
            <a:endParaRPr lang="en-US" sz="2400" dirty="0" smtClean="0"/>
          </a:p>
          <a:p>
            <a:r>
              <a:rPr lang="en-US" sz="2400" dirty="0" smtClean="0"/>
              <a:t>US Nat Gas Consumption </a:t>
            </a:r>
          </a:p>
          <a:p>
            <a:endParaRPr lang="en-US" sz="2400" dirty="0" smtClean="0"/>
          </a:p>
          <a:p>
            <a:r>
              <a:rPr lang="en-US" sz="2400" dirty="0" smtClean="0"/>
              <a:t>A Look at End Users</a:t>
            </a:r>
          </a:p>
          <a:p>
            <a:endParaRPr lang="en-US" sz="2400" dirty="0" smtClean="0"/>
          </a:p>
          <a:p>
            <a:r>
              <a:rPr lang="en-US" sz="2400" dirty="0" smtClean="0"/>
              <a:t>Fuel for Power Generation</a:t>
            </a:r>
          </a:p>
          <a:p>
            <a:endParaRPr lang="en-US" sz="2400" dirty="0" smtClean="0"/>
          </a:p>
          <a:p>
            <a:r>
              <a:rPr lang="en-US" sz="2400" dirty="0" smtClean="0"/>
              <a:t>Trends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6" descr="pf_home_burner"/>
          <p:cNvPicPr>
            <a:picLocks noChangeAspect="1" noChangeArrowheads="1"/>
          </p:cNvPicPr>
          <p:nvPr/>
        </p:nvPicPr>
        <p:blipFill>
          <a:blip r:embed="rId2" cstate="print"/>
          <a:srcRect/>
          <a:stretch>
            <a:fillRect/>
          </a:stretch>
        </p:blipFill>
        <p:spPr bwMode="auto">
          <a:xfrm>
            <a:off x="4572000" y="1828800"/>
            <a:ext cx="4419600" cy="4866311"/>
          </a:xfrm>
          <a:prstGeom prst="rect">
            <a:avLst/>
          </a:prstGeom>
          <a:noFill/>
          <a:ln w="9525">
            <a:noFill/>
            <a:miter lim="800000"/>
            <a:headEnd/>
            <a:tailEnd/>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1066800"/>
            <a:ext cx="9144000" cy="685800"/>
          </a:xfrm>
        </p:spPr>
        <p:txBody>
          <a:bodyPr>
            <a:normAutofit/>
          </a:bodyPr>
          <a:lstStyle/>
          <a:p>
            <a:pPr algn="ctr" eaLnBrk="1" hangingPunct="1">
              <a:defRPr/>
            </a:pPr>
            <a:r>
              <a:rPr lang="en-US" b="1" dirty="0" smtClean="0">
                <a:solidFill>
                  <a:schemeClr val="tx1"/>
                </a:solidFill>
              </a:rPr>
              <a:t>Price Trends Reflect Location</a:t>
            </a:r>
          </a:p>
        </p:txBody>
      </p:sp>
      <p:pic>
        <p:nvPicPr>
          <p:cNvPr id="5123"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03334" y="1597392"/>
            <a:ext cx="8537331" cy="4976446"/>
          </a:xfrm>
          <a:noFill/>
          <a:extLst>
            <a:ext uri="{909E8E84-426E-40DD-AFC4-6F175D3DCCD1}">
              <a14:hiddenFill xmlns:a14="http://schemas.microsoft.com/office/drawing/2010/main" xmlns="">
                <a:solidFill>
                  <a:srgbClr val="FFFFFF"/>
                </a:solidFill>
              </a14:hiddenFill>
            </a:ext>
          </a:extLst>
        </p:spPr>
      </p:pic>
      <p:sp>
        <p:nvSpPr>
          <p:cNvPr id="5124" name="Text Box 5"/>
          <p:cNvSpPr txBox="1">
            <a:spLocks noChangeArrowheads="1"/>
          </p:cNvSpPr>
          <p:nvPr/>
        </p:nvSpPr>
        <p:spPr bwMode="auto">
          <a:xfrm>
            <a:off x="7467600" y="6573838"/>
            <a:ext cx="1676400" cy="284162"/>
          </a:xfrm>
          <a:prstGeom prst="rect">
            <a:avLst/>
          </a:prstGeom>
          <a:solidFill>
            <a:srgbClr val="FFFFFF"/>
          </a:solidFill>
          <a:ln w="9525">
            <a:solidFill>
              <a:srgbClr val="FFFFFF"/>
            </a:solidFill>
            <a:miter lim="800000"/>
            <a:headEnd/>
            <a:tailEnd/>
          </a:ln>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200" b="1">
                <a:solidFill>
                  <a:srgbClr val="000000"/>
                </a:solidFill>
                <a:latin typeface="Arial" charset="0"/>
              </a:rPr>
              <a:t>Bentek Energy</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905711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1371600"/>
            <a:ext cx="9144000" cy="685800"/>
          </a:xfrm>
        </p:spPr>
        <p:txBody>
          <a:bodyPr>
            <a:normAutofit fontScale="90000"/>
          </a:bodyPr>
          <a:lstStyle/>
          <a:p>
            <a:pPr algn="ctr" eaLnBrk="1" hangingPunct="1">
              <a:defRPr/>
            </a:pPr>
            <a:r>
              <a:rPr lang="en-US" b="1" dirty="0" smtClean="0">
                <a:solidFill>
                  <a:schemeClr val="tx1"/>
                </a:solidFill>
              </a:rPr>
              <a:t>Billions Invested to Increase Access to Connect New Production</a:t>
            </a:r>
            <a:r>
              <a:rPr lang="en-US" b="1" dirty="0" smtClean="0"/>
              <a:t> </a:t>
            </a:r>
          </a:p>
        </p:txBody>
      </p:sp>
      <p:pic>
        <p:nvPicPr>
          <p:cNvPr id="6147"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57200" y="2251563"/>
            <a:ext cx="8001000" cy="4600575"/>
          </a:xfrm>
          <a:noFill/>
          <a:extLst>
            <a:ext uri="{909E8E84-426E-40DD-AFC4-6F175D3DCCD1}">
              <a14:hiddenFill xmlns:a14="http://schemas.microsoft.com/office/drawing/2010/main" xmlns="">
                <a:solidFill>
                  <a:srgbClr val="FFFFFF"/>
                </a:solidFill>
              </a14:hiddenFill>
            </a:ext>
          </a:extLst>
        </p:spPr>
      </p:pic>
      <p:sp>
        <p:nvSpPr>
          <p:cNvPr id="6148" name="Text Box 6"/>
          <p:cNvSpPr txBox="1">
            <a:spLocks noChangeArrowheads="1"/>
          </p:cNvSpPr>
          <p:nvPr/>
        </p:nvSpPr>
        <p:spPr bwMode="auto">
          <a:xfrm>
            <a:off x="7086600" y="6400800"/>
            <a:ext cx="1905000" cy="284163"/>
          </a:xfrm>
          <a:prstGeom prst="rect">
            <a:avLst/>
          </a:prstGeom>
          <a:solidFill>
            <a:srgbClr val="FFFFFF"/>
          </a:solidFill>
          <a:ln w="9525">
            <a:solidFill>
              <a:srgbClr val="FFFFFF"/>
            </a:solidFill>
            <a:miter lim="800000"/>
            <a:headEnd/>
            <a:tailEnd/>
          </a:ln>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200" b="1">
                <a:solidFill>
                  <a:srgbClr val="000000"/>
                </a:solidFill>
                <a:latin typeface="Arial" charset="0"/>
              </a:rPr>
              <a:t>Source: Bentek Energy</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17378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1066800"/>
            <a:ext cx="9144000" cy="685800"/>
          </a:xfrm>
        </p:spPr>
        <p:txBody>
          <a:bodyPr>
            <a:normAutofit/>
          </a:bodyPr>
          <a:lstStyle/>
          <a:p>
            <a:pPr algn="ctr" eaLnBrk="1" hangingPunct="1">
              <a:defRPr/>
            </a:pPr>
            <a:r>
              <a:rPr lang="en-US" b="1" dirty="0" smtClean="0">
                <a:solidFill>
                  <a:schemeClr val="tx1"/>
                </a:solidFill>
              </a:rPr>
              <a:t>Western Canadian Exports</a:t>
            </a:r>
            <a:endParaRPr lang="en-US" sz="2800" b="1" dirty="0" smtClean="0">
              <a:solidFill>
                <a:schemeClr val="tx1"/>
              </a:solidFill>
            </a:endParaRPr>
          </a:p>
        </p:txBody>
      </p:sp>
      <p:pic>
        <p:nvPicPr>
          <p:cNvPr id="8195"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82888" y="1722145"/>
            <a:ext cx="8578223" cy="5118100"/>
          </a:xfrm>
          <a:noFill/>
          <a:extLst>
            <a:ext uri="{909E8E84-426E-40DD-AFC4-6F175D3DCCD1}">
              <a14:hiddenFill xmlns:a14="http://schemas.microsoft.com/office/drawing/2010/main" xmlns="">
                <a:solidFill>
                  <a:srgbClr val="FFFFFF"/>
                </a:solidFill>
              </a14:hiddenFill>
            </a:ext>
          </a:extLst>
        </p:spPr>
      </p:pic>
      <p:sp>
        <p:nvSpPr>
          <p:cNvPr id="8196" name="Text Box 5"/>
          <p:cNvSpPr txBox="1">
            <a:spLocks noChangeArrowheads="1"/>
          </p:cNvSpPr>
          <p:nvPr/>
        </p:nvSpPr>
        <p:spPr bwMode="auto">
          <a:xfrm>
            <a:off x="6477000" y="6553200"/>
            <a:ext cx="2667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400" b="1">
                <a:solidFill>
                  <a:srgbClr val="000000"/>
                </a:solidFill>
              </a:rPr>
              <a:t>Source: TransCanada</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14599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1143000"/>
            <a:ext cx="9144000" cy="685800"/>
          </a:xfrm>
        </p:spPr>
        <p:txBody>
          <a:bodyPr>
            <a:normAutofit/>
          </a:bodyPr>
          <a:lstStyle/>
          <a:p>
            <a:pPr algn="ctr" eaLnBrk="1" hangingPunct="1">
              <a:defRPr/>
            </a:pPr>
            <a:r>
              <a:rPr lang="en-US" b="1" dirty="0" smtClean="0">
                <a:solidFill>
                  <a:schemeClr val="tx1"/>
                </a:solidFill>
              </a:rPr>
              <a:t>Prudhoe Bay to Alberta Hub</a:t>
            </a:r>
            <a:endParaRPr lang="en-US" sz="2800" b="1" dirty="0" smtClean="0">
              <a:solidFill>
                <a:schemeClr val="tx1"/>
              </a:solidFill>
            </a:endParaRPr>
          </a:p>
        </p:txBody>
      </p:sp>
      <p:pic>
        <p:nvPicPr>
          <p:cNvPr id="16387"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96907" y="1739900"/>
            <a:ext cx="8150186" cy="5118100"/>
          </a:xfrm>
          <a:noFill/>
          <a:extLst>
            <a:ext uri="{909E8E84-426E-40DD-AFC4-6F175D3DCCD1}">
              <a14:hiddenFill xmlns:a14="http://schemas.microsoft.com/office/drawing/2010/main" xmlns="">
                <a:solidFill>
                  <a:srgbClr val="FFFFFF"/>
                </a:solidFill>
              </a14:hiddenFill>
            </a:ext>
          </a:extLst>
        </p:spPr>
      </p:pic>
      <p:sp>
        <p:nvSpPr>
          <p:cNvPr id="16388" name="Text Box 5"/>
          <p:cNvSpPr txBox="1">
            <a:spLocks noChangeArrowheads="1"/>
          </p:cNvSpPr>
          <p:nvPr/>
        </p:nvSpPr>
        <p:spPr bwMode="auto">
          <a:xfrm>
            <a:off x="6477000" y="6553200"/>
            <a:ext cx="2667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400" b="1">
                <a:solidFill>
                  <a:srgbClr val="000000"/>
                </a:solidFill>
              </a:rPr>
              <a:t>Source: TransCanada</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80763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1143000"/>
            <a:ext cx="9144000" cy="685800"/>
          </a:xfrm>
        </p:spPr>
        <p:txBody>
          <a:bodyPr>
            <a:normAutofit/>
          </a:bodyPr>
          <a:lstStyle/>
          <a:p>
            <a:pPr algn="ctr" eaLnBrk="1" hangingPunct="1">
              <a:defRPr/>
            </a:pPr>
            <a:r>
              <a:rPr lang="en-US" b="1" dirty="0" smtClean="0">
                <a:solidFill>
                  <a:schemeClr val="tx1"/>
                </a:solidFill>
              </a:rPr>
              <a:t>New Rockies Capacity Options</a:t>
            </a:r>
            <a:endParaRPr lang="en-US" sz="2800" b="1" dirty="0" smtClean="0">
              <a:solidFill>
                <a:schemeClr val="tx1"/>
              </a:solidFill>
            </a:endParaRPr>
          </a:p>
        </p:txBody>
      </p:sp>
      <p:pic>
        <p:nvPicPr>
          <p:cNvPr id="15363"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71916" y="1821680"/>
            <a:ext cx="7600168" cy="4579120"/>
          </a:xfrm>
          <a:noFill/>
          <a:extLst>
            <a:ext uri="{909E8E84-426E-40DD-AFC4-6F175D3DCCD1}">
              <a14:hiddenFill xmlns:a14="http://schemas.microsoft.com/office/drawing/2010/main" xmlns="">
                <a:solidFill>
                  <a:srgbClr val="FFFFFF"/>
                </a:solidFill>
              </a14:hiddenFill>
            </a:ext>
          </a:extLst>
        </p:spPr>
      </p:pic>
      <p:sp>
        <p:nvSpPr>
          <p:cNvPr id="15364" name="Text Box 5"/>
          <p:cNvSpPr txBox="1">
            <a:spLocks noChangeArrowheads="1"/>
          </p:cNvSpPr>
          <p:nvPr/>
        </p:nvSpPr>
        <p:spPr bwMode="auto">
          <a:xfrm>
            <a:off x="0" y="6400800"/>
            <a:ext cx="2667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400" b="1">
                <a:solidFill>
                  <a:srgbClr val="000000"/>
                </a:solidFill>
              </a:rPr>
              <a:t>Source: TransCanada</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003957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6194" y="1219200"/>
            <a:ext cx="9144000" cy="685800"/>
          </a:xfrm>
        </p:spPr>
        <p:txBody>
          <a:bodyPr>
            <a:normAutofit/>
          </a:bodyPr>
          <a:lstStyle/>
          <a:p>
            <a:pPr algn="ctr" eaLnBrk="1" hangingPunct="1">
              <a:defRPr/>
            </a:pPr>
            <a:r>
              <a:rPr lang="en-US" b="1" dirty="0" smtClean="0">
                <a:solidFill>
                  <a:schemeClr val="tx1"/>
                </a:solidFill>
              </a:rPr>
              <a:t>Moving Rockies Supply</a:t>
            </a:r>
          </a:p>
        </p:txBody>
      </p:sp>
      <p:pic>
        <p:nvPicPr>
          <p:cNvPr id="1331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057400"/>
            <a:ext cx="8739188" cy="3735388"/>
          </a:xfrm>
          <a:prstGeom prst="rect">
            <a:avLst/>
          </a:prstGeom>
          <a:noFill/>
          <a:ln w="222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316" name="Text Box 6"/>
          <p:cNvSpPr txBox="1">
            <a:spLocks noChangeArrowheads="1"/>
          </p:cNvSpPr>
          <p:nvPr/>
        </p:nvSpPr>
        <p:spPr bwMode="auto">
          <a:xfrm>
            <a:off x="228600" y="5867400"/>
            <a:ext cx="6248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buClr>
                <a:srgbClr val="FFCC00"/>
              </a:buClr>
              <a:buFont typeface="Wingdings" pitchFamily="2" charset="2"/>
              <a:buNone/>
            </a:pPr>
            <a:r>
              <a:rPr lang="en-US" sz="1400">
                <a:latin typeface="Book Antiqua" pitchFamily="18" charset="0"/>
              </a:rPr>
              <a:t>Source: www.kindermorgan.com</a:t>
            </a:r>
          </a:p>
        </p:txBody>
      </p:sp>
      <p:sp>
        <p:nvSpPr>
          <p:cNvPr id="13317" name="Line 7"/>
          <p:cNvSpPr>
            <a:spLocks noChangeShapeType="1"/>
          </p:cNvSpPr>
          <p:nvPr/>
        </p:nvSpPr>
        <p:spPr bwMode="auto">
          <a:xfrm>
            <a:off x="2743200" y="5181600"/>
            <a:ext cx="3733800" cy="0"/>
          </a:xfrm>
          <a:prstGeom prst="line">
            <a:avLst/>
          </a:prstGeom>
          <a:noFill/>
          <a:ln w="88900">
            <a:solidFill>
              <a:srgbClr val="000000"/>
            </a:solidFill>
            <a:round/>
            <a:headEnd/>
            <a:tailEnd type="stealth" w="lg" len="lg"/>
          </a:ln>
          <a:extLst>
            <a:ext uri="{909E8E84-426E-40DD-AFC4-6F175D3DCCD1}">
              <a14:hiddenFill xmlns:a14="http://schemas.microsoft.com/office/drawing/2010/main" xmlns="">
                <a:noFill/>
              </a14:hiddenFill>
            </a:ext>
          </a:extLst>
        </p:spPr>
        <p:txBody>
          <a:bodyPr/>
          <a:lstStyle/>
          <a:p>
            <a:endParaRPr lang="en-US"/>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9236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1219200"/>
            <a:ext cx="9144000" cy="685800"/>
          </a:xfrm>
        </p:spPr>
        <p:txBody>
          <a:bodyPr>
            <a:normAutofit/>
          </a:bodyPr>
          <a:lstStyle/>
          <a:p>
            <a:pPr algn="ctr" eaLnBrk="1" hangingPunct="1">
              <a:defRPr/>
            </a:pPr>
            <a:r>
              <a:rPr lang="en-US" b="1" dirty="0" smtClean="0">
                <a:solidFill>
                  <a:schemeClr val="tx1"/>
                </a:solidFill>
              </a:rPr>
              <a:t>Rockies Express Pipeline - Kinder Morgan</a:t>
            </a:r>
          </a:p>
        </p:txBody>
      </p:sp>
      <p:pic>
        <p:nvPicPr>
          <p:cNvPr id="14339"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03334" y="2209800"/>
            <a:ext cx="8537331" cy="4387362"/>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54633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6377" y="1122285"/>
            <a:ext cx="9144000" cy="685800"/>
          </a:xfrm>
        </p:spPr>
        <p:txBody>
          <a:bodyPr>
            <a:normAutofit/>
          </a:bodyPr>
          <a:lstStyle/>
          <a:p>
            <a:pPr algn="ctr" eaLnBrk="1" hangingPunct="1">
              <a:defRPr/>
            </a:pPr>
            <a:r>
              <a:rPr lang="en-US" b="1" dirty="0" smtClean="0">
                <a:solidFill>
                  <a:schemeClr val="tx1"/>
                </a:solidFill>
              </a:rPr>
              <a:t>Northeast Express </a:t>
            </a:r>
          </a:p>
        </p:txBody>
      </p:sp>
      <p:pic>
        <p:nvPicPr>
          <p:cNvPr id="17411"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848457" y="1964043"/>
            <a:ext cx="7447085" cy="4756638"/>
          </a:xfrm>
          <a:noFill/>
          <a:extLst>
            <a:ext uri="{909E8E84-426E-40DD-AFC4-6F175D3DCCD1}">
              <a14:hiddenFill xmlns:a14="http://schemas.microsoft.com/office/drawing/2010/main" xmlns="">
                <a:solidFill>
                  <a:srgbClr val="FFFFFF"/>
                </a:solidFill>
              </a14:hiddenFill>
            </a:ext>
          </a:extLst>
        </p:spPr>
      </p:pic>
      <p:sp>
        <p:nvSpPr>
          <p:cNvPr id="17412" name="Text Box 5"/>
          <p:cNvSpPr txBox="1">
            <a:spLocks noChangeArrowheads="1"/>
          </p:cNvSpPr>
          <p:nvPr/>
        </p:nvSpPr>
        <p:spPr bwMode="auto">
          <a:xfrm>
            <a:off x="6705600" y="6583363"/>
            <a:ext cx="2286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50000"/>
              </a:spcBef>
            </a:pPr>
            <a:r>
              <a:rPr lang="en-US" sz="1200" b="1">
                <a:solidFill>
                  <a:schemeClr val="bg1"/>
                </a:solidFill>
              </a:rPr>
              <a:t>Source: Kinder Morgan</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60117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1066800"/>
            <a:ext cx="9144000" cy="762000"/>
          </a:xfrm>
        </p:spPr>
        <p:txBody>
          <a:bodyPr/>
          <a:lstStyle/>
          <a:p>
            <a:pPr algn="ctr" eaLnBrk="1" hangingPunct="1">
              <a:defRPr/>
            </a:pPr>
            <a:r>
              <a:rPr lang="en-US" sz="2400" b="1" dirty="0" smtClean="0">
                <a:solidFill>
                  <a:schemeClr val="tx1"/>
                </a:solidFill>
              </a:rPr>
              <a:t>Tennessee Gas Pipeline - Northeast Passage (NEP) Project</a:t>
            </a:r>
          </a:p>
        </p:txBody>
      </p:sp>
      <p:pic>
        <p:nvPicPr>
          <p:cNvPr id="19459"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90800" y="1752600"/>
            <a:ext cx="8362399" cy="4863591"/>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503956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1143000"/>
            <a:ext cx="9144000" cy="685800"/>
          </a:xfrm>
        </p:spPr>
        <p:txBody>
          <a:bodyPr>
            <a:normAutofit/>
          </a:bodyPr>
          <a:lstStyle/>
          <a:p>
            <a:pPr algn="ctr" eaLnBrk="1" hangingPunct="1">
              <a:defRPr/>
            </a:pPr>
            <a:r>
              <a:rPr lang="en-US" b="1" dirty="0" smtClean="0">
                <a:solidFill>
                  <a:schemeClr val="tx1"/>
                </a:solidFill>
              </a:rPr>
              <a:t>Spectra – Time II to NJ</a:t>
            </a:r>
          </a:p>
        </p:txBody>
      </p:sp>
      <p:pic>
        <p:nvPicPr>
          <p:cNvPr id="18435" name="Picture 7"/>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499088" y="1981200"/>
            <a:ext cx="6145823" cy="4730262"/>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365080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1028" name="Slide Number Placeholder 2"/>
          <p:cNvSpPr>
            <a:spLocks noGrp="1"/>
          </p:cNvSpPr>
          <p:nvPr>
            <p:ph type="sldNum" sz="quarter" idx="10"/>
          </p:nvPr>
        </p:nvSpPr>
        <p:spPr>
          <a:xfrm>
            <a:off x="8226425" y="6561138"/>
            <a:ext cx="790575" cy="265112"/>
          </a:xfrm>
          <a:noFill/>
        </p:spPr>
        <p:txBody>
          <a:bodyPr/>
          <a:lstStyle/>
          <a:p>
            <a:fld id="{8DB760EC-5DA1-49B1-AD0D-73B4694B70FC}" type="slidenum">
              <a:rPr lang="en-US">
                <a:solidFill>
                  <a:srgbClr val="000000"/>
                </a:solidFill>
                <a:latin typeface="Arial" charset="0"/>
                <a:cs typeface="Arial" charset="0"/>
              </a:rPr>
              <a:pPr/>
              <a:t>5</a:t>
            </a:fld>
            <a:endParaRPr lang="en-US">
              <a:solidFill>
                <a:srgbClr val="000000"/>
              </a:solidFill>
              <a:latin typeface="Arial" charset="0"/>
              <a:cs typeface="Arial" charset="0"/>
            </a:endParaRPr>
          </a:p>
        </p:txBody>
      </p:sp>
      <p:sp>
        <p:nvSpPr>
          <p:cNvPr id="1029" name="Rectangle 2"/>
          <p:cNvSpPr>
            <a:spLocks noChangeArrowheads="1"/>
          </p:cNvSpPr>
          <p:nvPr/>
        </p:nvSpPr>
        <p:spPr bwMode="auto">
          <a:xfrm>
            <a:off x="500063" y="1147763"/>
            <a:ext cx="8323262" cy="898525"/>
          </a:xfrm>
          <a:prstGeom prst="rect">
            <a:avLst/>
          </a:prstGeom>
          <a:noFill/>
          <a:ln w="9525">
            <a:noFill/>
            <a:miter lim="800000"/>
            <a:headEnd/>
            <a:tailEnd/>
          </a:ln>
        </p:spPr>
        <p:txBody>
          <a:bodyPr anchor="ctr"/>
          <a:lstStyle/>
          <a:p>
            <a:pPr algn="ctr" fontAlgn="base">
              <a:lnSpc>
                <a:spcPct val="150000"/>
              </a:lnSpc>
              <a:spcBef>
                <a:spcPct val="20000"/>
              </a:spcBef>
              <a:spcAft>
                <a:spcPct val="0"/>
              </a:spcAft>
            </a:pPr>
            <a:endParaRPr lang="en-US" sz="2800" dirty="0">
              <a:solidFill>
                <a:srgbClr val="333399"/>
              </a:solidFill>
              <a:latin typeface="Tahoma" pitchFamily="34" charset="0"/>
            </a:endParaRPr>
          </a:p>
        </p:txBody>
      </p:sp>
      <p:sp>
        <p:nvSpPr>
          <p:cNvPr id="1030" name="Rectangle 10"/>
          <p:cNvSpPr>
            <a:spLocks noChangeArrowheads="1"/>
          </p:cNvSpPr>
          <p:nvPr/>
        </p:nvSpPr>
        <p:spPr bwMode="white">
          <a:xfrm>
            <a:off x="0" y="827996"/>
            <a:ext cx="9144000" cy="623887"/>
          </a:xfrm>
          <a:prstGeom prst="rect">
            <a:avLst/>
          </a:prstGeom>
          <a:noFill/>
          <a:ln w="9525" algn="ctr">
            <a:noFill/>
            <a:miter lim="800000"/>
            <a:headEnd/>
            <a:tailEnd/>
          </a:ln>
        </p:spPr>
        <p:txBody>
          <a:bodyPr anchor="ctr"/>
          <a:lstStyle/>
          <a:p>
            <a:pPr fontAlgn="base">
              <a:lnSpc>
                <a:spcPct val="150000"/>
              </a:lnSpc>
              <a:spcBef>
                <a:spcPct val="20000"/>
              </a:spcBef>
              <a:spcAft>
                <a:spcPct val="0"/>
              </a:spcAft>
            </a:pPr>
            <a:endParaRPr lang="en-US" sz="2800" dirty="0">
              <a:solidFill>
                <a:srgbClr val="0033CC"/>
              </a:solidFill>
            </a:endParaRPr>
          </a:p>
        </p:txBody>
      </p:sp>
      <p:graphicFrame>
        <p:nvGraphicFramePr>
          <p:cNvPr id="8" name="Chart 7"/>
          <p:cNvGraphicFramePr>
            <a:graphicFrameLocks/>
          </p:cNvGraphicFramePr>
          <p:nvPr>
            <p:extLst>
              <p:ext uri="{D42A27DB-BD31-4B8C-83A1-F6EECF244321}">
                <p14:modId xmlns:p14="http://schemas.microsoft.com/office/powerpoint/2010/main" xmlns="" val="4066024775"/>
              </p:ext>
            </p:extLst>
          </p:nvPr>
        </p:nvGraphicFramePr>
        <p:xfrm>
          <a:off x="0" y="910544"/>
          <a:ext cx="9144000" cy="59474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xmlns="" val="4059013275"/>
              </p:ext>
            </p:extLst>
          </p:nvPr>
        </p:nvGraphicFramePr>
        <p:xfrm>
          <a:off x="0" y="1145241"/>
          <a:ext cx="9054353" cy="54864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90859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1066800"/>
            <a:ext cx="9144000" cy="685800"/>
          </a:xfrm>
        </p:spPr>
        <p:txBody>
          <a:bodyPr>
            <a:normAutofit/>
          </a:bodyPr>
          <a:lstStyle/>
          <a:p>
            <a:pPr algn="ctr" eaLnBrk="1" hangingPunct="1">
              <a:defRPr/>
            </a:pPr>
            <a:r>
              <a:rPr lang="en-US" b="1" dirty="0" smtClean="0">
                <a:solidFill>
                  <a:schemeClr val="tx1"/>
                </a:solidFill>
              </a:rPr>
              <a:t>Marcellus Shale Play</a:t>
            </a:r>
          </a:p>
        </p:txBody>
      </p:sp>
      <p:pic>
        <p:nvPicPr>
          <p:cNvPr id="21507"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04234" y="1676400"/>
            <a:ext cx="8535531" cy="5027666"/>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80578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776287"/>
            <a:ext cx="9144000" cy="1143000"/>
          </a:xfrm>
        </p:spPr>
        <p:txBody>
          <a:bodyPr anchor="ctr"/>
          <a:lstStyle/>
          <a:p>
            <a:pPr algn="ctr"/>
            <a:r>
              <a:rPr lang="en-US" sz="2800" b="1" dirty="0" smtClean="0">
                <a:solidFill>
                  <a:schemeClr val="tx1"/>
                </a:solidFill>
                <a:effectLst/>
              </a:rPr>
              <a:t>Pre-Marcellus Gas Supply Sources to the Northeast</a:t>
            </a:r>
          </a:p>
        </p:txBody>
      </p:sp>
      <p:pic>
        <p:nvPicPr>
          <p:cNvPr id="921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600" t="23000" r="41785" b="1070"/>
          <a:stretch>
            <a:fillRect/>
          </a:stretch>
        </p:blipFill>
        <p:spPr bwMode="auto">
          <a:xfrm>
            <a:off x="1371600" y="1524000"/>
            <a:ext cx="7086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ight Arrow 5"/>
          <p:cNvSpPr>
            <a:spLocks noChangeArrowheads="1"/>
          </p:cNvSpPr>
          <p:nvPr/>
        </p:nvSpPr>
        <p:spPr bwMode="auto">
          <a:xfrm rot="-3018811">
            <a:off x="3875881" y="3750469"/>
            <a:ext cx="1443038" cy="450850"/>
          </a:xfrm>
          <a:prstGeom prst="rightArrow">
            <a:avLst>
              <a:gd name="adj1" fmla="val 50000"/>
              <a:gd name="adj2" fmla="val 50011"/>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9221" name="Right Arrow 6"/>
          <p:cNvSpPr>
            <a:spLocks noChangeArrowheads="1"/>
          </p:cNvSpPr>
          <p:nvPr/>
        </p:nvSpPr>
        <p:spPr bwMode="auto">
          <a:xfrm rot="-727845">
            <a:off x="6413500" y="2260600"/>
            <a:ext cx="1238250" cy="260350"/>
          </a:xfrm>
          <a:prstGeom prst="rightArrow">
            <a:avLst>
              <a:gd name="adj1" fmla="val 50000"/>
              <a:gd name="adj2" fmla="val 49895"/>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9222" name="Right Arrow 7"/>
          <p:cNvSpPr>
            <a:spLocks noChangeArrowheads="1"/>
          </p:cNvSpPr>
          <p:nvPr/>
        </p:nvSpPr>
        <p:spPr bwMode="auto">
          <a:xfrm>
            <a:off x="6324600" y="2971800"/>
            <a:ext cx="1106488" cy="254000"/>
          </a:xfrm>
          <a:prstGeom prst="rightArrow">
            <a:avLst>
              <a:gd name="adj1" fmla="val 50000"/>
              <a:gd name="adj2" fmla="val 49936"/>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9223" name="Right Arrow 8"/>
          <p:cNvSpPr>
            <a:spLocks noChangeArrowheads="1"/>
          </p:cNvSpPr>
          <p:nvPr/>
        </p:nvSpPr>
        <p:spPr bwMode="auto">
          <a:xfrm rot="1132257">
            <a:off x="5802313" y="3752850"/>
            <a:ext cx="1106487" cy="254000"/>
          </a:xfrm>
          <a:prstGeom prst="rightArrow">
            <a:avLst>
              <a:gd name="adj1" fmla="val 50000"/>
              <a:gd name="adj2" fmla="val 49936"/>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9224" name="Right Arrow 13"/>
          <p:cNvSpPr>
            <a:spLocks noChangeArrowheads="1"/>
          </p:cNvSpPr>
          <p:nvPr/>
        </p:nvSpPr>
        <p:spPr bwMode="auto">
          <a:xfrm rot="-3326597">
            <a:off x="2747169" y="5315744"/>
            <a:ext cx="1465263" cy="409575"/>
          </a:xfrm>
          <a:prstGeom prst="rightArrow">
            <a:avLst>
              <a:gd name="adj1" fmla="val 50000"/>
              <a:gd name="adj2" fmla="val 49986"/>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9225" name="TextBox 14"/>
          <p:cNvSpPr txBox="1">
            <a:spLocks noChangeArrowheads="1"/>
          </p:cNvSpPr>
          <p:nvPr/>
        </p:nvSpPr>
        <p:spPr bwMode="auto">
          <a:xfrm>
            <a:off x="5029200" y="3171824"/>
            <a:ext cx="685800" cy="276225"/>
          </a:xfrm>
          <a:prstGeom prst="rect">
            <a:avLst/>
          </a:prstGeom>
          <a:solidFill>
            <a:schemeClr val="tx1"/>
          </a:solidFill>
          <a:ln w="9525">
            <a:solidFill>
              <a:schemeClr val="bg2"/>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dirty="0">
                <a:solidFill>
                  <a:schemeClr val="bg2"/>
                </a:solidFill>
              </a:rPr>
              <a:t>LEIDY</a:t>
            </a:r>
          </a:p>
        </p:txBody>
      </p:sp>
      <p:sp>
        <p:nvSpPr>
          <p:cNvPr id="9226" name="TextBox 15"/>
          <p:cNvSpPr txBox="1">
            <a:spLocks noChangeArrowheads="1"/>
          </p:cNvSpPr>
          <p:nvPr/>
        </p:nvSpPr>
        <p:spPr bwMode="auto">
          <a:xfrm>
            <a:off x="5105400" y="4114800"/>
            <a:ext cx="1676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500" b="1">
                <a:solidFill>
                  <a:schemeClr val="bg2"/>
                </a:solidFill>
              </a:rPr>
              <a:t>Pennsylvania</a:t>
            </a:r>
          </a:p>
        </p:txBody>
      </p:sp>
      <p:sp>
        <p:nvSpPr>
          <p:cNvPr id="9227" name="TextBox 16"/>
          <p:cNvSpPr txBox="1">
            <a:spLocks noChangeArrowheads="1"/>
          </p:cNvSpPr>
          <p:nvPr/>
        </p:nvSpPr>
        <p:spPr bwMode="auto">
          <a:xfrm>
            <a:off x="6477000" y="2590800"/>
            <a:ext cx="1676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500" b="1">
                <a:solidFill>
                  <a:schemeClr val="bg2"/>
                </a:solidFill>
              </a:rPr>
              <a:t>New York</a:t>
            </a:r>
          </a:p>
        </p:txBody>
      </p:sp>
      <p:sp>
        <p:nvSpPr>
          <p:cNvPr id="19" name="TextBox 18"/>
          <p:cNvSpPr txBox="1"/>
          <p:nvPr/>
        </p:nvSpPr>
        <p:spPr>
          <a:xfrm>
            <a:off x="355600" y="2295525"/>
            <a:ext cx="3124200" cy="1200150"/>
          </a:xfrm>
          <a:prstGeom prst="rect">
            <a:avLst/>
          </a:prstGeom>
          <a:noFill/>
        </p:spPr>
        <p:txBody>
          <a:bodyPr>
            <a:spAutoFit/>
          </a:bodyPr>
          <a:lstStyle/>
          <a:p>
            <a:pPr algn="ctr">
              <a:defRPr/>
            </a:pPr>
            <a:r>
              <a:rPr lang="en-US" dirty="0">
                <a:latin typeface="+mj-lt"/>
              </a:rPr>
              <a:t>Traditionally gas supply sources have come from Canada, the Rockies, and the Gulf Coast Region.  </a:t>
            </a:r>
          </a:p>
        </p:txBody>
      </p:sp>
      <p:sp>
        <p:nvSpPr>
          <p:cNvPr id="20" name="TextBox 19"/>
          <p:cNvSpPr txBox="1"/>
          <p:nvPr/>
        </p:nvSpPr>
        <p:spPr>
          <a:xfrm>
            <a:off x="4648200" y="2409824"/>
            <a:ext cx="914400" cy="276225"/>
          </a:xfrm>
          <a:prstGeom prst="rect">
            <a:avLst/>
          </a:prstGeom>
          <a:solidFill>
            <a:schemeClr val="tx1"/>
          </a:solidFill>
          <a:ln>
            <a:solidFill>
              <a:schemeClr val="bg2">
                <a:lumMod val="95000"/>
                <a:lumOff val="5000"/>
              </a:schemeClr>
            </a:solidFill>
          </a:ln>
        </p:spPr>
        <p:txBody>
          <a:bodyPr>
            <a:spAutoFit/>
          </a:bodyPr>
          <a:lstStyle/>
          <a:p>
            <a:pPr algn="ctr">
              <a:defRPr/>
            </a:pPr>
            <a:r>
              <a:rPr lang="en-US" sz="1200" b="1" dirty="0">
                <a:solidFill>
                  <a:schemeClr val="bg2"/>
                </a:solidFill>
              </a:rPr>
              <a:t>NIAGARA</a:t>
            </a:r>
          </a:p>
        </p:txBody>
      </p:sp>
      <p:sp>
        <p:nvSpPr>
          <p:cNvPr id="21" name="Bent Arrow 20"/>
          <p:cNvSpPr/>
          <p:nvPr/>
        </p:nvSpPr>
        <p:spPr bwMode="auto">
          <a:xfrm rot="5400000">
            <a:off x="4585494" y="1605755"/>
            <a:ext cx="790575" cy="817563"/>
          </a:xfrm>
          <a:prstGeom prst="bentArrow">
            <a:avLst/>
          </a:prstGeom>
          <a:solidFill>
            <a:schemeClr val="accent1"/>
          </a:solidFill>
          <a:ln w="9525" cap="flat" cmpd="sng" algn="ctr">
            <a:solidFill>
              <a:srgbClr val="000000"/>
            </a:solidFill>
            <a:prstDash val="solid"/>
            <a:round/>
            <a:headEnd type="none" w="med" len="med"/>
            <a:tailEnd type="triangle" w="med" len="med"/>
          </a:ln>
          <a:effectLst/>
        </p:spPr>
        <p:txBody>
          <a:bodyPr/>
          <a:lstStyle/>
          <a:p>
            <a:pPr algn="ctr">
              <a:defRPr/>
            </a:pPr>
            <a:endParaRPr lang="en-US"/>
          </a:p>
        </p:txBody>
      </p:sp>
      <p:sp>
        <p:nvSpPr>
          <p:cNvPr id="22" name="TextBox 21"/>
          <p:cNvSpPr txBox="1"/>
          <p:nvPr/>
        </p:nvSpPr>
        <p:spPr>
          <a:xfrm>
            <a:off x="3581400" y="1643062"/>
            <a:ext cx="914400" cy="276225"/>
          </a:xfrm>
          <a:prstGeom prst="rect">
            <a:avLst/>
          </a:prstGeom>
          <a:solidFill>
            <a:schemeClr val="tx1"/>
          </a:solidFill>
          <a:ln>
            <a:solidFill>
              <a:schemeClr val="bg2">
                <a:lumMod val="95000"/>
                <a:lumOff val="5000"/>
              </a:schemeClr>
            </a:solidFill>
          </a:ln>
        </p:spPr>
        <p:txBody>
          <a:bodyPr>
            <a:spAutoFit/>
          </a:bodyPr>
          <a:lstStyle/>
          <a:p>
            <a:pPr algn="ctr">
              <a:defRPr/>
            </a:pPr>
            <a:r>
              <a:rPr lang="en-US" sz="1200" b="1" dirty="0">
                <a:solidFill>
                  <a:schemeClr val="bg2"/>
                </a:solidFill>
              </a:rPr>
              <a:t>ONTARIO</a:t>
            </a:r>
          </a:p>
        </p:txBody>
      </p:sp>
      <p:sp>
        <p:nvSpPr>
          <p:cNvPr id="9232" name="Down Arrow 23"/>
          <p:cNvSpPr>
            <a:spLocks noChangeArrowheads="1"/>
          </p:cNvSpPr>
          <p:nvPr/>
        </p:nvSpPr>
        <p:spPr bwMode="auto">
          <a:xfrm>
            <a:off x="5181600" y="2714624"/>
            <a:ext cx="304800" cy="457200"/>
          </a:xfrm>
          <a:prstGeom prst="downArrow">
            <a:avLst>
              <a:gd name="adj1" fmla="val 50000"/>
              <a:gd name="adj2" fmla="val 50000"/>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7" name="TextBox 16"/>
          <p:cNvSpPr txBox="1"/>
          <p:nvPr/>
        </p:nvSpPr>
        <p:spPr>
          <a:xfrm>
            <a:off x="7431088" y="6444734"/>
            <a:ext cx="1712912" cy="369332"/>
          </a:xfrm>
          <a:prstGeom prst="rect">
            <a:avLst/>
          </a:prstGeom>
          <a:noFill/>
        </p:spPr>
        <p:txBody>
          <a:bodyPr wrap="square" rtlCol="0">
            <a:spAutoFit/>
          </a:bodyPr>
          <a:lstStyle/>
          <a:p>
            <a:r>
              <a:rPr lang="en-US" dirty="0" smtClean="0"/>
              <a:t>Source: NFGS</a:t>
            </a:r>
            <a:endParaRPr lang="en-US" dirty="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30213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762000"/>
            <a:ext cx="9144000" cy="1143000"/>
          </a:xfrm>
        </p:spPr>
        <p:txBody>
          <a:bodyPr anchor="ctr"/>
          <a:lstStyle/>
          <a:p>
            <a:pPr algn="ctr"/>
            <a:r>
              <a:rPr lang="en-US" sz="2800" b="1" dirty="0" smtClean="0">
                <a:solidFill>
                  <a:schemeClr val="tx1"/>
                </a:solidFill>
                <a:effectLst/>
              </a:rPr>
              <a:t>Post-Marcellus Gas Supply Sources to the Northeast</a:t>
            </a:r>
          </a:p>
        </p:txBody>
      </p:sp>
      <p:pic>
        <p:nvPicPr>
          <p:cNvPr id="1024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600" t="23000" r="41785" b="1070"/>
          <a:stretch>
            <a:fillRect/>
          </a:stretch>
        </p:blipFill>
        <p:spPr bwMode="auto">
          <a:xfrm>
            <a:off x="1371600" y="1600200"/>
            <a:ext cx="7086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Right Arrow 5"/>
          <p:cNvSpPr>
            <a:spLocks noChangeArrowheads="1"/>
          </p:cNvSpPr>
          <p:nvPr/>
        </p:nvSpPr>
        <p:spPr bwMode="auto">
          <a:xfrm rot="7825165">
            <a:off x="3875881" y="4055269"/>
            <a:ext cx="1443038" cy="450850"/>
          </a:xfrm>
          <a:prstGeom prst="rightArrow">
            <a:avLst>
              <a:gd name="adj1" fmla="val 50000"/>
              <a:gd name="adj2" fmla="val 50011"/>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0245" name="Right Arrow 6"/>
          <p:cNvSpPr>
            <a:spLocks noChangeArrowheads="1"/>
          </p:cNvSpPr>
          <p:nvPr/>
        </p:nvSpPr>
        <p:spPr bwMode="auto">
          <a:xfrm rot="-727845">
            <a:off x="6413500" y="2565400"/>
            <a:ext cx="1238250" cy="260350"/>
          </a:xfrm>
          <a:prstGeom prst="rightArrow">
            <a:avLst>
              <a:gd name="adj1" fmla="val 50000"/>
              <a:gd name="adj2" fmla="val 49895"/>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0246" name="Right Arrow 7"/>
          <p:cNvSpPr>
            <a:spLocks noChangeArrowheads="1"/>
          </p:cNvSpPr>
          <p:nvPr/>
        </p:nvSpPr>
        <p:spPr bwMode="auto">
          <a:xfrm>
            <a:off x="6324600" y="3276600"/>
            <a:ext cx="1106488" cy="254000"/>
          </a:xfrm>
          <a:prstGeom prst="rightArrow">
            <a:avLst>
              <a:gd name="adj1" fmla="val 50000"/>
              <a:gd name="adj2" fmla="val 49936"/>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0247" name="Right Arrow 8"/>
          <p:cNvSpPr>
            <a:spLocks noChangeArrowheads="1"/>
          </p:cNvSpPr>
          <p:nvPr/>
        </p:nvSpPr>
        <p:spPr bwMode="auto">
          <a:xfrm rot="1132257">
            <a:off x="5802313" y="4057650"/>
            <a:ext cx="1106487" cy="254000"/>
          </a:xfrm>
          <a:prstGeom prst="rightArrow">
            <a:avLst>
              <a:gd name="adj1" fmla="val 50000"/>
              <a:gd name="adj2" fmla="val 49936"/>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0248" name="Right Arrow 13"/>
          <p:cNvSpPr>
            <a:spLocks noChangeArrowheads="1"/>
          </p:cNvSpPr>
          <p:nvPr/>
        </p:nvSpPr>
        <p:spPr bwMode="auto">
          <a:xfrm rot="7483429">
            <a:off x="2824163" y="5467350"/>
            <a:ext cx="1466850" cy="409575"/>
          </a:xfrm>
          <a:prstGeom prst="rightArrow">
            <a:avLst>
              <a:gd name="adj1" fmla="val 50000"/>
              <a:gd name="adj2" fmla="val 50040"/>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15" name="TextBox 14"/>
          <p:cNvSpPr txBox="1"/>
          <p:nvPr/>
        </p:nvSpPr>
        <p:spPr>
          <a:xfrm>
            <a:off x="5105400" y="3429000"/>
            <a:ext cx="685800" cy="276225"/>
          </a:xfrm>
          <a:prstGeom prst="rect">
            <a:avLst/>
          </a:prstGeom>
          <a:solidFill>
            <a:schemeClr val="tx1"/>
          </a:solidFill>
          <a:ln>
            <a:solidFill>
              <a:schemeClr val="bg2">
                <a:lumMod val="95000"/>
                <a:lumOff val="5000"/>
              </a:schemeClr>
            </a:solidFill>
          </a:ln>
        </p:spPr>
        <p:txBody>
          <a:bodyPr>
            <a:spAutoFit/>
          </a:bodyPr>
          <a:lstStyle/>
          <a:p>
            <a:pPr algn="ctr">
              <a:defRPr/>
            </a:pPr>
            <a:r>
              <a:rPr lang="en-US" sz="1200" b="1" dirty="0">
                <a:solidFill>
                  <a:schemeClr val="bg2"/>
                </a:solidFill>
              </a:rPr>
              <a:t>LEIDY</a:t>
            </a:r>
          </a:p>
        </p:txBody>
      </p:sp>
      <p:sp>
        <p:nvSpPr>
          <p:cNvPr id="10250" name="TextBox 15"/>
          <p:cNvSpPr txBox="1">
            <a:spLocks noChangeArrowheads="1"/>
          </p:cNvSpPr>
          <p:nvPr/>
        </p:nvSpPr>
        <p:spPr bwMode="auto">
          <a:xfrm>
            <a:off x="5105400" y="4419600"/>
            <a:ext cx="1676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500" b="1">
                <a:solidFill>
                  <a:schemeClr val="bg2"/>
                </a:solidFill>
              </a:rPr>
              <a:t>Pennsylvania</a:t>
            </a:r>
          </a:p>
        </p:txBody>
      </p:sp>
      <p:sp>
        <p:nvSpPr>
          <p:cNvPr id="10251" name="TextBox 16"/>
          <p:cNvSpPr txBox="1">
            <a:spLocks noChangeArrowheads="1"/>
          </p:cNvSpPr>
          <p:nvPr/>
        </p:nvSpPr>
        <p:spPr bwMode="auto">
          <a:xfrm>
            <a:off x="6477000" y="2895600"/>
            <a:ext cx="1676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500" b="1">
                <a:solidFill>
                  <a:schemeClr val="bg2"/>
                </a:solidFill>
              </a:rPr>
              <a:t>New York</a:t>
            </a:r>
          </a:p>
        </p:txBody>
      </p:sp>
      <p:sp>
        <p:nvSpPr>
          <p:cNvPr id="21" name="TextBox 20"/>
          <p:cNvSpPr txBox="1"/>
          <p:nvPr/>
        </p:nvSpPr>
        <p:spPr>
          <a:xfrm>
            <a:off x="304800" y="2394602"/>
            <a:ext cx="2819400" cy="1200150"/>
          </a:xfrm>
          <a:prstGeom prst="rect">
            <a:avLst/>
          </a:prstGeom>
          <a:noFill/>
        </p:spPr>
        <p:txBody>
          <a:bodyPr>
            <a:spAutoFit/>
          </a:bodyPr>
          <a:lstStyle/>
          <a:p>
            <a:pPr algn="ctr">
              <a:defRPr/>
            </a:pPr>
            <a:r>
              <a:rPr lang="en-US" dirty="0">
                <a:latin typeface="+mj-lt"/>
              </a:rPr>
              <a:t>Marcellus Shale has resulted in the traditional gas supply being displaced.</a:t>
            </a:r>
          </a:p>
        </p:txBody>
      </p:sp>
      <p:sp>
        <p:nvSpPr>
          <p:cNvPr id="22" name="TextBox 21"/>
          <p:cNvSpPr txBox="1"/>
          <p:nvPr/>
        </p:nvSpPr>
        <p:spPr>
          <a:xfrm>
            <a:off x="4724400" y="2438400"/>
            <a:ext cx="914400" cy="276225"/>
          </a:xfrm>
          <a:prstGeom prst="rect">
            <a:avLst/>
          </a:prstGeom>
          <a:solidFill>
            <a:schemeClr val="tx1"/>
          </a:solidFill>
          <a:ln>
            <a:solidFill>
              <a:schemeClr val="bg2">
                <a:lumMod val="95000"/>
                <a:lumOff val="5000"/>
              </a:schemeClr>
            </a:solidFill>
          </a:ln>
        </p:spPr>
        <p:txBody>
          <a:bodyPr>
            <a:spAutoFit/>
          </a:bodyPr>
          <a:lstStyle/>
          <a:p>
            <a:pPr algn="ctr">
              <a:defRPr/>
            </a:pPr>
            <a:r>
              <a:rPr lang="en-US" sz="1200" b="1" dirty="0">
                <a:solidFill>
                  <a:schemeClr val="bg2"/>
                </a:solidFill>
              </a:rPr>
              <a:t>NIAGARA</a:t>
            </a:r>
          </a:p>
        </p:txBody>
      </p:sp>
      <p:sp>
        <p:nvSpPr>
          <p:cNvPr id="23" name="Bent Arrow 22"/>
          <p:cNvSpPr/>
          <p:nvPr/>
        </p:nvSpPr>
        <p:spPr bwMode="auto">
          <a:xfrm rot="16200000">
            <a:off x="3850481" y="1843882"/>
            <a:ext cx="790575" cy="817562"/>
          </a:xfrm>
          <a:prstGeom prst="bentArrow">
            <a:avLst/>
          </a:prstGeom>
          <a:solidFill>
            <a:schemeClr val="accent1"/>
          </a:solidFill>
          <a:ln w="9525" cap="flat" cmpd="sng" algn="ctr">
            <a:solidFill>
              <a:srgbClr val="000000"/>
            </a:solidFill>
            <a:prstDash val="solid"/>
            <a:round/>
            <a:headEnd type="none" w="med" len="med"/>
            <a:tailEnd type="triangle" w="med" len="med"/>
          </a:ln>
          <a:effectLst/>
        </p:spPr>
        <p:txBody>
          <a:bodyPr/>
          <a:lstStyle/>
          <a:p>
            <a:pPr algn="ctr">
              <a:defRPr/>
            </a:pPr>
            <a:endParaRPr lang="en-US"/>
          </a:p>
        </p:txBody>
      </p:sp>
      <p:sp>
        <p:nvSpPr>
          <p:cNvPr id="27" name="TextBox 26"/>
          <p:cNvSpPr txBox="1"/>
          <p:nvPr/>
        </p:nvSpPr>
        <p:spPr>
          <a:xfrm>
            <a:off x="3581400" y="1600200"/>
            <a:ext cx="914400" cy="276225"/>
          </a:xfrm>
          <a:prstGeom prst="rect">
            <a:avLst/>
          </a:prstGeom>
          <a:solidFill>
            <a:schemeClr val="tx1"/>
          </a:solidFill>
          <a:ln>
            <a:solidFill>
              <a:schemeClr val="bg2">
                <a:lumMod val="95000"/>
                <a:lumOff val="5000"/>
              </a:schemeClr>
            </a:solidFill>
          </a:ln>
        </p:spPr>
        <p:txBody>
          <a:bodyPr>
            <a:spAutoFit/>
          </a:bodyPr>
          <a:lstStyle/>
          <a:p>
            <a:pPr algn="ctr">
              <a:defRPr/>
            </a:pPr>
            <a:r>
              <a:rPr lang="en-US" sz="1200" b="1" dirty="0">
                <a:solidFill>
                  <a:schemeClr val="bg2"/>
                </a:solidFill>
              </a:rPr>
              <a:t>ONTARIO</a:t>
            </a:r>
          </a:p>
        </p:txBody>
      </p:sp>
      <p:sp>
        <p:nvSpPr>
          <p:cNvPr id="10256" name="Up Arrow 29"/>
          <p:cNvSpPr>
            <a:spLocks noChangeArrowheads="1"/>
          </p:cNvSpPr>
          <p:nvPr/>
        </p:nvSpPr>
        <p:spPr bwMode="auto">
          <a:xfrm>
            <a:off x="5105400" y="2819400"/>
            <a:ext cx="304800" cy="533400"/>
          </a:xfrm>
          <a:prstGeom prst="upArrow">
            <a:avLst>
              <a:gd name="adj1" fmla="val 50000"/>
              <a:gd name="adj2" fmla="val 49997"/>
            </a:avLst>
          </a:prstGeom>
          <a:solidFill>
            <a:schemeClr val="accent1"/>
          </a:solidFill>
          <a:ln w="9525" algn="ctr">
            <a:solidFill>
              <a:srgbClr val="000000"/>
            </a:solidFill>
            <a:round/>
            <a:headEnd/>
            <a:tailEnd type="triangle" w="med" len="med"/>
          </a:ln>
        </p:spPr>
        <p:txBody>
          <a:bodyPr/>
          <a:lstStyle/>
          <a:p>
            <a:pPr algn="ctr"/>
            <a:endParaRPr lang="en-US"/>
          </a:p>
        </p:txBody>
      </p:sp>
      <p:sp>
        <p:nvSpPr>
          <p:cNvPr id="2" name="TextBox 1"/>
          <p:cNvSpPr txBox="1"/>
          <p:nvPr/>
        </p:nvSpPr>
        <p:spPr>
          <a:xfrm>
            <a:off x="7431088" y="6444734"/>
            <a:ext cx="1712912" cy="369332"/>
          </a:xfrm>
          <a:prstGeom prst="rect">
            <a:avLst/>
          </a:prstGeom>
          <a:noFill/>
        </p:spPr>
        <p:txBody>
          <a:bodyPr wrap="square" rtlCol="0">
            <a:spAutoFit/>
          </a:bodyPr>
          <a:lstStyle/>
          <a:p>
            <a:r>
              <a:rPr lang="en-US" dirty="0" smtClean="0"/>
              <a:t>Source: NFGS</a:t>
            </a:r>
            <a:endParaRPr lang="en-US" dirty="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154939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2958" y="1143000"/>
            <a:ext cx="9144000" cy="732692"/>
          </a:xfrm>
          <a:prstGeom prst="rect">
            <a:avLst/>
          </a:prstGeom>
          <a:noFill/>
          <a:ln w="9525">
            <a:noFill/>
            <a:miter lim="800000"/>
            <a:headEnd/>
            <a:tailEnd/>
          </a:ln>
          <a:effectLst/>
        </p:spPr>
        <p:txBody>
          <a:bodyPr lIns="92075" tIns="46038" rIns="92075" bIns="46038" anchor="ctr"/>
          <a:lstStyle/>
          <a:p>
            <a:pPr algn="ctr" eaLnBrk="0" hangingPunct="0">
              <a:lnSpc>
                <a:spcPct val="80000"/>
              </a:lnSpc>
              <a:defRPr/>
            </a:pPr>
            <a:r>
              <a:rPr lang="en-US" sz="3200" b="1" dirty="0">
                <a:latin typeface="+mj-lt"/>
              </a:rPr>
              <a:t>National Fuel Supply </a:t>
            </a:r>
            <a:r>
              <a:rPr lang="en-US" sz="3200" b="1" dirty="0" smtClean="0">
                <a:latin typeface="+mj-lt"/>
              </a:rPr>
              <a:t>- Storage </a:t>
            </a:r>
            <a:r>
              <a:rPr lang="en-US" sz="3200" b="1" dirty="0">
                <a:latin typeface="+mj-lt"/>
              </a:rPr>
              <a:t>Expansion</a:t>
            </a:r>
          </a:p>
        </p:txBody>
      </p:sp>
      <p:grpSp>
        <p:nvGrpSpPr>
          <p:cNvPr id="23555" name="Group 11"/>
          <p:cNvGrpSpPr>
            <a:grpSpLocks/>
          </p:cNvGrpSpPr>
          <p:nvPr/>
        </p:nvGrpSpPr>
        <p:grpSpPr bwMode="auto">
          <a:xfrm>
            <a:off x="228600" y="1858108"/>
            <a:ext cx="8559694" cy="4999892"/>
            <a:chOff x="482" y="669"/>
            <a:chExt cx="4784" cy="3388"/>
          </a:xfrm>
        </p:grpSpPr>
        <p:pic>
          <p:nvPicPr>
            <p:cNvPr id="23556" name="Picture 2" descr="sys_ny_p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2" y="669"/>
              <a:ext cx="4784" cy="3388"/>
            </a:xfrm>
            <a:prstGeom prst="rect">
              <a:avLst/>
            </a:prstGeom>
            <a:noFill/>
            <a:ln w="9525">
              <a:solidFill>
                <a:srgbClr val="000000"/>
              </a:solidFill>
              <a:prstDash val="sysDot"/>
              <a:miter lim="800000"/>
              <a:headEnd/>
              <a:tailEnd/>
            </a:ln>
            <a:extLst>
              <a:ext uri="{909E8E84-426E-40DD-AFC4-6F175D3DCCD1}">
                <a14:hiddenFill xmlns:a14="http://schemas.microsoft.com/office/drawing/2010/main" xmlns="">
                  <a:solidFill>
                    <a:srgbClr val="FFFFFF"/>
                  </a:solidFill>
                </a14:hiddenFill>
              </a:ext>
            </a:extLst>
          </p:spPr>
        </p:pic>
        <p:sp>
          <p:nvSpPr>
            <p:cNvPr id="23557" name="Line 3"/>
            <p:cNvSpPr>
              <a:spLocks noChangeShapeType="1"/>
            </p:cNvSpPr>
            <p:nvPr/>
          </p:nvSpPr>
          <p:spPr bwMode="auto">
            <a:xfrm>
              <a:off x="3744" y="1152"/>
              <a:ext cx="288" cy="192"/>
            </a:xfrm>
            <a:prstGeom prst="line">
              <a:avLst/>
            </a:prstGeom>
            <a:noFill/>
            <a:ln w="381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pPr algn="ctr"/>
              <a:endParaRPr lang="en-US"/>
            </a:p>
          </p:txBody>
        </p:sp>
        <p:sp>
          <p:nvSpPr>
            <p:cNvPr id="23558" name="Line 4"/>
            <p:cNvSpPr>
              <a:spLocks noChangeShapeType="1"/>
            </p:cNvSpPr>
            <p:nvPr/>
          </p:nvSpPr>
          <p:spPr bwMode="auto">
            <a:xfrm rot="-265020">
              <a:off x="1545" y="1940"/>
              <a:ext cx="582" cy="991"/>
            </a:xfrm>
            <a:prstGeom prst="line">
              <a:avLst/>
            </a:prstGeom>
            <a:noFill/>
            <a:ln w="254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p>
          </p:txBody>
        </p:sp>
        <p:sp>
          <p:nvSpPr>
            <p:cNvPr id="23559" name="Line 5"/>
            <p:cNvSpPr>
              <a:spLocks noChangeShapeType="1"/>
            </p:cNvSpPr>
            <p:nvPr/>
          </p:nvSpPr>
          <p:spPr bwMode="auto">
            <a:xfrm>
              <a:off x="4032" y="1344"/>
              <a:ext cx="144" cy="615"/>
            </a:xfrm>
            <a:prstGeom prst="line">
              <a:avLst/>
            </a:prstGeom>
            <a:noFill/>
            <a:ln w="381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pPr algn="ctr"/>
              <a:endParaRPr lang="en-US"/>
            </a:p>
          </p:txBody>
        </p:sp>
        <p:sp>
          <p:nvSpPr>
            <p:cNvPr id="23560" name="Line 6"/>
            <p:cNvSpPr>
              <a:spLocks noChangeShapeType="1"/>
            </p:cNvSpPr>
            <p:nvPr/>
          </p:nvSpPr>
          <p:spPr bwMode="auto">
            <a:xfrm>
              <a:off x="4176" y="1959"/>
              <a:ext cx="0" cy="393"/>
            </a:xfrm>
            <a:prstGeom prst="line">
              <a:avLst/>
            </a:prstGeom>
            <a:noFill/>
            <a:ln w="381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pPr algn="ctr"/>
              <a:endParaRPr lang="en-US"/>
            </a:p>
          </p:txBody>
        </p:sp>
        <p:sp>
          <p:nvSpPr>
            <p:cNvPr id="23561" name="Line 7"/>
            <p:cNvSpPr>
              <a:spLocks noChangeShapeType="1"/>
            </p:cNvSpPr>
            <p:nvPr/>
          </p:nvSpPr>
          <p:spPr bwMode="auto">
            <a:xfrm rot="221903">
              <a:off x="4176" y="2361"/>
              <a:ext cx="1056" cy="1"/>
            </a:xfrm>
            <a:prstGeom prst="line">
              <a:avLst/>
            </a:prstGeom>
            <a:noFill/>
            <a:ln w="25400">
              <a:solidFill>
                <a:srgbClr val="33CCCC"/>
              </a:solidFill>
              <a:prstDash val="sysDot"/>
              <a:round/>
              <a:headEnd/>
              <a:tailEnd/>
            </a:ln>
            <a:extLst>
              <a:ext uri="{909E8E84-426E-40DD-AFC4-6F175D3DCCD1}">
                <a14:hiddenFill xmlns:a14="http://schemas.microsoft.com/office/drawing/2010/main" xmlns="">
                  <a:noFill/>
                </a14:hiddenFill>
              </a:ext>
            </a:extLst>
          </p:spPr>
          <p:txBody>
            <a:bodyPr/>
            <a:lstStyle/>
            <a:p>
              <a:pPr algn="ctr"/>
              <a:endParaRPr lang="en-US"/>
            </a:p>
          </p:txBody>
        </p:sp>
        <p:sp>
          <p:nvSpPr>
            <p:cNvPr id="23562" name="Line 8"/>
            <p:cNvSpPr>
              <a:spLocks noChangeShapeType="1"/>
            </p:cNvSpPr>
            <p:nvPr/>
          </p:nvSpPr>
          <p:spPr bwMode="auto">
            <a:xfrm>
              <a:off x="1272" y="2108"/>
              <a:ext cx="744" cy="1655"/>
            </a:xfrm>
            <a:prstGeom prst="line">
              <a:avLst/>
            </a:prstGeom>
            <a:noFill/>
            <a:ln w="254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US"/>
            </a:p>
          </p:txBody>
        </p:sp>
        <p:sp>
          <p:nvSpPr>
            <p:cNvPr id="91146" name="Text Box 10"/>
            <p:cNvSpPr txBox="1">
              <a:spLocks noChangeArrowheads="1"/>
            </p:cNvSpPr>
            <p:nvPr/>
          </p:nvSpPr>
          <p:spPr bwMode="auto">
            <a:xfrm>
              <a:off x="552" y="1818"/>
              <a:ext cx="1368" cy="201"/>
            </a:xfrm>
            <a:prstGeom prst="rect">
              <a:avLst/>
            </a:prstGeom>
            <a:solidFill>
              <a:srgbClr val="DDDDDD"/>
            </a:solidFill>
            <a:ln w="9525">
              <a:noFill/>
              <a:miter lim="800000"/>
              <a:headEnd/>
              <a:tailEnd/>
            </a:ln>
            <a:effectLst>
              <a:outerShdw dist="35921" dir="2700000" algn="ctr" rotWithShape="0">
                <a:srgbClr val="808080"/>
              </a:outerShdw>
            </a:effectLst>
          </p:spPr>
          <p:txBody>
            <a:bodyPr>
              <a:spAutoFit/>
            </a:bodyPr>
            <a:lstStyle/>
            <a:p>
              <a:pPr algn="ctr" eaLnBrk="0" hangingPunct="0">
                <a:spcBef>
                  <a:spcPct val="50000"/>
                </a:spcBef>
                <a:defRPr/>
              </a:pPr>
              <a:r>
                <a:rPr kumimoji="1" lang="en-US" sz="1400" b="1">
                  <a:solidFill>
                    <a:srgbClr val="000099"/>
                  </a:solidFill>
                  <a:latin typeface="Arial" charset="0"/>
                </a:rPr>
                <a:t>East Branch &amp; Galbraith</a:t>
              </a:r>
            </a:p>
          </p:txBody>
        </p:sp>
      </p:gr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87176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1143000"/>
            <a:ext cx="9144000" cy="685800"/>
          </a:xfrm>
        </p:spPr>
        <p:txBody>
          <a:bodyPr>
            <a:normAutofit/>
          </a:bodyPr>
          <a:lstStyle/>
          <a:p>
            <a:pPr algn="ctr" eaLnBrk="1" hangingPunct="1">
              <a:defRPr/>
            </a:pPr>
            <a:r>
              <a:rPr lang="en-US" b="1" dirty="0" smtClean="0">
                <a:solidFill>
                  <a:schemeClr val="tx1"/>
                </a:solidFill>
              </a:rPr>
              <a:t>How millennium Fits In</a:t>
            </a:r>
          </a:p>
        </p:txBody>
      </p:sp>
      <p:pic>
        <p:nvPicPr>
          <p:cNvPr id="20483"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79181" y="1905000"/>
            <a:ext cx="8185638" cy="4642338"/>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53293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1127464"/>
            <a:ext cx="9144000" cy="685800"/>
          </a:xfrm>
        </p:spPr>
        <p:txBody>
          <a:bodyPr>
            <a:normAutofit/>
          </a:bodyPr>
          <a:lstStyle/>
          <a:p>
            <a:pPr algn="ctr" eaLnBrk="1" hangingPunct="1">
              <a:defRPr/>
            </a:pPr>
            <a:r>
              <a:rPr lang="en-US" b="1" dirty="0" smtClean="0">
                <a:solidFill>
                  <a:schemeClr val="tx1"/>
                </a:solidFill>
              </a:rPr>
              <a:t>Northeast Market Flow Changes</a:t>
            </a:r>
          </a:p>
        </p:txBody>
      </p:sp>
      <p:pic>
        <p:nvPicPr>
          <p:cNvPr id="12291"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147177" y="1905000"/>
            <a:ext cx="6849646" cy="4705097"/>
          </a:xfr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9163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nfg territory google map"/>
          <p:cNvPicPr>
            <a:picLocks noChangeAspect="1" noChangeArrowheads="1"/>
          </p:cNvPicPr>
          <p:nvPr/>
        </p:nvPicPr>
        <p:blipFill>
          <a:blip r:embed="rId2" cstate="print"/>
          <a:srcRect l="13750" t="7037" b="4074"/>
          <a:stretch>
            <a:fillRect/>
          </a:stretch>
        </p:blipFill>
        <p:spPr bwMode="auto">
          <a:xfrm>
            <a:off x="-304800" y="0"/>
            <a:ext cx="12115800" cy="7023100"/>
          </a:xfrm>
          <a:prstGeom prst="rect">
            <a:avLst/>
          </a:prstGeom>
          <a:noFill/>
          <a:ln w="9525">
            <a:noFill/>
            <a:miter lim="800000"/>
            <a:headEnd/>
            <a:tailEnd/>
          </a:ln>
        </p:spPr>
      </p:pic>
      <p:sp>
        <p:nvSpPr>
          <p:cNvPr id="80899" name="Freeform 3"/>
          <p:cNvSpPr>
            <a:spLocks/>
          </p:cNvSpPr>
          <p:nvPr/>
        </p:nvSpPr>
        <p:spPr bwMode="auto">
          <a:xfrm>
            <a:off x="-304800" y="1981200"/>
            <a:ext cx="9829800" cy="4876800"/>
          </a:xfrm>
          <a:custGeom>
            <a:avLst/>
            <a:gdLst>
              <a:gd name="T0" fmla="*/ 2147483647 w 6690"/>
              <a:gd name="T1" fmla="*/ 2147483647 h 4560"/>
              <a:gd name="T2" fmla="*/ 2147483647 w 6690"/>
              <a:gd name="T3" fmla="*/ 2147483647 h 4560"/>
              <a:gd name="T4" fmla="*/ 2147483647 w 6690"/>
              <a:gd name="T5" fmla="*/ 2147483647 h 4560"/>
              <a:gd name="T6" fmla="*/ 2147483647 w 6690"/>
              <a:gd name="T7" fmla="*/ 2147483647 h 4560"/>
              <a:gd name="T8" fmla="*/ 2147483647 w 6690"/>
              <a:gd name="T9" fmla="*/ 2147483647 h 4560"/>
              <a:gd name="T10" fmla="*/ 2147483647 w 6690"/>
              <a:gd name="T11" fmla="*/ 2147483647 h 4560"/>
              <a:gd name="T12" fmla="*/ 2147483647 w 6690"/>
              <a:gd name="T13" fmla="*/ 2147483647 h 4560"/>
              <a:gd name="T14" fmla="*/ 2147483647 w 6690"/>
              <a:gd name="T15" fmla="*/ 2147483647 h 4560"/>
              <a:gd name="T16" fmla="*/ 2147483647 w 6690"/>
              <a:gd name="T17" fmla="*/ 2147483647 h 4560"/>
              <a:gd name="T18" fmla="*/ 2147483647 w 6690"/>
              <a:gd name="T19" fmla="*/ 2147483647 h 4560"/>
              <a:gd name="T20" fmla="*/ 2147483647 w 6690"/>
              <a:gd name="T21" fmla="*/ 2147483647 h 4560"/>
              <a:gd name="T22" fmla="*/ 2147483647 w 6690"/>
              <a:gd name="T23" fmla="*/ 2147483647 h 4560"/>
              <a:gd name="T24" fmla="*/ 2147483647 w 6690"/>
              <a:gd name="T25" fmla="*/ 2147483647 h 4560"/>
              <a:gd name="T26" fmla="*/ 2147483647 w 6690"/>
              <a:gd name="T27" fmla="*/ 2147483647 h 4560"/>
              <a:gd name="T28" fmla="*/ 2147483647 w 6690"/>
              <a:gd name="T29" fmla="*/ 2147483647 h 4560"/>
              <a:gd name="T30" fmla="*/ 2147483647 w 6690"/>
              <a:gd name="T31" fmla="*/ 2147483647 h 4560"/>
              <a:gd name="T32" fmla="*/ 2147483647 w 6690"/>
              <a:gd name="T33" fmla="*/ 2147483647 h 4560"/>
              <a:gd name="T34" fmla="*/ 2147483647 w 6690"/>
              <a:gd name="T35" fmla="*/ 2147483647 h 4560"/>
              <a:gd name="T36" fmla="*/ 2147483647 w 6690"/>
              <a:gd name="T37" fmla="*/ 2147483647 h 4560"/>
              <a:gd name="T38" fmla="*/ 2147483647 w 6690"/>
              <a:gd name="T39" fmla="*/ 2147483647 h 4560"/>
              <a:gd name="T40" fmla="*/ 2147483647 w 6690"/>
              <a:gd name="T41" fmla="*/ 2147483647 h 4560"/>
              <a:gd name="T42" fmla="*/ 2147483647 w 6690"/>
              <a:gd name="T43" fmla="*/ 2147483647 h 4560"/>
              <a:gd name="T44" fmla="*/ 2147483647 w 6690"/>
              <a:gd name="T45" fmla="*/ 2147483647 h 4560"/>
              <a:gd name="T46" fmla="*/ 2147483647 w 6690"/>
              <a:gd name="T47" fmla="*/ 2147483647 h 4560"/>
              <a:gd name="T48" fmla="*/ 2147483647 w 6690"/>
              <a:gd name="T49" fmla="*/ 2147483647 h 4560"/>
              <a:gd name="T50" fmla="*/ 2147483647 w 6690"/>
              <a:gd name="T51" fmla="*/ 2147483647 h 4560"/>
              <a:gd name="T52" fmla="*/ 2147483647 w 6690"/>
              <a:gd name="T53" fmla="*/ 2147483647 h 4560"/>
              <a:gd name="T54" fmla="*/ 2147483647 w 6690"/>
              <a:gd name="T55" fmla="*/ 2147483647 h 4560"/>
              <a:gd name="T56" fmla="*/ 2147483647 w 6690"/>
              <a:gd name="T57" fmla="*/ 2147483647 h 4560"/>
              <a:gd name="T58" fmla="*/ 2147483647 w 6690"/>
              <a:gd name="T59" fmla="*/ 2147483647 h 4560"/>
              <a:gd name="T60" fmla="*/ 2147483647 w 6690"/>
              <a:gd name="T61" fmla="*/ 2147483647 h 4560"/>
              <a:gd name="T62" fmla="*/ 2147483647 w 6690"/>
              <a:gd name="T63" fmla="*/ 2147483647 h 4560"/>
              <a:gd name="T64" fmla="*/ 2147483647 w 6690"/>
              <a:gd name="T65" fmla="*/ 2147483647 h 4560"/>
              <a:gd name="T66" fmla="*/ 2147483647 w 6690"/>
              <a:gd name="T67" fmla="*/ 2147483647 h 4560"/>
              <a:gd name="T68" fmla="*/ 2147483647 w 6690"/>
              <a:gd name="T69" fmla="*/ 2147483647 h 4560"/>
              <a:gd name="T70" fmla="*/ 2147483647 w 6690"/>
              <a:gd name="T71" fmla="*/ 2147483647 h 4560"/>
              <a:gd name="T72" fmla="*/ 2147483647 w 6690"/>
              <a:gd name="T73" fmla="*/ 2147483647 h 4560"/>
              <a:gd name="T74" fmla="*/ 2147483647 w 6690"/>
              <a:gd name="T75" fmla="*/ 2147483647 h 4560"/>
              <a:gd name="T76" fmla="*/ 2147483647 w 6690"/>
              <a:gd name="T77" fmla="*/ 2147483647 h 4560"/>
              <a:gd name="T78" fmla="*/ 2147483647 w 6690"/>
              <a:gd name="T79" fmla="*/ 2147483647 h 4560"/>
              <a:gd name="T80" fmla="*/ 2147483647 w 6690"/>
              <a:gd name="T81" fmla="*/ 2147483647 h 4560"/>
              <a:gd name="T82" fmla="*/ 2147483647 w 6690"/>
              <a:gd name="T83" fmla="*/ 2147483647 h 4560"/>
              <a:gd name="T84" fmla="*/ 2147483647 w 6690"/>
              <a:gd name="T85" fmla="*/ 2147483647 h 4560"/>
              <a:gd name="T86" fmla="*/ 2147483647 w 6690"/>
              <a:gd name="T87" fmla="*/ 2147483647 h 4560"/>
              <a:gd name="T88" fmla="*/ 2147483647 w 6690"/>
              <a:gd name="T89" fmla="*/ 2147483647 h 4560"/>
              <a:gd name="T90" fmla="*/ 2147483647 w 6690"/>
              <a:gd name="T91" fmla="*/ 2147483647 h 4560"/>
              <a:gd name="T92" fmla="*/ 2147483647 w 6690"/>
              <a:gd name="T93" fmla="*/ 2147483647 h 4560"/>
              <a:gd name="T94" fmla="*/ 2147483647 w 6690"/>
              <a:gd name="T95" fmla="*/ 2147483647 h 4560"/>
              <a:gd name="T96" fmla="*/ 2147483647 w 6690"/>
              <a:gd name="T97" fmla="*/ 2147483647 h 4560"/>
              <a:gd name="T98" fmla="*/ 2147483647 w 6690"/>
              <a:gd name="T99" fmla="*/ 2147483647 h 4560"/>
              <a:gd name="T100" fmla="*/ 2147483647 w 6690"/>
              <a:gd name="T101" fmla="*/ 2147483647 h 4560"/>
              <a:gd name="T102" fmla="*/ 0 w 6690"/>
              <a:gd name="T103" fmla="*/ 2147483647 h 4560"/>
              <a:gd name="T104" fmla="*/ 0 w 6690"/>
              <a:gd name="T105" fmla="*/ 2147483647 h 4560"/>
              <a:gd name="T106" fmla="*/ 2147483647 w 6690"/>
              <a:gd name="T107" fmla="*/ 2147483647 h 4560"/>
              <a:gd name="T108" fmla="*/ 2147483647 w 6690"/>
              <a:gd name="T109" fmla="*/ 2147483647 h 4560"/>
              <a:gd name="T110" fmla="*/ 2147483647 w 6690"/>
              <a:gd name="T111" fmla="*/ 2147483647 h 4560"/>
              <a:gd name="T112" fmla="*/ 2147483647 w 6690"/>
              <a:gd name="T113" fmla="*/ 2147483647 h 4560"/>
              <a:gd name="T114" fmla="*/ 2147483647 w 6690"/>
              <a:gd name="T115" fmla="*/ 2147483647 h 4560"/>
              <a:gd name="T116" fmla="*/ 2147483647 w 6690"/>
              <a:gd name="T117" fmla="*/ 2147483647 h 4560"/>
              <a:gd name="T118" fmla="*/ 2147483647 w 6690"/>
              <a:gd name="T119" fmla="*/ 2147483647 h 4560"/>
              <a:gd name="T120" fmla="*/ 2147483647 w 6690"/>
              <a:gd name="T121" fmla="*/ 2147483647 h 4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0"/>
              <a:gd name="T184" fmla="*/ 0 h 4560"/>
              <a:gd name="T185" fmla="*/ 6690 w 6690"/>
              <a:gd name="T186" fmla="*/ 4560 h 45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0" h="4560">
                <a:moveTo>
                  <a:pt x="521" y="2997"/>
                </a:moveTo>
                <a:cubicBezTo>
                  <a:pt x="554" y="2970"/>
                  <a:pt x="683" y="2837"/>
                  <a:pt x="716" y="2812"/>
                </a:cubicBezTo>
                <a:cubicBezTo>
                  <a:pt x="731" y="2802"/>
                  <a:pt x="759" y="2782"/>
                  <a:pt x="759" y="2782"/>
                </a:cubicBezTo>
                <a:cubicBezTo>
                  <a:pt x="803" y="2710"/>
                  <a:pt x="867" y="2663"/>
                  <a:pt x="917" y="2598"/>
                </a:cubicBezTo>
                <a:cubicBezTo>
                  <a:pt x="952" y="2555"/>
                  <a:pt x="972" y="2508"/>
                  <a:pt x="1002" y="2461"/>
                </a:cubicBezTo>
                <a:cubicBezTo>
                  <a:pt x="1038" y="2405"/>
                  <a:pt x="1106" y="2379"/>
                  <a:pt x="1147" y="2323"/>
                </a:cubicBezTo>
                <a:cubicBezTo>
                  <a:pt x="1197" y="2251"/>
                  <a:pt x="1246" y="2174"/>
                  <a:pt x="1304" y="2109"/>
                </a:cubicBezTo>
                <a:cubicBezTo>
                  <a:pt x="1337" y="1982"/>
                  <a:pt x="1291" y="2104"/>
                  <a:pt x="1362" y="2019"/>
                </a:cubicBezTo>
                <a:cubicBezTo>
                  <a:pt x="1385" y="1990"/>
                  <a:pt x="1420" y="1927"/>
                  <a:pt x="1420" y="1927"/>
                </a:cubicBezTo>
                <a:cubicBezTo>
                  <a:pt x="1451" y="1820"/>
                  <a:pt x="1520" y="1743"/>
                  <a:pt x="1591" y="1666"/>
                </a:cubicBezTo>
                <a:cubicBezTo>
                  <a:pt x="1646" y="1606"/>
                  <a:pt x="1604" y="1581"/>
                  <a:pt x="1677" y="1530"/>
                </a:cubicBezTo>
                <a:cubicBezTo>
                  <a:pt x="1717" y="1466"/>
                  <a:pt x="1762" y="1418"/>
                  <a:pt x="1822" y="1378"/>
                </a:cubicBezTo>
                <a:cubicBezTo>
                  <a:pt x="1869" y="1299"/>
                  <a:pt x="1932" y="1272"/>
                  <a:pt x="1993" y="1209"/>
                </a:cubicBezTo>
                <a:cubicBezTo>
                  <a:pt x="2119" y="1077"/>
                  <a:pt x="2233" y="873"/>
                  <a:pt x="2409" y="812"/>
                </a:cubicBezTo>
                <a:cubicBezTo>
                  <a:pt x="2452" y="768"/>
                  <a:pt x="2492" y="711"/>
                  <a:pt x="2540" y="675"/>
                </a:cubicBezTo>
                <a:cubicBezTo>
                  <a:pt x="3394" y="0"/>
                  <a:pt x="4330" y="346"/>
                  <a:pt x="5482" y="339"/>
                </a:cubicBezTo>
                <a:cubicBezTo>
                  <a:pt x="5586" y="302"/>
                  <a:pt x="5679" y="254"/>
                  <a:pt x="5784" y="217"/>
                </a:cubicBezTo>
                <a:cubicBezTo>
                  <a:pt x="5826" y="222"/>
                  <a:pt x="5883" y="199"/>
                  <a:pt x="5913" y="232"/>
                </a:cubicBezTo>
                <a:cubicBezTo>
                  <a:pt x="5952" y="279"/>
                  <a:pt x="5899" y="406"/>
                  <a:pt x="5957" y="416"/>
                </a:cubicBezTo>
                <a:cubicBezTo>
                  <a:pt x="6037" y="429"/>
                  <a:pt x="6118" y="426"/>
                  <a:pt x="6200" y="431"/>
                </a:cubicBezTo>
                <a:cubicBezTo>
                  <a:pt x="6268" y="538"/>
                  <a:pt x="6316" y="524"/>
                  <a:pt x="6445" y="538"/>
                </a:cubicBezTo>
                <a:cubicBezTo>
                  <a:pt x="6462" y="781"/>
                  <a:pt x="6426" y="750"/>
                  <a:pt x="6602" y="812"/>
                </a:cubicBezTo>
                <a:cubicBezTo>
                  <a:pt x="6690" y="875"/>
                  <a:pt x="6644" y="933"/>
                  <a:pt x="6616" y="1025"/>
                </a:cubicBezTo>
                <a:cubicBezTo>
                  <a:pt x="6640" y="1177"/>
                  <a:pt x="6679" y="1535"/>
                  <a:pt x="6530" y="1636"/>
                </a:cubicBezTo>
                <a:cubicBezTo>
                  <a:pt x="6492" y="1697"/>
                  <a:pt x="6352" y="1869"/>
                  <a:pt x="6286" y="1912"/>
                </a:cubicBezTo>
                <a:cubicBezTo>
                  <a:pt x="6238" y="1945"/>
                  <a:pt x="6167" y="1969"/>
                  <a:pt x="6114" y="1987"/>
                </a:cubicBezTo>
                <a:cubicBezTo>
                  <a:pt x="6100" y="1992"/>
                  <a:pt x="6071" y="2002"/>
                  <a:pt x="6071" y="2002"/>
                </a:cubicBezTo>
                <a:cubicBezTo>
                  <a:pt x="6015" y="2066"/>
                  <a:pt x="5957" y="2054"/>
                  <a:pt x="5870" y="2064"/>
                </a:cubicBezTo>
                <a:cubicBezTo>
                  <a:pt x="5800" y="2087"/>
                  <a:pt x="5727" y="2104"/>
                  <a:pt x="5655" y="2126"/>
                </a:cubicBezTo>
                <a:cubicBezTo>
                  <a:pt x="5525" y="2214"/>
                  <a:pt x="5429" y="2219"/>
                  <a:pt x="5267" y="2233"/>
                </a:cubicBezTo>
                <a:cubicBezTo>
                  <a:pt x="5209" y="2228"/>
                  <a:pt x="5151" y="2233"/>
                  <a:pt x="5095" y="2216"/>
                </a:cubicBezTo>
                <a:cubicBezTo>
                  <a:pt x="5076" y="2211"/>
                  <a:pt x="5069" y="2181"/>
                  <a:pt x="5052" y="2171"/>
                </a:cubicBezTo>
                <a:cubicBezTo>
                  <a:pt x="5025" y="2156"/>
                  <a:pt x="4994" y="2151"/>
                  <a:pt x="4966" y="2141"/>
                </a:cubicBezTo>
                <a:cubicBezTo>
                  <a:pt x="4952" y="2136"/>
                  <a:pt x="4922" y="2126"/>
                  <a:pt x="4922" y="2126"/>
                </a:cubicBezTo>
                <a:cubicBezTo>
                  <a:pt x="4898" y="2099"/>
                  <a:pt x="4886" y="2079"/>
                  <a:pt x="4851" y="2064"/>
                </a:cubicBezTo>
                <a:cubicBezTo>
                  <a:pt x="4823" y="2051"/>
                  <a:pt x="4765" y="2034"/>
                  <a:pt x="4765" y="2034"/>
                </a:cubicBezTo>
                <a:cubicBezTo>
                  <a:pt x="4685" y="1977"/>
                  <a:pt x="4598" y="1959"/>
                  <a:pt x="4506" y="1942"/>
                </a:cubicBezTo>
                <a:cubicBezTo>
                  <a:pt x="4325" y="1879"/>
                  <a:pt x="4016" y="1934"/>
                  <a:pt x="3816" y="2002"/>
                </a:cubicBezTo>
                <a:cubicBezTo>
                  <a:pt x="3717" y="2074"/>
                  <a:pt x="3617" y="2146"/>
                  <a:pt x="3515" y="2216"/>
                </a:cubicBezTo>
                <a:cubicBezTo>
                  <a:pt x="3419" y="2281"/>
                  <a:pt x="3337" y="2389"/>
                  <a:pt x="3257" y="2476"/>
                </a:cubicBezTo>
                <a:cubicBezTo>
                  <a:pt x="3221" y="2515"/>
                  <a:pt x="3169" y="2550"/>
                  <a:pt x="3128" y="2583"/>
                </a:cubicBezTo>
                <a:cubicBezTo>
                  <a:pt x="3088" y="2617"/>
                  <a:pt x="3064" y="2667"/>
                  <a:pt x="3028" y="2705"/>
                </a:cubicBezTo>
                <a:cubicBezTo>
                  <a:pt x="3006" y="2770"/>
                  <a:pt x="2945" y="2870"/>
                  <a:pt x="2898" y="2919"/>
                </a:cubicBezTo>
                <a:cubicBezTo>
                  <a:pt x="2863" y="3029"/>
                  <a:pt x="2822" y="3076"/>
                  <a:pt x="2769" y="3163"/>
                </a:cubicBezTo>
                <a:cubicBezTo>
                  <a:pt x="2725" y="3303"/>
                  <a:pt x="2750" y="3453"/>
                  <a:pt x="2697" y="3590"/>
                </a:cubicBezTo>
                <a:cubicBezTo>
                  <a:pt x="2676" y="3643"/>
                  <a:pt x="2626" y="3682"/>
                  <a:pt x="2596" y="3729"/>
                </a:cubicBezTo>
                <a:cubicBezTo>
                  <a:pt x="2577" y="3790"/>
                  <a:pt x="2530" y="3810"/>
                  <a:pt x="2496" y="3866"/>
                </a:cubicBezTo>
                <a:cubicBezTo>
                  <a:pt x="2463" y="3969"/>
                  <a:pt x="2411" y="4078"/>
                  <a:pt x="2324" y="4139"/>
                </a:cubicBezTo>
                <a:cubicBezTo>
                  <a:pt x="2273" y="4221"/>
                  <a:pt x="2216" y="4298"/>
                  <a:pt x="2152" y="4370"/>
                </a:cubicBezTo>
                <a:cubicBezTo>
                  <a:pt x="2134" y="4423"/>
                  <a:pt x="2103" y="4442"/>
                  <a:pt x="2079" y="4492"/>
                </a:cubicBezTo>
                <a:lnTo>
                  <a:pt x="2066" y="4560"/>
                </a:lnTo>
                <a:lnTo>
                  <a:pt x="0" y="4560"/>
                </a:lnTo>
                <a:lnTo>
                  <a:pt x="0" y="3545"/>
                </a:lnTo>
                <a:cubicBezTo>
                  <a:pt x="54" y="3487"/>
                  <a:pt x="79" y="3505"/>
                  <a:pt x="142" y="3483"/>
                </a:cubicBezTo>
                <a:cubicBezTo>
                  <a:pt x="230" y="3343"/>
                  <a:pt x="107" y="3518"/>
                  <a:pt x="214" y="3423"/>
                </a:cubicBezTo>
                <a:cubicBezTo>
                  <a:pt x="233" y="3406"/>
                  <a:pt x="239" y="3380"/>
                  <a:pt x="256" y="3361"/>
                </a:cubicBezTo>
                <a:cubicBezTo>
                  <a:pt x="278" y="3338"/>
                  <a:pt x="307" y="3325"/>
                  <a:pt x="329" y="3301"/>
                </a:cubicBezTo>
                <a:cubicBezTo>
                  <a:pt x="366" y="3261"/>
                  <a:pt x="383" y="3226"/>
                  <a:pt x="429" y="3194"/>
                </a:cubicBezTo>
                <a:cubicBezTo>
                  <a:pt x="473" y="3121"/>
                  <a:pt x="453" y="3166"/>
                  <a:pt x="486" y="3056"/>
                </a:cubicBezTo>
                <a:cubicBezTo>
                  <a:pt x="490" y="3042"/>
                  <a:pt x="506" y="3037"/>
                  <a:pt x="515" y="3026"/>
                </a:cubicBezTo>
                <a:cubicBezTo>
                  <a:pt x="539" y="2996"/>
                  <a:pt x="544" y="2981"/>
                  <a:pt x="558" y="2949"/>
                </a:cubicBezTo>
              </a:path>
            </a:pathLst>
          </a:custGeom>
          <a:solidFill>
            <a:schemeClr val="folHlink">
              <a:alpha val="50195"/>
            </a:schemeClr>
          </a:solidFill>
          <a:ln w="9525">
            <a:solidFill>
              <a:schemeClr val="bg2"/>
            </a:solidFill>
            <a:round/>
            <a:headEnd/>
            <a:tailEnd/>
          </a:ln>
        </p:spPr>
        <p:txBody>
          <a:bodyPr/>
          <a:lstStyle/>
          <a:p>
            <a:endParaRPr lang="en-US"/>
          </a:p>
        </p:txBody>
      </p:sp>
      <p:sp>
        <p:nvSpPr>
          <p:cNvPr id="80900" name="Text Box 27"/>
          <p:cNvSpPr txBox="1">
            <a:spLocks noChangeArrowheads="1"/>
          </p:cNvSpPr>
          <p:nvPr/>
        </p:nvSpPr>
        <p:spPr bwMode="auto">
          <a:xfrm>
            <a:off x="5257800" y="3505200"/>
            <a:ext cx="838200" cy="3048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Leidy</a:t>
            </a:r>
          </a:p>
        </p:txBody>
      </p:sp>
      <p:sp>
        <p:nvSpPr>
          <p:cNvPr id="80901" name="AutoShape 28"/>
          <p:cNvSpPr>
            <a:spLocks noChangeArrowheads="1"/>
          </p:cNvSpPr>
          <p:nvPr/>
        </p:nvSpPr>
        <p:spPr bwMode="auto">
          <a:xfrm rot="-10738184">
            <a:off x="5102225" y="3656013"/>
            <a:ext cx="155575" cy="152400"/>
          </a:xfrm>
          <a:prstGeom prst="triangle">
            <a:avLst>
              <a:gd name="adj" fmla="val 47106"/>
            </a:avLst>
          </a:prstGeom>
          <a:solidFill>
            <a:srgbClr val="FFFF00"/>
          </a:solidFill>
          <a:ln w="15875">
            <a:solidFill>
              <a:schemeClr val="tx1"/>
            </a:solidFill>
            <a:miter lim="800000"/>
            <a:headEnd/>
            <a:tailEnd/>
          </a:ln>
        </p:spPr>
        <p:txBody>
          <a:bodyPr rot="10800000" wrap="none" anchor="ctr"/>
          <a:lstStyle/>
          <a:p>
            <a:pPr>
              <a:lnSpc>
                <a:spcPct val="100000"/>
              </a:lnSpc>
              <a:spcAft>
                <a:spcPct val="0"/>
              </a:spcAft>
              <a:buFontTx/>
              <a:buNone/>
            </a:pPr>
            <a:endParaRPr lang="en-US" sz="1800"/>
          </a:p>
        </p:txBody>
      </p:sp>
      <p:sp>
        <p:nvSpPr>
          <p:cNvPr id="80902" name="Oval 20"/>
          <p:cNvSpPr>
            <a:spLocks noChangeArrowheads="1"/>
          </p:cNvSpPr>
          <p:nvPr/>
        </p:nvSpPr>
        <p:spPr bwMode="auto">
          <a:xfrm>
            <a:off x="533400" y="2743200"/>
            <a:ext cx="76200" cy="76200"/>
          </a:xfrm>
          <a:prstGeom prst="ellipse">
            <a:avLst/>
          </a:prstGeom>
          <a:solidFill>
            <a:srgbClr val="FF0000"/>
          </a:solidFill>
          <a:ln w="9525">
            <a:solidFill>
              <a:schemeClr val="tx1"/>
            </a:solidFill>
            <a:round/>
            <a:headEnd/>
            <a:tailEnd/>
          </a:ln>
        </p:spPr>
        <p:txBody>
          <a:bodyPr wrap="none" anchor="ctr"/>
          <a:lstStyle/>
          <a:p>
            <a:endParaRPr lang="en-US" sz="3600"/>
          </a:p>
        </p:txBody>
      </p:sp>
      <p:sp>
        <p:nvSpPr>
          <p:cNvPr id="80903" name="Text Box 21"/>
          <p:cNvSpPr txBox="1">
            <a:spLocks noChangeArrowheads="1"/>
          </p:cNvSpPr>
          <p:nvPr/>
        </p:nvSpPr>
        <p:spPr bwMode="auto">
          <a:xfrm>
            <a:off x="304800" y="2895600"/>
            <a:ext cx="685800" cy="3048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a:latin typeface="Times New Roman" pitchFamily="18" charset="0"/>
              </a:rPr>
              <a:t>Erie</a:t>
            </a:r>
          </a:p>
        </p:txBody>
      </p:sp>
      <p:sp>
        <p:nvSpPr>
          <p:cNvPr id="80904" name="Text Box 22"/>
          <p:cNvSpPr txBox="1">
            <a:spLocks noChangeArrowheads="1"/>
          </p:cNvSpPr>
          <p:nvPr/>
        </p:nvSpPr>
        <p:spPr bwMode="auto">
          <a:xfrm>
            <a:off x="6019800" y="1600200"/>
            <a:ext cx="1524000" cy="369332"/>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dirty="0">
                <a:solidFill>
                  <a:schemeClr val="bg1"/>
                </a:solidFill>
              </a:rPr>
              <a:t>New York</a:t>
            </a:r>
          </a:p>
        </p:txBody>
      </p:sp>
      <p:sp>
        <p:nvSpPr>
          <p:cNvPr id="80905" name="Text Box 23"/>
          <p:cNvSpPr txBox="1">
            <a:spLocks noChangeArrowheads="1"/>
          </p:cNvSpPr>
          <p:nvPr/>
        </p:nvSpPr>
        <p:spPr bwMode="auto">
          <a:xfrm>
            <a:off x="6553200" y="3200400"/>
            <a:ext cx="2286000" cy="4572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a:solidFill>
                  <a:schemeClr val="bg1"/>
                </a:solidFill>
              </a:rPr>
              <a:t>Marcellus Shale</a:t>
            </a:r>
          </a:p>
        </p:txBody>
      </p:sp>
      <p:sp>
        <p:nvSpPr>
          <p:cNvPr id="80906" name="Rectangle 25"/>
          <p:cNvSpPr>
            <a:spLocks noChangeArrowheads="1"/>
          </p:cNvSpPr>
          <p:nvPr/>
        </p:nvSpPr>
        <p:spPr bwMode="auto">
          <a:xfrm>
            <a:off x="5105400" y="4648200"/>
            <a:ext cx="838200" cy="152400"/>
          </a:xfrm>
          <a:prstGeom prst="rect">
            <a:avLst/>
          </a:prstGeom>
          <a:solidFill>
            <a:srgbClr val="666633"/>
          </a:solidFill>
          <a:ln w="9525">
            <a:noFill/>
            <a:miter lim="800000"/>
            <a:headEnd/>
            <a:tailEnd/>
          </a:ln>
        </p:spPr>
        <p:txBody>
          <a:bodyPr wrap="none" anchor="ctr"/>
          <a:lstStyle/>
          <a:p>
            <a:endParaRPr lang="en-US" sz="3600"/>
          </a:p>
        </p:txBody>
      </p:sp>
      <p:sp>
        <p:nvSpPr>
          <p:cNvPr id="80907" name="Text Box 24"/>
          <p:cNvSpPr txBox="1">
            <a:spLocks noChangeArrowheads="1"/>
          </p:cNvSpPr>
          <p:nvPr/>
        </p:nvSpPr>
        <p:spPr bwMode="auto">
          <a:xfrm>
            <a:off x="6400800" y="4648200"/>
            <a:ext cx="1981200" cy="369332"/>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dirty="0">
                <a:solidFill>
                  <a:schemeClr val="bg1"/>
                </a:solidFill>
              </a:rPr>
              <a:t>Pennsylvania</a:t>
            </a:r>
          </a:p>
        </p:txBody>
      </p:sp>
      <p:sp>
        <p:nvSpPr>
          <p:cNvPr id="82" name="Rectangle 81"/>
          <p:cNvSpPr/>
          <p:nvPr/>
        </p:nvSpPr>
        <p:spPr>
          <a:xfrm>
            <a:off x="5105400" y="0"/>
            <a:ext cx="4038600" cy="12954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Aft>
                <a:spcPct val="0"/>
              </a:spcAft>
              <a:buFontTx/>
              <a:buNone/>
              <a:defRPr/>
            </a:pPr>
            <a:r>
              <a:rPr lang="en-US" sz="4400" b="1" dirty="0">
                <a:solidFill>
                  <a:schemeClr val="bg1"/>
                </a:solidFill>
                <a:latin typeface="Calibri" pitchFamily="34" charset="0"/>
              </a:rPr>
              <a:t>Northern Access Expansion</a:t>
            </a:r>
          </a:p>
        </p:txBody>
      </p:sp>
      <p:sp>
        <p:nvSpPr>
          <p:cNvPr id="80909" name="Freeform 36"/>
          <p:cNvSpPr>
            <a:spLocks/>
          </p:cNvSpPr>
          <p:nvPr/>
        </p:nvSpPr>
        <p:spPr bwMode="auto">
          <a:xfrm>
            <a:off x="4953000" y="3200400"/>
            <a:ext cx="247650" cy="438150"/>
          </a:xfrm>
          <a:custGeom>
            <a:avLst/>
            <a:gdLst>
              <a:gd name="T0" fmla="*/ 2147483647 w 156"/>
              <a:gd name="T1" fmla="*/ 2147483647 h 276"/>
              <a:gd name="T2" fmla="*/ 2147483647 w 156"/>
              <a:gd name="T3" fmla="*/ 2147483647 h 276"/>
              <a:gd name="T4" fmla="*/ 2147483647 w 156"/>
              <a:gd name="T5" fmla="*/ 2147483647 h 276"/>
              <a:gd name="T6" fmla="*/ 2147483647 w 156"/>
              <a:gd name="T7" fmla="*/ 2147483647 h 276"/>
              <a:gd name="T8" fmla="*/ 0 w 156"/>
              <a:gd name="T9" fmla="*/ 0 h 276"/>
              <a:gd name="T10" fmla="*/ 0 60000 65536"/>
              <a:gd name="T11" fmla="*/ 0 60000 65536"/>
              <a:gd name="T12" fmla="*/ 0 60000 65536"/>
              <a:gd name="T13" fmla="*/ 0 60000 65536"/>
              <a:gd name="T14" fmla="*/ 0 60000 65536"/>
              <a:gd name="T15" fmla="*/ 0 w 156"/>
              <a:gd name="T16" fmla="*/ 0 h 276"/>
              <a:gd name="T17" fmla="*/ 156 w 156"/>
              <a:gd name="T18" fmla="*/ 276 h 276"/>
            </a:gdLst>
            <a:ahLst/>
            <a:cxnLst>
              <a:cxn ang="T10">
                <a:pos x="T0" y="T1"/>
              </a:cxn>
              <a:cxn ang="T11">
                <a:pos x="T2" y="T3"/>
              </a:cxn>
              <a:cxn ang="T12">
                <a:pos x="T4" y="T5"/>
              </a:cxn>
              <a:cxn ang="T13">
                <a:pos x="T6" y="T7"/>
              </a:cxn>
              <a:cxn ang="T14">
                <a:pos x="T8" y="T9"/>
              </a:cxn>
            </a:cxnLst>
            <a:rect l="T15" t="T16" r="T17" b="T18"/>
            <a:pathLst>
              <a:path w="156" h="276">
                <a:moveTo>
                  <a:pt x="156" y="276"/>
                </a:moveTo>
                <a:cubicBezTo>
                  <a:pt x="133" y="245"/>
                  <a:pt x="102" y="216"/>
                  <a:pt x="90" y="180"/>
                </a:cubicBezTo>
                <a:cubicBezTo>
                  <a:pt x="93" y="164"/>
                  <a:pt x="105" y="148"/>
                  <a:pt x="102" y="132"/>
                </a:cubicBezTo>
                <a:cubicBezTo>
                  <a:pt x="98" y="107"/>
                  <a:pt x="48" y="84"/>
                  <a:pt x="30" y="72"/>
                </a:cubicBezTo>
                <a:cubicBezTo>
                  <a:pt x="23" y="45"/>
                  <a:pt x="0" y="27"/>
                  <a:pt x="0" y="0"/>
                </a:cubicBezTo>
              </a:path>
            </a:pathLst>
          </a:custGeom>
          <a:noFill/>
          <a:ln w="38100">
            <a:solidFill>
              <a:schemeClr val="tx1"/>
            </a:solidFill>
            <a:round/>
            <a:headEnd/>
            <a:tailEnd/>
          </a:ln>
        </p:spPr>
        <p:txBody>
          <a:bodyPr/>
          <a:lstStyle/>
          <a:p>
            <a:endParaRPr lang="en-US"/>
          </a:p>
        </p:txBody>
      </p:sp>
      <p:sp>
        <p:nvSpPr>
          <p:cNvPr id="115751" name="Freeform 39"/>
          <p:cNvSpPr>
            <a:spLocks/>
          </p:cNvSpPr>
          <p:nvPr/>
        </p:nvSpPr>
        <p:spPr bwMode="auto">
          <a:xfrm>
            <a:off x="2333625" y="266700"/>
            <a:ext cx="2341563" cy="2914650"/>
          </a:xfrm>
          <a:custGeom>
            <a:avLst/>
            <a:gdLst>
              <a:gd name="T0" fmla="*/ 2147483647 w 1572"/>
              <a:gd name="T1" fmla="*/ 2147483647 h 1836"/>
              <a:gd name="T2" fmla="*/ 2147483647 w 1572"/>
              <a:gd name="T3" fmla="*/ 2147483647 h 1836"/>
              <a:gd name="T4" fmla="*/ 2147483647 w 1572"/>
              <a:gd name="T5" fmla="*/ 2147483647 h 1836"/>
              <a:gd name="T6" fmla="*/ 2147483647 w 1572"/>
              <a:gd name="T7" fmla="*/ 2147483647 h 1836"/>
              <a:gd name="T8" fmla="*/ 2147483647 w 1572"/>
              <a:gd name="T9" fmla="*/ 2147483647 h 1836"/>
              <a:gd name="T10" fmla="*/ 2147483647 w 1572"/>
              <a:gd name="T11" fmla="*/ 2147483647 h 1836"/>
              <a:gd name="T12" fmla="*/ 2147483647 w 1572"/>
              <a:gd name="T13" fmla="*/ 2147483647 h 1836"/>
              <a:gd name="T14" fmla="*/ 2147483647 w 1572"/>
              <a:gd name="T15" fmla="*/ 2147483647 h 1836"/>
              <a:gd name="T16" fmla="*/ 2147483647 w 1572"/>
              <a:gd name="T17" fmla="*/ 2147483647 h 1836"/>
              <a:gd name="T18" fmla="*/ 2147483647 w 1572"/>
              <a:gd name="T19" fmla="*/ 2147483647 h 1836"/>
              <a:gd name="T20" fmla="*/ 2147483647 w 1572"/>
              <a:gd name="T21" fmla="*/ 2147483647 h 1836"/>
              <a:gd name="T22" fmla="*/ 2147483647 w 1572"/>
              <a:gd name="T23" fmla="*/ 2147483647 h 1836"/>
              <a:gd name="T24" fmla="*/ 2147483647 w 1572"/>
              <a:gd name="T25" fmla="*/ 2147483647 h 1836"/>
              <a:gd name="T26" fmla="*/ 2147483647 w 1572"/>
              <a:gd name="T27" fmla="*/ 2147483647 h 1836"/>
              <a:gd name="T28" fmla="*/ 2147483647 w 1572"/>
              <a:gd name="T29" fmla="*/ 2147483647 h 1836"/>
              <a:gd name="T30" fmla="*/ 2147483647 w 1572"/>
              <a:gd name="T31" fmla="*/ 2147483647 h 1836"/>
              <a:gd name="T32" fmla="*/ 2147483647 w 1572"/>
              <a:gd name="T33" fmla="*/ 2147483647 h 1836"/>
              <a:gd name="T34" fmla="*/ 2147483647 w 1572"/>
              <a:gd name="T35" fmla="*/ 2147483647 h 1836"/>
              <a:gd name="T36" fmla="*/ 2147483647 w 1572"/>
              <a:gd name="T37" fmla="*/ 2147483647 h 1836"/>
              <a:gd name="T38" fmla="*/ 2147483647 w 1572"/>
              <a:gd name="T39" fmla="*/ 2147483647 h 1836"/>
              <a:gd name="T40" fmla="*/ 2147483647 w 1572"/>
              <a:gd name="T41" fmla="*/ 2147483647 h 1836"/>
              <a:gd name="T42" fmla="*/ 2147483647 w 1572"/>
              <a:gd name="T43" fmla="*/ 2147483647 h 1836"/>
              <a:gd name="T44" fmla="*/ 2147483647 w 1572"/>
              <a:gd name="T45" fmla="*/ 2147483647 h 1836"/>
              <a:gd name="T46" fmla="*/ 2147483647 w 1572"/>
              <a:gd name="T47" fmla="*/ 2147483647 h 1836"/>
              <a:gd name="T48" fmla="*/ 2147483647 w 1572"/>
              <a:gd name="T49" fmla="*/ 2147483647 h 1836"/>
              <a:gd name="T50" fmla="*/ 2147483647 w 1572"/>
              <a:gd name="T51" fmla="*/ 2147483647 h 1836"/>
              <a:gd name="T52" fmla="*/ 2147483647 w 1572"/>
              <a:gd name="T53" fmla="*/ 2147483647 h 1836"/>
              <a:gd name="T54" fmla="*/ 2147483647 w 1572"/>
              <a:gd name="T55" fmla="*/ 2147483647 h 1836"/>
              <a:gd name="T56" fmla="*/ 2147483647 w 1572"/>
              <a:gd name="T57" fmla="*/ 2147483647 h 1836"/>
              <a:gd name="T58" fmla="*/ 2147483647 w 1572"/>
              <a:gd name="T59" fmla="*/ 2147483647 h 1836"/>
              <a:gd name="T60" fmla="*/ 2147483647 w 1572"/>
              <a:gd name="T61" fmla="*/ 2147483647 h 1836"/>
              <a:gd name="T62" fmla="*/ 2147483647 w 1572"/>
              <a:gd name="T63" fmla="*/ 2147483647 h 1836"/>
              <a:gd name="T64" fmla="*/ 2147483647 w 1572"/>
              <a:gd name="T65" fmla="*/ 2147483647 h 1836"/>
              <a:gd name="T66" fmla="*/ 2147483647 w 1572"/>
              <a:gd name="T67" fmla="*/ 0 h 1836"/>
              <a:gd name="T68" fmla="*/ 2147483647 w 1572"/>
              <a:gd name="T69" fmla="*/ 2147483647 h 1836"/>
              <a:gd name="T70" fmla="*/ 2147483647 w 1572"/>
              <a:gd name="T71" fmla="*/ 2147483647 h 1836"/>
              <a:gd name="T72" fmla="*/ 0 w 1572"/>
              <a:gd name="T73" fmla="*/ 2147483647 h 18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2"/>
              <a:gd name="T112" fmla="*/ 0 h 1836"/>
              <a:gd name="T113" fmla="*/ 1572 w 1572"/>
              <a:gd name="T114" fmla="*/ 1836 h 18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2" h="1836">
                <a:moveTo>
                  <a:pt x="1572" y="1836"/>
                </a:moveTo>
                <a:cubicBezTo>
                  <a:pt x="1546" y="1819"/>
                  <a:pt x="1534" y="1800"/>
                  <a:pt x="1506" y="1782"/>
                </a:cubicBezTo>
                <a:cubicBezTo>
                  <a:pt x="1482" y="1766"/>
                  <a:pt x="1471" y="1735"/>
                  <a:pt x="1446" y="1722"/>
                </a:cubicBezTo>
                <a:cubicBezTo>
                  <a:pt x="1391" y="1694"/>
                  <a:pt x="1347" y="1648"/>
                  <a:pt x="1296" y="1614"/>
                </a:cubicBezTo>
                <a:cubicBezTo>
                  <a:pt x="1285" y="1607"/>
                  <a:pt x="1271" y="1603"/>
                  <a:pt x="1260" y="1596"/>
                </a:cubicBezTo>
                <a:cubicBezTo>
                  <a:pt x="1227" y="1547"/>
                  <a:pt x="1270" y="1603"/>
                  <a:pt x="1230" y="1572"/>
                </a:cubicBezTo>
                <a:cubicBezTo>
                  <a:pt x="1173" y="1528"/>
                  <a:pt x="1210" y="1543"/>
                  <a:pt x="1146" y="1518"/>
                </a:cubicBezTo>
                <a:cubicBezTo>
                  <a:pt x="1126" y="1489"/>
                  <a:pt x="1076" y="1468"/>
                  <a:pt x="1044" y="1452"/>
                </a:cubicBezTo>
                <a:cubicBezTo>
                  <a:pt x="1025" y="1443"/>
                  <a:pt x="1014" y="1427"/>
                  <a:pt x="996" y="1416"/>
                </a:cubicBezTo>
                <a:cubicBezTo>
                  <a:pt x="983" y="1408"/>
                  <a:pt x="967" y="1406"/>
                  <a:pt x="954" y="1398"/>
                </a:cubicBezTo>
                <a:cubicBezTo>
                  <a:pt x="920" y="1377"/>
                  <a:pt x="890" y="1345"/>
                  <a:pt x="852" y="1332"/>
                </a:cubicBezTo>
                <a:cubicBezTo>
                  <a:pt x="820" y="1300"/>
                  <a:pt x="776" y="1275"/>
                  <a:pt x="750" y="1236"/>
                </a:cubicBezTo>
                <a:cubicBezTo>
                  <a:pt x="742" y="1223"/>
                  <a:pt x="730" y="1205"/>
                  <a:pt x="720" y="1194"/>
                </a:cubicBezTo>
                <a:cubicBezTo>
                  <a:pt x="709" y="1181"/>
                  <a:pt x="693" y="1172"/>
                  <a:pt x="684" y="1158"/>
                </a:cubicBezTo>
                <a:cubicBezTo>
                  <a:pt x="648" y="1103"/>
                  <a:pt x="618" y="1037"/>
                  <a:pt x="564" y="996"/>
                </a:cubicBezTo>
                <a:cubicBezTo>
                  <a:pt x="547" y="967"/>
                  <a:pt x="526" y="937"/>
                  <a:pt x="498" y="918"/>
                </a:cubicBezTo>
                <a:cubicBezTo>
                  <a:pt x="450" y="846"/>
                  <a:pt x="524" y="952"/>
                  <a:pt x="468" y="888"/>
                </a:cubicBezTo>
                <a:cubicBezTo>
                  <a:pt x="459" y="877"/>
                  <a:pt x="454" y="862"/>
                  <a:pt x="444" y="852"/>
                </a:cubicBezTo>
                <a:cubicBezTo>
                  <a:pt x="420" y="828"/>
                  <a:pt x="396" y="804"/>
                  <a:pt x="372" y="780"/>
                </a:cubicBezTo>
                <a:cubicBezTo>
                  <a:pt x="361" y="769"/>
                  <a:pt x="348" y="760"/>
                  <a:pt x="336" y="750"/>
                </a:cubicBezTo>
                <a:cubicBezTo>
                  <a:pt x="325" y="741"/>
                  <a:pt x="300" y="726"/>
                  <a:pt x="300" y="726"/>
                </a:cubicBezTo>
                <a:cubicBezTo>
                  <a:pt x="283" y="700"/>
                  <a:pt x="262" y="691"/>
                  <a:pt x="252" y="660"/>
                </a:cubicBezTo>
                <a:cubicBezTo>
                  <a:pt x="308" y="575"/>
                  <a:pt x="364" y="550"/>
                  <a:pt x="462" y="534"/>
                </a:cubicBezTo>
                <a:cubicBezTo>
                  <a:pt x="505" y="505"/>
                  <a:pt x="496" y="519"/>
                  <a:pt x="474" y="420"/>
                </a:cubicBezTo>
                <a:cubicBezTo>
                  <a:pt x="471" y="406"/>
                  <a:pt x="458" y="396"/>
                  <a:pt x="450" y="384"/>
                </a:cubicBezTo>
                <a:cubicBezTo>
                  <a:pt x="446" y="378"/>
                  <a:pt x="438" y="366"/>
                  <a:pt x="438" y="366"/>
                </a:cubicBezTo>
                <a:cubicBezTo>
                  <a:pt x="433" y="345"/>
                  <a:pt x="427" y="311"/>
                  <a:pt x="414" y="294"/>
                </a:cubicBezTo>
                <a:cubicBezTo>
                  <a:pt x="404" y="282"/>
                  <a:pt x="389" y="275"/>
                  <a:pt x="378" y="264"/>
                </a:cubicBezTo>
                <a:cubicBezTo>
                  <a:pt x="364" y="223"/>
                  <a:pt x="383" y="267"/>
                  <a:pt x="354" y="234"/>
                </a:cubicBezTo>
                <a:cubicBezTo>
                  <a:pt x="345" y="223"/>
                  <a:pt x="330" y="198"/>
                  <a:pt x="330" y="198"/>
                </a:cubicBezTo>
                <a:cubicBezTo>
                  <a:pt x="321" y="143"/>
                  <a:pt x="312" y="106"/>
                  <a:pt x="282" y="60"/>
                </a:cubicBezTo>
                <a:cubicBezTo>
                  <a:pt x="277" y="53"/>
                  <a:pt x="276" y="42"/>
                  <a:pt x="270" y="36"/>
                </a:cubicBezTo>
                <a:cubicBezTo>
                  <a:pt x="266" y="32"/>
                  <a:pt x="258" y="33"/>
                  <a:pt x="252" y="30"/>
                </a:cubicBezTo>
                <a:cubicBezTo>
                  <a:pt x="226" y="17"/>
                  <a:pt x="202" y="7"/>
                  <a:pt x="174" y="0"/>
                </a:cubicBezTo>
                <a:cubicBezTo>
                  <a:pt x="146" y="2"/>
                  <a:pt x="117" y="0"/>
                  <a:pt x="90" y="6"/>
                </a:cubicBezTo>
                <a:cubicBezTo>
                  <a:pt x="82" y="8"/>
                  <a:pt x="80" y="22"/>
                  <a:pt x="72" y="24"/>
                </a:cubicBezTo>
                <a:cubicBezTo>
                  <a:pt x="50" y="30"/>
                  <a:pt x="24" y="30"/>
                  <a:pt x="0" y="30"/>
                </a:cubicBezTo>
              </a:path>
            </a:pathLst>
          </a:custGeom>
          <a:noFill/>
          <a:ln w="50800">
            <a:solidFill>
              <a:schemeClr val="tx1"/>
            </a:solidFill>
            <a:prstDash val="dash"/>
            <a:round/>
            <a:headEnd/>
            <a:tailEnd/>
          </a:ln>
        </p:spPr>
        <p:txBody>
          <a:bodyPr/>
          <a:lstStyle/>
          <a:p>
            <a:endParaRPr lang="en-US"/>
          </a:p>
        </p:txBody>
      </p:sp>
      <p:sp>
        <p:nvSpPr>
          <p:cNvPr id="80911" name="AutoShape 28"/>
          <p:cNvSpPr>
            <a:spLocks noChangeArrowheads="1"/>
          </p:cNvSpPr>
          <p:nvPr/>
        </p:nvSpPr>
        <p:spPr bwMode="auto">
          <a:xfrm rot="-10738184">
            <a:off x="2284413" y="152400"/>
            <a:ext cx="153987" cy="153988"/>
          </a:xfrm>
          <a:prstGeom prst="triangle">
            <a:avLst>
              <a:gd name="adj" fmla="val 56134"/>
            </a:avLst>
          </a:prstGeom>
          <a:solidFill>
            <a:srgbClr val="FFFF00"/>
          </a:solidFill>
          <a:ln w="15875">
            <a:solidFill>
              <a:schemeClr val="tx1"/>
            </a:solidFill>
            <a:miter lim="800000"/>
            <a:headEnd/>
            <a:tailEnd/>
          </a:ln>
        </p:spPr>
        <p:txBody>
          <a:bodyPr rot="10800000" wrap="none" anchor="ctr"/>
          <a:lstStyle/>
          <a:p>
            <a:pPr>
              <a:lnSpc>
                <a:spcPct val="100000"/>
              </a:lnSpc>
              <a:spcAft>
                <a:spcPct val="0"/>
              </a:spcAft>
              <a:buFontTx/>
              <a:buNone/>
            </a:pPr>
            <a:endParaRPr lang="en-US" sz="1800"/>
          </a:p>
        </p:txBody>
      </p:sp>
      <p:sp>
        <p:nvSpPr>
          <p:cNvPr id="80912" name="Text Box 27"/>
          <p:cNvSpPr txBox="1">
            <a:spLocks noChangeArrowheads="1"/>
          </p:cNvSpPr>
          <p:nvPr/>
        </p:nvSpPr>
        <p:spPr bwMode="auto">
          <a:xfrm>
            <a:off x="1219200" y="228600"/>
            <a:ext cx="838200" cy="3048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Niagara</a:t>
            </a:r>
          </a:p>
        </p:txBody>
      </p:sp>
      <p:sp>
        <p:nvSpPr>
          <p:cNvPr id="115754" name="Text Box 27"/>
          <p:cNvSpPr txBox="1">
            <a:spLocks noChangeArrowheads="1"/>
          </p:cNvSpPr>
          <p:nvPr/>
        </p:nvSpPr>
        <p:spPr bwMode="auto">
          <a:xfrm>
            <a:off x="3200400" y="2959100"/>
            <a:ext cx="1282700" cy="338554"/>
          </a:xfrm>
          <a:prstGeom prst="rect">
            <a:avLst/>
          </a:prstGeom>
          <a:solidFill>
            <a:schemeClr val="bg1"/>
          </a:solidFill>
          <a:ln w="9525">
            <a:noFill/>
            <a:miter lim="800000"/>
            <a:headEnd/>
            <a:tailEnd/>
          </a:ln>
        </p:spPr>
        <p:txBody>
          <a:bodyPr wrap="square">
            <a:spAutoFit/>
          </a:bodyPr>
          <a:lstStyle/>
          <a:p>
            <a:pPr>
              <a:lnSpc>
                <a:spcPct val="100000"/>
              </a:lnSpc>
              <a:spcBef>
                <a:spcPct val="50000"/>
              </a:spcBef>
              <a:spcAft>
                <a:spcPct val="0"/>
              </a:spcAft>
              <a:buFontTx/>
              <a:buNone/>
            </a:pPr>
            <a:r>
              <a:rPr lang="en-US" sz="1600" b="1" dirty="0" err="1" smtClean="0"/>
              <a:t>Ellisburgh</a:t>
            </a:r>
            <a:endParaRPr lang="en-US" sz="1600" b="1" dirty="0"/>
          </a:p>
        </p:txBody>
      </p:sp>
      <p:sp>
        <p:nvSpPr>
          <p:cNvPr id="115755" name="Text Box 27"/>
          <p:cNvSpPr txBox="1">
            <a:spLocks noChangeArrowheads="1"/>
          </p:cNvSpPr>
          <p:nvPr/>
        </p:nvSpPr>
        <p:spPr bwMode="auto">
          <a:xfrm>
            <a:off x="3429000" y="952500"/>
            <a:ext cx="1371600" cy="336550"/>
          </a:xfrm>
          <a:prstGeom prst="rect">
            <a:avLst/>
          </a:prstGeom>
          <a:solidFill>
            <a:schemeClr val="bg1"/>
          </a:solidFill>
          <a:ln w="9525">
            <a:noFill/>
            <a:miter lim="800000"/>
            <a:headEnd/>
            <a:tailEnd/>
          </a:ln>
        </p:spPr>
        <p:txBody>
          <a:bodyPr wrap="square">
            <a:spAutoFit/>
          </a:bodyPr>
          <a:lstStyle/>
          <a:p>
            <a:pPr>
              <a:lnSpc>
                <a:spcPct val="100000"/>
              </a:lnSpc>
              <a:spcBef>
                <a:spcPct val="50000"/>
              </a:spcBef>
              <a:spcAft>
                <a:spcPct val="0"/>
              </a:spcAft>
              <a:buFontTx/>
              <a:buNone/>
            </a:pPr>
            <a:r>
              <a:rPr lang="en-US" sz="1600" b="1" dirty="0"/>
              <a:t>East Aurora</a:t>
            </a:r>
          </a:p>
        </p:txBody>
      </p:sp>
      <p:pic>
        <p:nvPicPr>
          <p:cNvPr id="80915" name="Picture 2" descr="nfg territory google map"/>
          <p:cNvPicPr>
            <a:picLocks noChangeAspect="1" noChangeArrowheads="1"/>
          </p:cNvPicPr>
          <p:nvPr/>
        </p:nvPicPr>
        <p:blipFill>
          <a:blip r:embed="rId2" cstate="print"/>
          <a:srcRect l="55519" t="61044" r="34174" b="34132"/>
          <a:stretch>
            <a:fillRect/>
          </a:stretch>
        </p:blipFill>
        <p:spPr bwMode="auto">
          <a:xfrm>
            <a:off x="4800600" y="4572000"/>
            <a:ext cx="1447800" cy="381000"/>
          </a:xfrm>
          <a:prstGeom prst="rect">
            <a:avLst/>
          </a:prstGeom>
          <a:noFill/>
          <a:ln w="9525">
            <a:noFill/>
            <a:miter lim="800000"/>
            <a:headEnd/>
            <a:tailEnd/>
          </a:ln>
        </p:spPr>
      </p:pic>
      <p:sp>
        <p:nvSpPr>
          <p:cNvPr id="115757" name="Rectangle 45"/>
          <p:cNvSpPr>
            <a:spLocks noChangeArrowheads="1"/>
          </p:cNvSpPr>
          <p:nvPr/>
        </p:nvSpPr>
        <p:spPr bwMode="auto">
          <a:xfrm>
            <a:off x="-76200" y="4495800"/>
            <a:ext cx="6019800" cy="2209800"/>
          </a:xfrm>
          <a:prstGeom prst="rect">
            <a:avLst/>
          </a:prstGeom>
          <a:solidFill>
            <a:schemeClr val="bg1"/>
          </a:solidFill>
          <a:ln w="9525">
            <a:noFill/>
            <a:miter lim="800000"/>
            <a:headEnd/>
            <a:tailEnd/>
          </a:ln>
        </p:spPr>
        <p:txBody>
          <a:bodyPr/>
          <a:lstStyle/>
          <a:p>
            <a:pPr marL="342900" indent="-342900" algn="ctr">
              <a:lnSpc>
                <a:spcPct val="100000"/>
              </a:lnSpc>
              <a:spcAft>
                <a:spcPct val="0"/>
              </a:spcAft>
            </a:pPr>
            <a:r>
              <a:rPr lang="en-US" sz="2400" dirty="0"/>
              <a:t>Opportunity:</a:t>
            </a:r>
          </a:p>
          <a:p>
            <a:pPr marL="342900" indent="-342900">
              <a:lnSpc>
                <a:spcPct val="100000"/>
              </a:lnSpc>
              <a:spcAft>
                <a:spcPct val="0"/>
              </a:spcAft>
              <a:buFont typeface="Wingdings" pitchFamily="2" charset="2"/>
              <a:buChar char="Ø"/>
            </a:pPr>
            <a:r>
              <a:rPr lang="en-US" sz="2400" dirty="0"/>
              <a:t>Reverse Flow of NFGSC System to take advantage of market pricing changes</a:t>
            </a:r>
          </a:p>
          <a:p>
            <a:pPr marL="342900" indent="-342900">
              <a:lnSpc>
                <a:spcPct val="100000"/>
              </a:lnSpc>
              <a:spcAft>
                <a:spcPct val="0"/>
              </a:spcAft>
              <a:buFont typeface="Wingdings" pitchFamily="2" charset="2"/>
              <a:buChar char="Ø"/>
            </a:pPr>
            <a:r>
              <a:rPr lang="en-US" sz="2400" dirty="0"/>
              <a:t>Transport Marcellus production for Statoil to TransCanada Pipeline at Niagara.</a:t>
            </a:r>
          </a:p>
        </p:txBody>
      </p:sp>
      <p:sp>
        <p:nvSpPr>
          <p:cNvPr id="115758" name="Oval 31"/>
          <p:cNvSpPr>
            <a:spLocks noChangeArrowheads="1"/>
          </p:cNvSpPr>
          <p:nvPr/>
        </p:nvSpPr>
        <p:spPr bwMode="auto">
          <a:xfrm>
            <a:off x="2971800" y="15240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115759" name="Oval 31"/>
          <p:cNvSpPr>
            <a:spLocks noChangeArrowheads="1"/>
          </p:cNvSpPr>
          <p:nvPr/>
        </p:nvSpPr>
        <p:spPr bwMode="auto">
          <a:xfrm>
            <a:off x="3048000" y="9906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115745" name="Oval 31"/>
          <p:cNvSpPr>
            <a:spLocks noChangeArrowheads="1"/>
          </p:cNvSpPr>
          <p:nvPr/>
        </p:nvSpPr>
        <p:spPr bwMode="auto">
          <a:xfrm>
            <a:off x="2768600" y="3937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115760" name="Text Box 27"/>
          <p:cNvSpPr txBox="1">
            <a:spLocks noChangeArrowheads="1"/>
          </p:cNvSpPr>
          <p:nvPr/>
        </p:nvSpPr>
        <p:spPr bwMode="auto">
          <a:xfrm>
            <a:off x="3124200" y="342900"/>
            <a:ext cx="1143000" cy="336550"/>
          </a:xfrm>
          <a:prstGeom prst="rect">
            <a:avLst/>
          </a:prstGeom>
          <a:solidFill>
            <a:schemeClr val="bg1"/>
          </a:solidFill>
          <a:ln w="9525">
            <a:noFill/>
            <a:miter lim="800000"/>
            <a:headEnd/>
            <a:tailEnd/>
          </a:ln>
        </p:spPr>
        <p:txBody>
          <a:bodyPr wrap="square">
            <a:spAutoFit/>
          </a:bodyPr>
          <a:lstStyle/>
          <a:p>
            <a:pPr>
              <a:lnSpc>
                <a:spcPct val="100000"/>
              </a:lnSpc>
              <a:spcBef>
                <a:spcPct val="50000"/>
              </a:spcBef>
              <a:spcAft>
                <a:spcPct val="0"/>
              </a:spcAft>
              <a:buFontTx/>
              <a:buNone/>
            </a:pPr>
            <a:r>
              <a:rPr lang="en-US" sz="1600" b="1" dirty="0"/>
              <a:t>Lockport</a:t>
            </a:r>
          </a:p>
        </p:txBody>
      </p:sp>
      <p:sp>
        <p:nvSpPr>
          <p:cNvPr id="139" name="Rectangle 69"/>
          <p:cNvSpPr>
            <a:spLocks noChangeArrowheads="1"/>
          </p:cNvSpPr>
          <p:nvPr/>
        </p:nvSpPr>
        <p:spPr bwMode="auto">
          <a:xfrm>
            <a:off x="2057400" y="0"/>
            <a:ext cx="2971800" cy="3379788"/>
          </a:xfrm>
          <a:prstGeom prst="rect">
            <a:avLst/>
          </a:prstGeom>
          <a:noFill/>
          <a:ln w="50800">
            <a:solidFill>
              <a:srgbClr val="FF0000"/>
            </a:solidFill>
            <a:miter lim="800000"/>
            <a:headEnd/>
            <a:tailEnd/>
          </a:ln>
        </p:spPr>
        <p:txBody>
          <a:bodyPr wrap="none" anchor="ctr"/>
          <a:lstStyle/>
          <a:p>
            <a:pPr>
              <a:lnSpc>
                <a:spcPct val="100000"/>
              </a:lnSpc>
              <a:spcAft>
                <a:spcPct val="0"/>
              </a:spcAft>
              <a:buFontTx/>
              <a:buNone/>
            </a:pPr>
            <a:endParaRPr lang="en-US" sz="1800"/>
          </a:p>
        </p:txBody>
      </p:sp>
      <p:sp>
        <p:nvSpPr>
          <p:cNvPr id="115761" name="Text Box 27"/>
          <p:cNvSpPr txBox="1">
            <a:spLocks noChangeArrowheads="1"/>
          </p:cNvSpPr>
          <p:nvPr/>
        </p:nvSpPr>
        <p:spPr bwMode="auto">
          <a:xfrm>
            <a:off x="3429000" y="1473200"/>
            <a:ext cx="1066800" cy="336550"/>
          </a:xfrm>
          <a:prstGeom prst="rect">
            <a:avLst/>
          </a:prstGeom>
          <a:solidFill>
            <a:schemeClr val="bg1"/>
          </a:solidFill>
          <a:ln w="9525">
            <a:noFill/>
            <a:miter lim="800000"/>
            <a:headEnd/>
            <a:tailEnd/>
          </a:ln>
        </p:spPr>
        <p:txBody>
          <a:bodyPr wrap="square">
            <a:spAutoFit/>
          </a:bodyPr>
          <a:lstStyle/>
          <a:p>
            <a:pPr>
              <a:lnSpc>
                <a:spcPct val="100000"/>
              </a:lnSpc>
              <a:spcBef>
                <a:spcPct val="50000"/>
              </a:spcBef>
              <a:spcAft>
                <a:spcPct val="0"/>
              </a:spcAft>
              <a:buFontTx/>
              <a:buNone/>
            </a:pPr>
            <a:r>
              <a:rPr lang="en-US" sz="1600" b="1" dirty="0"/>
              <a:t>Concord</a:t>
            </a:r>
          </a:p>
        </p:txBody>
      </p:sp>
      <p:sp>
        <p:nvSpPr>
          <p:cNvPr id="115746" name="Oval 31"/>
          <p:cNvSpPr>
            <a:spLocks noChangeArrowheads="1"/>
          </p:cNvSpPr>
          <p:nvPr/>
        </p:nvSpPr>
        <p:spPr bwMode="auto">
          <a:xfrm>
            <a:off x="4711700" y="29972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p:cTn id="7" dur="500" fill="hold"/>
                                        <p:tgtEl>
                                          <p:spTgt spid="139"/>
                                        </p:tgtEl>
                                        <p:attrNameLst>
                                          <p:attrName>ppt_w</p:attrName>
                                        </p:attrNameLst>
                                      </p:cBhvr>
                                      <p:tavLst>
                                        <p:tav tm="0">
                                          <p:val>
                                            <p:fltVal val="0"/>
                                          </p:val>
                                        </p:tav>
                                        <p:tav tm="100000">
                                          <p:val>
                                            <p:strVal val="#ppt_w"/>
                                          </p:val>
                                        </p:tav>
                                      </p:tavLst>
                                    </p:anim>
                                    <p:anim calcmode="lin" valueType="num">
                                      <p:cBhvr>
                                        <p:cTn id="8" dur="500" fill="hold"/>
                                        <p:tgtEl>
                                          <p:spTgt spid="1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grpId="0" nodeType="afterEffect">
                                  <p:stCondLst>
                                    <p:cond delay="1000"/>
                                  </p:stCondLst>
                                  <p:childTnLst>
                                    <p:set>
                                      <p:cBhvr>
                                        <p:cTn id="11" dur="1" fill="hold">
                                          <p:stCondLst>
                                            <p:cond delay="0"/>
                                          </p:stCondLst>
                                        </p:cTn>
                                        <p:tgtEl>
                                          <p:spTgt spid="115751"/>
                                        </p:tgtEl>
                                        <p:attrNameLst>
                                          <p:attrName>style.visibility</p:attrName>
                                        </p:attrNameLst>
                                      </p:cBhvr>
                                      <p:to>
                                        <p:strVal val="visible"/>
                                      </p:to>
                                    </p:set>
                                    <p:animEffect transition="in" filter="wipe(down)">
                                      <p:cBhvr>
                                        <p:cTn id="12" dur="500"/>
                                        <p:tgtEl>
                                          <p:spTgt spid="115751"/>
                                        </p:tgtEl>
                                      </p:cBhvr>
                                    </p:animEffec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499"/>
                                          </p:stCondLst>
                                        </p:cTn>
                                        <p:tgtEl>
                                          <p:spTgt spid="11574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499"/>
                                          </p:stCondLst>
                                        </p:cTn>
                                        <p:tgtEl>
                                          <p:spTgt spid="115754"/>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grpId="0" nodeType="afterEffect">
                                  <p:stCondLst>
                                    <p:cond delay="1500"/>
                                  </p:stCondLst>
                                  <p:childTnLst>
                                    <p:set>
                                      <p:cBhvr>
                                        <p:cTn id="20" dur="1" fill="hold">
                                          <p:stCondLst>
                                            <p:cond delay="499"/>
                                          </p:stCondLst>
                                        </p:cTn>
                                        <p:tgtEl>
                                          <p:spTgt spid="1157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15761"/>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1500"/>
                                  </p:stCondLst>
                                  <p:childTnLst>
                                    <p:set>
                                      <p:cBhvr>
                                        <p:cTn id="25" dur="1" fill="hold">
                                          <p:stCondLst>
                                            <p:cond delay="499"/>
                                          </p:stCondLst>
                                        </p:cTn>
                                        <p:tgtEl>
                                          <p:spTgt spid="11575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499"/>
                                          </p:stCondLst>
                                        </p:cTn>
                                        <p:tgtEl>
                                          <p:spTgt spid="115755"/>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grpId="0" nodeType="afterEffect">
                                  <p:stCondLst>
                                    <p:cond delay="1500"/>
                                  </p:stCondLst>
                                  <p:childTnLst>
                                    <p:set>
                                      <p:cBhvr>
                                        <p:cTn id="30" dur="1" fill="hold">
                                          <p:stCondLst>
                                            <p:cond delay="499"/>
                                          </p:stCondLst>
                                        </p:cTn>
                                        <p:tgtEl>
                                          <p:spTgt spid="1157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15760"/>
                                        </p:tgtEl>
                                        <p:attrNameLst>
                                          <p:attrName>style.visibility</p:attrName>
                                        </p:attrNameLst>
                                      </p:cBhvr>
                                      <p:to>
                                        <p:strVal val="visible"/>
                                      </p:to>
                                    </p:set>
                                  </p:childTnLst>
                                </p:cTn>
                              </p:par>
                            </p:childTnLst>
                          </p:cTn>
                        </p:par>
                        <p:par>
                          <p:cTn id="33" fill="hold">
                            <p:stCondLst>
                              <p:cond delay="9500"/>
                            </p:stCondLst>
                            <p:childTnLst>
                              <p:par>
                                <p:cTn id="34" presetID="9" presetClass="entr" presetSubtype="0" fill="hold" grpId="0" nodeType="afterEffect">
                                  <p:stCondLst>
                                    <p:cond delay="1000"/>
                                  </p:stCondLst>
                                  <p:childTnLst>
                                    <p:set>
                                      <p:cBhvr>
                                        <p:cTn id="35" dur="1" fill="hold">
                                          <p:stCondLst>
                                            <p:cond delay="0"/>
                                          </p:stCondLst>
                                        </p:cTn>
                                        <p:tgtEl>
                                          <p:spTgt spid="115757">
                                            <p:bg/>
                                          </p:spTgt>
                                        </p:tgtEl>
                                        <p:attrNameLst>
                                          <p:attrName>style.visibility</p:attrName>
                                        </p:attrNameLst>
                                      </p:cBhvr>
                                      <p:to>
                                        <p:strVal val="visible"/>
                                      </p:to>
                                    </p:set>
                                    <p:animEffect transition="in" filter="dissolve">
                                      <p:cBhvr>
                                        <p:cTn id="36" dur="500"/>
                                        <p:tgtEl>
                                          <p:spTgt spid="115757">
                                            <p:bg/>
                                          </p:spTgt>
                                        </p:tgtEl>
                                      </p:cBhvr>
                                    </p:animEffect>
                                  </p:childTnLst>
                                </p:cTn>
                              </p:par>
                            </p:childTnLst>
                          </p:cTn>
                        </p:par>
                        <p:par>
                          <p:cTn id="37" fill="hold">
                            <p:stCondLst>
                              <p:cond delay="11000"/>
                            </p:stCondLst>
                            <p:childTnLst>
                              <p:par>
                                <p:cTn id="38" presetID="9" presetClass="entr" presetSubtype="0" fill="hold" grpId="0" nodeType="afterEffect">
                                  <p:stCondLst>
                                    <p:cond delay="0"/>
                                  </p:stCondLst>
                                  <p:childTnLst>
                                    <p:set>
                                      <p:cBhvr>
                                        <p:cTn id="39" dur="1" fill="hold">
                                          <p:stCondLst>
                                            <p:cond delay="0"/>
                                          </p:stCondLst>
                                        </p:cTn>
                                        <p:tgtEl>
                                          <p:spTgt spid="115757">
                                            <p:txEl>
                                              <p:pRg st="0" end="0"/>
                                            </p:txEl>
                                          </p:spTgt>
                                        </p:tgtEl>
                                        <p:attrNameLst>
                                          <p:attrName>style.visibility</p:attrName>
                                        </p:attrNameLst>
                                      </p:cBhvr>
                                      <p:to>
                                        <p:strVal val="visible"/>
                                      </p:to>
                                    </p:set>
                                    <p:animEffect transition="in" filter="dissolve">
                                      <p:cBhvr>
                                        <p:cTn id="40" dur="500"/>
                                        <p:tgtEl>
                                          <p:spTgt spid="115757">
                                            <p:txEl>
                                              <p:pRg st="0" end="0"/>
                                            </p:txEl>
                                          </p:spTgt>
                                        </p:tgtEl>
                                      </p:cBhvr>
                                    </p:animEffect>
                                  </p:childTnLst>
                                </p:cTn>
                              </p:par>
                            </p:childTnLst>
                          </p:cTn>
                        </p:par>
                        <p:par>
                          <p:cTn id="41" fill="hold">
                            <p:stCondLst>
                              <p:cond delay="11500"/>
                            </p:stCondLst>
                            <p:childTnLst>
                              <p:par>
                                <p:cTn id="42" presetID="9" presetClass="entr" presetSubtype="0" fill="hold" grpId="0" nodeType="afterEffect">
                                  <p:stCondLst>
                                    <p:cond delay="500"/>
                                  </p:stCondLst>
                                  <p:childTnLst>
                                    <p:set>
                                      <p:cBhvr>
                                        <p:cTn id="43" dur="1" fill="hold">
                                          <p:stCondLst>
                                            <p:cond delay="0"/>
                                          </p:stCondLst>
                                        </p:cTn>
                                        <p:tgtEl>
                                          <p:spTgt spid="115757">
                                            <p:txEl>
                                              <p:pRg st="1" end="1"/>
                                            </p:txEl>
                                          </p:spTgt>
                                        </p:tgtEl>
                                        <p:attrNameLst>
                                          <p:attrName>style.visibility</p:attrName>
                                        </p:attrNameLst>
                                      </p:cBhvr>
                                      <p:to>
                                        <p:strVal val="visible"/>
                                      </p:to>
                                    </p:set>
                                    <p:animEffect transition="in" filter="dissolve">
                                      <p:cBhvr>
                                        <p:cTn id="44" dur="500"/>
                                        <p:tgtEl>
                                          <p:spTgt spid="115757">
                                            <p:txEl>
                                              <p:pRg st="1" end="1"/>
                                            </p:txEl>
                                          </p:spTgt>
                                        </p:tgtEl>
                                      </p:cBhvr>
                                    </p:animEffect>
                                  </p:childTnLst>
                                </p:cTn>
                              </p:par>
                            </p:childTnLst>
                          </p:cTn>
                        </p:par>
                        <p:par>
                          <p:cTn id="45" fill="hold">
                            <p:stCondLst>
                              <p:cond delay="12500"/>
                            </p:stCondLst>
                            <p:childTnLst>
                              <p:par>
                                <p:cTn id="46" presetID="9" presetClass="entr" presetSubtype="0" fill="hold" grpId="0" nodeType="afterEffect">
                                  <p:stCondLst>
                                    <p:cond delay="7000"/>
                                  </p:stCondLst>
                                  <p:childTnLst>
                                    <p:set>
                                      <p:cBhvr>
                                        <p:cTn id="47" dur="1" fill="hold">
                                          <p:stCondLst>
                                            <p:cond delay="0"/>
                                          </p:stCondLst>
                                        </p:cTn>
                                        <p:tgtEl>
                                          <p:spTgt spid="115757">
                                            <p:txEl>
                                              <p:pRg st="2" end="2"/>
                                            </p:txEl>
                                          </p:spTgt>
                                        </p:tgtEl>
                                        <p:attrNameLst>
                                          <p:attrName>style.visibility</p:attrName>
                                        </p:attrNameLst>
                                      </p:cBhvr>
                                      <p:to>
                                        <p:strVal val="visible"/>
                                      </p:to>
                                    </p:set>
                                    <p:animEffect transition="in" filter="dissolve">
                                      <p:cBhvr>
                                        <p:cTn id="48" dur="500"/>
                                        <p:tgtEl>
                                          <p:spTgt spid="1157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51" grpId="0" animBg="1"/>
      <p:bldP spid="115754" grpId="0" animBg="1" autoUpdateAnimBg="0"/>
      <p:bldP spid="115755" grpId="0" animBg="1" autoUpdateAnimBg="0"/>
      <p:bldP spid="115757" grpId="0" build="p" animBg="1"/>
      <p:bldP spid="115758" grpId="0" animBg="1" autoUpdateAnimBg="0"/>
      <p:bldP spid="115759" grpId="0" animBg="1" autoUpdateAnimBg="0"/>
      <p:bldP spid="115745" grpId="0" animBg="1" autoUpdateAnimBg="0"/>
      <p:bldP spid="115760" grpId="0" animBg="1" autoUpdateAnimBg="0"/>
      <p:bldP spid="139" grpId="0" animBg="1" autoUpdateAnimBg="0"/>
      <p:bldP spid="115761" grpId="0" animBg="1" autoUpdateAnimBg="0"/>
      <p:bldP spid="115746"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6" descr="nfg territory google map"/>
          <p:cNvPicPr>
            <a:picLocks noChangeAspect="1" noChangeArrowheads="1"/>
          </p:cNvPicPr>
          <p:nvPr/>
        </p:nvPicPr>
        <p:blipFill>
          <a:blip r:embed="rId2" cstate="print"/>
          <a:srcRect l="13750" t="7037" b="4074"/>
          <a:stretch>
            <a:fillRect/>
          </a:stretch>
        </p:blipFill>
        <p:spPr bwMode="auto">
          <a:xfrm>
            <a:off x="-228600" y="0"/>
            <a:ext cx="12115800" cy="7023100"/>
          </a:xfrm>
          <a:prstGeom prst="rect">
            <a:avLst/>
          </a:prstGeom>
          <a:noFill/>
          <a:ln w="9525">
            <a:noFill/>
            <a:miter lim="800000"/>
            <a:headEnd/>
            <a:tailEnd/>
          </a:ln>
        </p:spPr>
      </p:pic>
      <p:sp>
        <p:nvSpPr>
          <p:cNvPr id="67587" name="Freeform 29"/>
          <p:cNvSpPr>
            <a:spLocks/>
          </p:cNvSpPr>
          <p:nvPr/>
        </p:nvSpPr>
        <p:spPr bwMode="auto">
          <a:xfrm>
            <a:off x="0" y="1905000"/>
            <a:ext cx="9906000" cy="4953000"/>
          </a:xfrm>
          <a:custGeom>
            <a:avLst/>
            <a:gdLst>
              <a:gd name="T0" fmla="*/ 2147483647 w 6690"/>
              <a:gd name="T1" fmla="*/ 2147483647 h 4560"/>
              <a:gd name="T2" fmla="*/ 2147483647 w 6690"/>
              <a:gd name="T3" fmla="*/ 2147483647 h 4560"/>
              <a:gd name="T4" fmla="*/ 2147483647 w 6690"/>
              <a:gd name="T5" fmla="*/ 2147483647 h 4560"/>
              <a:gd name="T6" fmla="*/ 2147483647 w 6690"/>
              <a:gd name="T7" fmla="*/ 2147483647 h 4560"/>
              <a:gd name="T8" fmla="*/ 2147483647 w 6690"/>
              <a:gd name="T9" fmla="*/ 2147483647 h 4560"/>
              <a:gd name="T10" fmla="*/ 2147483647 w 6690"/>
              <a:gd name="T11" fmla="*/ 2147483647 h 4560"/>
              <a:gd name="T12" fmla="*/ 2147483647 w 6690"/>
              <a:gd name="T13" fmla="*/ 2147483647 h 4560"/>
              <a:gd name="T14" fmla="*/ 2147483647 w 6690"/>
              <a:gd name="T15" fmla="*/ 2147483647 h 4560"/>
              <a:gd name="T16" fmla="*/ 2147483647 w 6690"/>
              <a:gd name="T17" fmla="*/ 2147483647 h 4560"/>
              <a:gd name="T18" fmla="*/ 2147483647 w 6690"/>
              <a:gd name="T19" fmla="*/ 2147483647 h 4560"/>
              <a:gd name="T20" fmla="*/ 2147483647 w 6690"/>
              <a:gd name="T21" fmla="*/ 2147483647 h 4560"/>
              <a:gd name="T22" fmla="*/ 2147483647 w 6690"/>
              <a:gd name="T23" fmla="*/ 2147483647 h 4560"/>
              <a:gd name="T24" fmla="*/ 2147483647 w 6690"/>
              <a:gd name="T25" fmla="*/ 2147483647 h 4560"/>
              <a:gd name="T26" fmla="*/ 2147483647 w 6690"/>
              <a:gd name="T27" fmla="*/ 2147483647 h 4560"/>
              <a:gd name="T28" fmla="*/ 2147483647 w 6690"/>
              <a:gd name="T29" fmla="*/ 2147483647 h 4560"/>
              <a:gd name="T30" fmla="*/ 2147483647 w 6690"/>
              <a:gd name="T31" fmla="*/ 2147483647 h 4560"/>
              <a:gd name="T32" fmla="*/ 2147483647 w 6690"/>
              <a:gd name="T33" fmla="*/ 2147483647 h 4560"/>
              <a:gd name="T34" fmla="*/ 2147483647 w 6690"/>
              <a:gd name="T35" fmla="*/ 2147483647 h 4560"/>
              <a:gd name="T36" fmla="*/ 2147483647 w 6690"/>
              <a:gd name="T37" fmla="*/ 2147483647 h 4560"/>
              <a:gd name="T38" fmla="*/ 2147483647 w 6690"/>
              <a:gd name="T39" fmla="*/ 2147483647 h 4560"/>
              <a:gd name="T40" fmla="*/ 2147483647 w 6690"/>
              <a:gd name="T41" fmla="*/ 2147483647 h 4560"/>
              <a:gd name="T42" fmla="*/ 2147483647 w 6690"/>
              <a:gd name="T43" fmla="*/ 2147483647 h 4560"/>
              <a:gd name="T44" fmla="*/ 2147483647 w 6690"/>
              <a:gd name="T45" fmla="*/ 2147483647 h 4560"/>
              <a:gd name="T46" fmla="*/ 2147483647 w 6690"/>
              <a:gd name="T47" fmla="*/ 2147483647 h 4560"/>
              <a:gd name="T48" fmla="*/ 2147483647 w 6690"/>
              <a:gd name="T49" fmla="*/ 2147483647 h 4560"/>
              <a:gd name="T50" fmla="*/ 2147483647 w 6690"/>
              <a:gd name="T51" fmla="*/ 2147483647 h 4560"/>
              <a:gd name="T52" fmla="*/ 2147483647 w 6690"/>
              <a:gd name="T53" fmla="*/ 2147483647 h 4560"/>
              <a:gd name="T54" fmla="*/ 2147483647 w 6690"/>
              <a:gd name="T55" fmla="*/ 2147483647 h 4560"/>
              <a:gd name="T56" fmla="*/ 2147483647 w 6690"/>
              <a:gd name="T57" fmla="*/ 2147483647 h 4560"/>
              <a:gd name="T58" fmla="*/ 2147483647 w 6690"/>
              <a:gd name="T59" fmla="*/ 2147483647 h 4560"/>
              <a:gd name="T60" fmla="*/ 2147483647 w 6690"/>
              <a:gd name="T61" fmla="*/ 2147483647 h 4560"/>
              <a:gd name="T62" fmla="*/ 2147483647 w 6690"/>
              <a:gd name="T63" fmla="*/ 2147483647 h 4560"/>
              <a:gd name="T64" fmla="*/ 2147483647 w 6690"/>
              <a:gd name="T65" fmla="*/ 2147483647 h 4560"/>
              <a:gd name="T66" fmla="*/ 2147483647 w 6690"/>
              <a:gd name="T67" fmla="*/ 2147483647 h 4560"/>
              <a:gd name="T68" fmla="*/ 2147483647 w 6690"/>
              <a:gd name="T69" fmla="*/ 2147483647 h 4560"/>
              <a:gd name="T70" fmla="*/ 2147483647 w 6690"/>
              <a:gd name="T71" fmla="*/ 2147483647 h 4560"/>
              <a:gd name="T72" fmla="*/ 2147483647 w 6690"/>
              <a:gd name="T73" fmla="*/ 2147483647 h 4560"/>
              <a:gd name="T74" fmla="*/ 2147483647 w 6690"/>
              <a:gd name="T75" fmla="*/ 2147483647 h 4560"/>
              <a:gd name="T76" fmla="*/ 2147483647 w 6690"/>
              <a:gd name="T77" fmla="*/ 2147483647 h 4560"/>
              <a:gd name="T78" fmla="*/ 2147483647 w 6690"/>
              <a:gd name="T79" fmla="*/ 2147483647 h 4560"/>
              <a:gd name="T80" fmla="*/ 2147483647 w 6690"/>
              <a:gd name="T81" fmla="*/ 2147483647 h 4560"/>
              <a:gd name="T82" fmla="*/ 2147483647 w 6690"/>
              <a:gd name="T83" fmla="*/ 2147483647 h 4560"/>
              <a:gd name="T84" fmla="*/ 2147483647 w 6690"/>
              <a:gd name="T85" fmla="*/ 2147483647 h 4560"/>
              <a:gd name="T86" fmla="*/ 2147483647 w 6690"/>
              <a:gd name="T87" fmla="*/ 2147483647 h 4560"/>
              <a:gd name="T88" fmla="*/ 2147483647 w 6690"/>
              <a:gd name="T89" fmla="*/ 2147483647 h 4560"/>
              <a:gd name="T90" fmla="*/ 2147483647 w 6690"/>
              <a:gd name="T91" fmla="*/ 2147483647 h 4560"/>
              <a:gd name="T92" fmla="*/ 2147483647 w 6690"/>
              <a:gd name="T93" fmla="*/ 2147483647 h 4560"/>
              <a:gd name="T94" fmla="*/ 2147483647 w 6690"/>
              <a:gd name="T95" fmla="*/ 2147483647 h 4560"/>
              <a:gd name="T96" fmla="*/ 2147483647 w 6690"/>
              <a:gd name="T97" fmla="*/ 2147483647 h 4560"/>
              <a:gd name="T98" fmla="*/ 2147483647 w 6690"/>
              <a:gd name="T99" fmla="*/ 2147483647 h 4560"/>
              <a:gd name="T100" fmla="*/ 2147483647 w 6690"/>
              <a:gd name="T101" fmla="*/ 2147483647 h 4560"/>
              <a:gd name="T102" fmla="*/ 0 w 6690"/>
              <a:gd name="T103" fmla="*/ 2147483647 h 4560"/>
              <a:gd name="T104" fmla="*/ 0 w 6690"/>
              <a:gd name="T105" fmla="*/ 2147483647 h 4560"/>
              <a:gd name="T106" fmla="*/ 2147483647 w 6690"/>
              <a:gd name="T107" fmla="*/ 2147483647 h 4560"/>
              <a:gd name="T108" fmla="*/ 2147483647 w 6690"/>
              <a:gd name="T109" fmla="*/ 2147483647 h 4560"/>
              <a:gd name="T110" fmla="*/ 2147483647 w 6690"/>
              <a:gd name="T111" fmla="*/ 2147483647 h 4560"/>
              <a:gd name="T112" fmla="*/ 2147483647 w 6690"/>
              <a:gd name="T113" fmla="*/ 2147483647 h 4560"/>
              <a:gd name="T114" fmla="*/ 2147483647 w 6690"/>
              <a:gd name="T115" fmla="*/ 2147483647 h 4560"/>
              <a:gd name="T116" fmla="*/ 2147483647 w 6690"/>
              <a:gd name="T117" fmla="*/ 2147483647 h 4560"/>
              <a:gd name="T118" fmla="*/ 2147483647 w 6690"/>
              <a:gd name="T119" fmla="*/ 2147483647 h 4560"/>
              <a:gd name="T120" fmla="*/ 2147483647 w 6690"/>
              <a:gd name="T121" fmla="*/ 2147483647 h 4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0"/>
              <a:gd name="T184" fmla="*/ 0 h 4560"/>
              <a:gd name="T185" fmla="*/ 6690 w 6690"/>
              <a:gd name="T186" fmla="*/ 4560 h 45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0" h="4560">
                <a:moveTo>
                  <a:pt x="521" y="2997"/>
                </a:moveTo>
                <a:cubicBezTo>
                  <a:pt x="554" y="2970"/>
                  <a:pt x="683" y="2837"/>
                  <a:pt x="716" y="2812"/>
                </a:cubicBezTo>
                <a:cubicBezTo>
                  <a:pt x="731" y="2802"/>
                  <a:pt x="759" y="2782"/>
                  <a:pt x="759" y="2782"/>
                </a:cubicBezTo>
                <a:cubicBezTo>
                  <a:pt x="803" y="2710"/>
                  <a:pt x="867" y="2663"/>
                  <a:pt x="917" y="2598"/>
                </a:cubicBezTo>
                <a:cubicBezTo>
                  <a:pt x="952" y="2555"/>
                  <a:pt x="972" y="2508"/>
                  <a:pt x="1002" y="2461"/>
                </a:cubicBezTo>
                <a:cubicBezTo>
                  <a:pt x="1038" y="2405"/>
                  <a:pt x="1106" y="2379"/>
                  <a:pt x="1147" y="2323"/>
                </a:cubicBezTo>
                <a:cubicBezTo>
                  <a:pt x="1197" y="2251"/>
                  <a:pt x="1246" y="2174"/>
                  <a:pt x="1304" y="2109"/>
                </a:cubicBezTo>
                <a:cubicBezTo>
                  <a:pt x="1337" y="1982"/>
                  <a:pt x="1291" y="2104"/>
                  <a:pt x="1362" y="2019"/>
                </a:cubicBezTo>
                <a:cubicBezTo>
                  <a:pt x="1385" y="1990"/>
                  <a:pt x="1420" y="1927"/>
                  <a:pt x="1420" y="1927"/>
                </a:cubicBezTo>
                <a:cubicBezTo>
                  <a:pt x="1451" y="1820"/>
                  <a:pt x="1520" y="1743"/>
                  <a:pt x="1591" y="1666"/>
                </a:cubicBezTo>
                <a:cubicBezTo>
                  <a:pt x="1646" y="1606"/>
                  <a:pt x="1604" y="1581"/>
                  <a:pt x="1677" y="1530"/>
                </a:cubicBezTo>
                <a:cubicBezTo>
                  <a:pt x="1717" y="1466"/>
                  <a:pt x="1762" y="1418"/>
                  <a:pt x="1822" y="1378"/>
                </a:cubicBezTo>
                <a:cubicBezTo>
                  <a:pt x="1869" y="1299"/>
                  <a:pt x="1932" y="1272"/>
                  <a:pt x="1993" y="1209"/>
                </a:cubicBezTo>
                <a:cubicBezTo>
                  <a:pt x="2119" y="1077"/>
                  <a:pt x="2233" y="873"/>
                  <a:pt x="2409" y="812"/>
                </a:cubicBezTo>
                <a:cubicBezTo>
                  <a:pt x="2452" y="768"/>
                  <a:pt x="2492" y="711"/>
                  <a:pt x="2540" y="675"/>
                </a:cubicBezTo>
                <a:cubicBezTo>
                  <a:pt x="3394" y="0"/>
                  <a:pt x="4330" y="346"/>
                  <a:pt x="5482" y="339"/>
                </a:cubicBezTo>
                <a:cubicBezTo>
                  <a:pt x="5586" y="302"/>
                  <a:pt x="5679" y="254"/>
                  <a:pt x="5784" y="217"/>
                </a:cubicBezTo>
                <a:cubicBezTo>
                  <a:pt x="5826" y="222"/>
                  <a:pt x="5883" y="199"/>
                  <a:pt x="5913" y="232"/>
                </a:cubicBezTo>
                <a:cubicBezTo>
                  <a:pt x="5952" y="279"/>
                  <a:pt x="5899" y="406"/>
                  <a:pt x="5957" y="416"/>
                </a:cubicBezTo>
                <a:cubicBezTo>
                  <a:pt x="6037" y="429"/>
                  <a:pt x="6118" y="426"/>
                  <a:pt x="6200" y="431"/>
                </a:cubicBezTo>
                <a:cubicBezTo>
                  <a:pt x="6268" y="538"/>
                  <a:pt x="6316" y="524"/>
                  <a:pt x="6445" y="538"/>
                </a:cubicBezTo>
                <a:cubicBezTo>
                  <a:pt x="6462" y="781"/>
                  <a:pt x="6426" y="750"/>
                  <a:pt x="6602" y="812"/>
                </a:cubicBezTo>
                <a:cubicBezTo>
                  <a:pt x="6690" y="875"/>
                  <a:pt x="6644" y="933"/>
                  <a:pt x="6616" y="1025"/>
                </a:cubicBezTo>
                <a:cubicBezTo>
                  <a:pt x="6640" y="1177"/>
                  <a:pt x="6679" y="1535"/>
                  <a:pt x="6530" y="1636"/>
                </a:cubicBezTo>
                <a:cubicBezTo>
                  <a:pt x="6492" y="1697"/>
                  <a:pt x="6352" y="1869"/>
                  <a:pt x="6286" y="1912"/>
                </a:cubicBezTo>
                <a:cubicBezTo>
                  <a:pt x="6238" y="1945"/>
                  <a:pt x="6167" y="1969"/>
                  <a:pt x="6114" y="1987"/>
                </a:cubicBezTo>
                <a:cubicBezTo>
                  <a:pt x="6100" y="1992"/>
                  <a:pt x="6071" y="2002"/>
                  <a:pt x="6071" y="2002"/>
                </a:cubicBezTo>
                <a:cubicBezTo>
                  <a:pt x="6015" y="2066"/>
                  <a:pt x="5957" y="2054"/>
                  <a:pt x="5870" y="2064"/>
                </a:cubicBezTo>
                <a:cubicBezTo>
                  <a:pt x="5800" y="2087"/>
                  <a:pt x="5727" y="2104"/>
                  <a:pt x="5655" y="2126"/>
                </a:cubicBezTo>
                <a:cubicBezTo>
                  <a:pt x="5525" y="2214"/>
                  <a:pt x="5429" y="2219"/>
                  <a:pt x="5267" y="2233"/>
                </a:cubicBezTo>
                <a:cubicBezTo>
                  <a:pt x="5209" y="2228"/>
                  <a:pt x="5151" y="2233"/>
                  <a:pt x="5095" y="2216"/>
                </a:cubicBezTo>
                <a:cubicBezTo>
                  <a:pt x="5076" y="2211"/>
                  <a:pt x="5069" y="2181"/>
                  <a:pt x="5052" y="2171"/>
                </a:cubicBezTo>
                <a:cubicBezTo>
                  <a:pt x="5025" y="2156"/>
                  <a:pt x="4994" y="2151"/>
                  <a:pt x="4966" y="2141"/>
                </a:cubicBezTo>
                <a:cubicBezTo>
                  <a:pt x="4952" y="2136"/>
                  <a:pt x="4922" y="2126"/>
                  <a:pt x="4922" y="2126"/>
                </a:cubicBezTo>
                <a:cubicBezTo>
                  <a:pt x="4898" y="2099"/>
                  <a:pt x="4886" y="2079"/>
                  <a:pt x="4851" y="2064"/>
                </a:cubicBezTo>
                <a:cubicBezTo>
                  <a:pt x="4823" y="2051"/>
                  <a:pt x="4765" y="2034"/>
                  <a:pt x="4765" y="2034"/>
                </a:cubicBezTo>
                <a:cubicBezTo>
                  <a:pt x="4685" y="1977"/>
                  <a:pt x="4598" y="1959"/>
                  <a:pt x="4506" y="1942"/>
                </a:cubicBezTo>
                <a:cubicBezTo>
                  <a:pt x="4325" y="1879"/>
                  <a:pt x="4016" y="1934"/>
                  <a:pt x="3816" y="2002"/>
                </a:cubicBezTo>
                <a:cubicBezTo>
                  <a:pt x="3717" y="2074"/>
                  <a:pt x="3617" y="2146"/>
                  <a:pt x="3515" y="2216"/>
                </a:cubicBezTo>
                <a:cubicBezTo>
                  <a:pt x="3419" y="2281"/>
                  <a:pt x="3337" y="2389"/>
                  <a:pt x="3257" y="2476"/>
                </a:cubicBezTo>
                <a:cubicBezTo>
                  <a:pt x="3221" y="2515"/>
                  <a:pt x="3169" y="2550"/>
                  <a:pt x="3128" y="2583"/>
                </a:cubicBezTo>
                <a:cubicBezTo>
                  <a:pt x="3088" y="2617"/>
                  <a:pt x="3064" y="2667"/>
                  <a:pt x="3028" y="2705"/>
                </a:cubicBezTo>
                <a:cubicBezTo>
                  <a:pt x="3006" y="2770"/>
                  <a:pt x="2945" y="2870"/>
                  <a:pt x="2898" y="2919"/>
                </a:cubicBezTo>
                <a:cubicBezTo>
                  <a:pt x="2863" y="3029"/>
                  <a:pt x="2822" y="3076"/>
                  <a:pt x="2769" y="3163"/>
                </a:cubicBezTo>
                <a:cubicBezTo>
                  <a:pt x="2725" y="3303"/>
                  <a:pt x="2750" y="3453"/>
                  <a:pt x="2697" y="3590"/>
                </a:cubicBezTo>
                <a:cubicBezTo>
                  <a:pt x="2676" y="3643"/>
                  <a:pt x="2626" y="3682"/>
                  <a:pt x="2596" y="3729"/>
                </a:cubicBezTo>
                <a:cubicBezTo>
                  <a:pt x="2577" y="3790"/>
                  <a:pt x="2530" y="3810"/>
                  <a:pt x="2496" y="3866"/>
                </a:cubicBezTo>
                <a:cubicBezTo>
                  <a:pt x="2463" y="3969"/>
                  <a:pt x="2411" y="4078"/>
                  <a:pt x="2324" y="4139"/>
                </a:cubicBezTo>
                <a:cubicBezTo>
                  <a:pt x="2273" y="4221"/>
                  <a:pt x="2216" y="4298"/>
                  <a:pt x="2152" y="4370"/>
                </a:cubicBezTo>
                <a:cubicBezTo>
                  <a:pt x="2134" y="4423"/>
                  <a:pt x="2103" y="4442"/>
                  <a:pt x="2079" y="4492"/>
                </a:cubicBezTo>
                <a:lnTo>
                  <a:pt x="2066" y="4560"/>
                </a:lnTo>
                <a:lnTo>
                  <a:pt x="0" y="4560"/>
                </a:lnTo>
                <a:lnTo>
                  <a:pt x="0" y="3545"/>
                </a:lnTo>
                <a:cubicBezTo>
                  <a:pt x="54" y="3487"/>
                  <a:pt x="79" y="3505"/>
                  <a:pt x="142" y="3483"/>
                </a:cubicBezTo>
                <a:cubicBezTo>
                  <a:pt x="230" y="3343"/>
                  <a:pt x="107" y="3518"/>
                  <a:pt x="214" y="3423"/>
                </a:cubicBezTo>
                <a:cubicBezTo>
                  <a:pt x="233" y="3406"/>
                  <a:pt x="239" y="3380"/>
                  <a:pt x="256" y="3361"/>
                </a:cubicBezTo>
                <a:cubicBezTo>
                  <a:pt x="278" y="3338"/>
                  <a:pt x="307" y="3325"/>
                  <a:pt x="329" y="3301"/>
                </a:cubicBezTo>
                <a:cubicBezTo>
                  <a:pt x="366" y="3261"/>
                  <a:pt x="383" y="3226"/>
                  <a:pt x="429" y="3194"/>
                </a:cubicBezTo>
                <a:cubicBezTo>
                  <a:pt x="473" y="3121"/>
                  <a:pt x="453" y="3166"/>
                  <a:pt x="486" y="3056"/>
                </a:cubicBezTo>
                <a:cubicBezTo>
                  <a:pt x="490" y="3042"/>
                  <a:pt x="506" y="3037"/>
                  <a:pt x="515" y="3026"/>
                </a:cubicBezTo>
                <a:cubicBezTo>
                  <a:pt x="539" y="2996"/>
                  <a:pt x="544" y="2981"/>
                  <a:pt x="558" y="2949"/>
                </a:cubicBezTo>
              </a:path>
            </a:pathLst>
          </a:custGeom>
          <a:solidFill>
            <a:schemeClr val="folHlink">
              <a:alpha val="50195"/>
            </a:schemeClr>
          </a:solidFill>
          <a:ln w="9525">
            <a:solidFill>
              <a:schemeClr val="bg2"/>
            </a:solidFill>
            <a:round/>
            <a:headEnd/>
            <a:tailEnd/>
          </a:ln>
        </p:spPr>
        <p:txBody>
          <a:bodyPr/>
          <a:lstStyle/>
          <a:p>
            <a:endParaRPr lang="en-US"/>
          </a:p>
        </p:txBody>
      </p:sp>
      <p:sp>
        <p:nvSpPr>
          <p:cNvPr id="67588" name="Freeform 24"/>
          <p:cNvSpPr>
            <a:spLocks/>
          </p:cNvSpPr>
          <p:nvPr/>
        </p:nvSpPr>
        <p:spPr bwMode="auto">
          <a:xfrm>
            <a:off x="3581400" y="3962400"/>
            <a:ext cx="990600" cy="304800"/>
          </a:xfrm>
          <a:custGeom>
            <a:avLst/>
            <a:gdLst>
              <a:gd name="T0" fmla="*/ 0 w 655"/>
              <a:gd name="T1" fmla="*/ 0 h 193"/>
              <a:gd name="T2" fmla="*/ 2147483647 w 655"/>
              <a:gd name="T3" fmla="*/ 2147483647 h 193"/>
              <a:gd name="T4" fmla="*/ 2147483647 w 655"/>
              <a:gd name="T5" fmla="*/ 2147483647 h 193"/>
              <a:gd name="T6" fmla="*/ 2147483647 w 655"/>
              <a:gd name="T7" fmla="*/ 2147483647 h 193"/>
              <a:gd name="T8" fmla="*/ 2147483647 w 655"/>
              <a:gd name="T9" fmla="*/ 2147483647 h 193"/>
              <a:gd name="T10" fmla="*/ 2147483647 w 655"/>
              <a:gd name="T11" fmla="*/ 2147483647 h 193"/>
              <a:gd name="T12" fmla="*/ 2147483647 w 655"/>
              <a:gd name="T13" fmla="*/ 2147483647 h 193"/>
              <a:gd name="T14" fmla="*/ 2147483647 w 655"/>
              <a:gd name="T15" fmla="*/ 2147483647 h 193"/>
              <a:gd name="T16" fmla="*/ 2147483647 w 655"/>
              <a:gd name="T17" fmla="*/ 2147483647 h 193"/>
              <a:gd name="T18" fmla="*/ 2147483647 w 655"/>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5"/>
              <a:gd name="T31" fmla="*/ 0 h 193"/>
              <a:gd name="T32" fmla="*/ 655 w 65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5" h="193">
                <a:moveTo>
                  <a:pt x="0" y="0"/>
                </a:moveTo>
                <a:cubicBezTo>
                  <a:pt x="16" y="10"/>
                  <a:pt x="27" y="48"/>
                  <a:pt x="38" y="52"/>
                </a:cubicBezTo>
                <a:cubicBezTo>
                  <a:pt x="50" y="57"/>
                  <a:pt x="64" y="55"/>
                  <a:pt x="77" y="57"/>
                </a:cubicBezTo>
                <a:cubicBezTo>
                  <a:pt x="108" y="68"/>
                  <a:pt x="115" y="107"/>
                  <a:pt x="148" y="119"/>
                </a:cubicBezTo>
                <a:cubicBezTo>
                  <a:pt x="160" y="154"/>
                  <a:pt x="157" y="112"/>
                  <a:pt x="181" y="143"/>
                </a:cubicBezTo>
                <a:cubicBezTo>
                  <a:pt x="192" y="157"/>
                  <a:pt x="197" y="163"/>
                  <a:pt x="211" y="177"/>
                </a:cubicBezTo>
                <a:cubicBezTo>
                  <a:pt x="248" y="182"/>
                  <a:pt x="347" y="193"/>
                  <a:pt x="403" y="191"/>
                </a:cubicBezTo>
                <a:cubicBezTo>
                  <a:pt x="459" y="189"/>
                  <a:pt x="514" y="170"/>
                  <a:pt x="547" y="163"/>
                </a:cubicBezTo>
                <a:cubicBezTo>
                  <a:pt x="564" y="157"/>
                  <a:pt x="583" y="156"/>
                  <a:pt x="600" y="148"/>
                </a:cubicBezTo>
                <a:cubicBezTo>
                  <a:pt x="623" y="137"/>
                  <a:pt x="634" y="94"/>
                  <a:pt x="655" y="80"/>
                </a:cubicBezTo>
              </a:path>
            </a:pathLst>
          </a:custGeom>
          <a:noFill/>
          <a:ln w="63500">
            <a:solidFill>
              <a:srgbClr val="FFFF00"/>
            </a:solidFill>
            <a:round/>
            <a:headEnd/>
            <a:tailEnd/>
          </a:ln>
        </p:spPr>
        <p:txBody>
          <a:bodyPr wrap="none"/>
          <a:lstStyle/>
          <a:p>
            <a:endParaRPr lang="en-US"/>
          </a:p>
        </p:txBody>
      </p:sp>
      <p:sp>
        <p:nvSpPr>
          <p:cNvPr id="67589" name="Freeform 25"/>
          <p:cNvSpPr>
            <a:spLocks/>
          </p:cNvSpPr>
          <p:nvPr/>
        </p:nvSpPr>
        <p:spPr bwMode="auto">
          <a:xfrm>
            <a:off x="4800600" y="3810000"/>
            <a:ext cx="660400" cy="334963"/>
          </a:xfrm>
          <a:custGeom>
            <a:avLst/>
            <a:gdLst>
              <a:gd name="T0" fmla="*/ 0 w 489"/>
              <a:gd name="T1" fmla="*/ 2147483647 h 240"/>
              <a:gd name="T2" fmla="*/ 2147483647 w 489"/>
              <a:gd name="T3" fmla="*/ 2147483647 h 240"/>
              <a:gd name="T4" fmla="*/ 2147483647 w 489"/>
              <a:gd name="T5" fmla="*/ 2147483647 h 240"/>
              <a:gd name="T6" fmla="*/ 2147483647 w 489"/>
              <a:gd name="T7" fmla="*/ 2147483647 h 240"/>
              <a:gd name="T8" fmla="*/ 2147483647 w 489"/>
              <a:gd name="T9" fmla="*/ 2147483647 h 240"/>
              <a:gd name="T10" fmla="*/ 2147483647 w 489"/>
              <a:gd name="T11" fmla="*/ 0 h 240"/>
              <a:gd name="T12" fmla="*/ 0 60000 65536"/>
              <a:gd name="T13" fmla="*/ 0 60000 65536"/>
              <a:gd name="T14" fmla="*/ 0 60000 65536"/>
              <a:gd name="T15" fmla="*/ 0 60000 65536"/>
              <a:gd name="T16" fmla="*/ 0 60000 65536"/>
              <a:gd name="T17" fmla="*/ 0 60000 65536"/>
              <a:gd name="T18" fmla="*/ 0 w 489"/>
              <a:gd name="T19" fmla="*/ 0 h 240"/>
              <a:gd name="T20" fmla="*/ 489 w 489"/>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489" h="240">
                <a:moveTo>
                  <a:pt x="0" y="240"/>
                </a:moveTo>
                <a:cubicBezTo>
                  <a:pt x="31" y="209"/>
                  <a:pt x="146" y="222"/>
                  <a:pt x="186" y="219"/>
                </a:cubicBezTo>
                <a:cubicBezTo>
                  <a:pt x="240" y="212"/>
                  <a:pt x="283" y="199"/>
                  <a:pt x="324" y="195"/>
                </a:cubicBezTo>
                <a:cubicBezTo>
                  <a:pt x="365" y="185"/>
                  <a:pt x="408" y="171"/>
                  <a:pt x="434" y="160"/>
                </a:cubicBezTo>
                <a:cubicBezTo>
                  <a:pt x="450" y="149"/>
                  <a:pt x="462" y="139"/>
                  <a:pt x="478" y="128"/>
                </a:cubicBezTo>
                <a:cubicBezTo>
                  <a:pt x="479" y="97"/>
                  <a:pt x="489" y="20"/>
                  <a:pt x="474" y="0"/>
                </a:cubicBezTo>
              </a:path>
            </a:pathLst>
          </a:custGeom>
          <a:noFill/>
          <a:ln w="63500">
            <a:solidFill>
              <a:srgbClr val="FFFF00"/>
            </a:solidFill>
            <a:round/>
            <a:headEnd/>
            <a:tailEnd/>
          </a:ln>
        </p:spPr>
        <p:txBody>
          <a:bodyPr wrap="none"/>
          <a:lstStyle/>
          <a:p>
            <a:endParaRPr lang="en-US"/>
          </a:p>
        </p:txBody>
      </p:sp>
      <p:sp>
        <p:nvSpPr>
          <p:cNvPr id="67590" name="Text Box 27"/>
          <p:cNvSpPr txBox="1">
            <a:spLocks noChangeArrowheads="1"/>
          </p:cNvSpPr>
          <p:nvPr/>
        </p:nvSpPr>
        <p:spPr bwMode="auto">
          <a:xfrm>
            <a:off x="5562600" y="3505200"/>
            <a:ext cx="838200" cy="3048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dirty="0">
                <a:solidFill>
                  <a:schemeClr val="bg1"/>
                </a:solidFill>
              </a:rPr>
              <a:t>Leidy</a:t>
            </a:r>
          </a:p>
        </p:txBody>
      </p:sp>
      <p:sp>
        <p:nvSpPr>
          <p:cNvPr id="67591" name="AutoShape 28"/>
          <p:cNvSpPr>
            <a:spLocks noChangeArrowheads="1"/>
          </p:cNvSpPr>
          <p:nvPr/>
        </p:nvSpPr>
        <p:spPr bwMode="auto">
          <a:xfrm rot="-10738184">
            <a:off x="5330825" y="3659188"/>
            <a:ext cx="230188" cy="227012"/>
          </a:xfrm>
          <a:prstGeom prst="triangle">
            <a:avLst>
              <a:gd name="adj" fmla="val 47106"/>
            </a:avLst>
          </a:prstGeom>
          <a:solidFill>
            <a:srgbClr val="FFFF00"/>
          </a:solidFill>
          <a:ln w="15875">
            <a:solidFill>
              <a:schemeClr val="tx1"/>
            </a:solidFill>
            <a:miter lim="800000"/>
            <a:headEnd/>
            <a:tailEnd/>
          </a:ln>
        </p:spPr>
        <p:txBody>
          <a:bodyPr rot="10800000" wrap="none" anchor="ctr"/>
          <a:lstStyle/>
          <a:p>
            <a:pPr>
              <a:lnSpc>
                <a:spcPct val="100000"/>
              </a:lnSpc>
              <a:spcAft>
                <a:spcPct val="0"/>
              </a:spcAft>
              <a:buFontTx/>
              <a:buNone/>
            </a:pPr>
            <a:endParaRPr lang="en-US" sz="1800"/>
          </a:p>
        </p:txBody>
      </p:sp>
      <p:sp>
        <p:nvSpPr>
          <p:cNvPr id="36" name="Rectangle 35"/>
          <p:cNvSpPr/>
          <p:nvPr/>
        </p:nvSpPr>
        <p:spPr>
          <a:xfrm>
            <a:off x="0" y="0"/>
            <a:ext cx="8229600" cy="76200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Aft>
                <a:spcPct val="0"/>
              </a:spcAft>
              <a:buFontTx/>
              <a:buNone/>
              <a:defRPr/>
            </a:pPr>
            <a:r>
              <a:rPr lang="en-US" sz="4400" b="1" dirty="0">
                <a:solidFill>
                  <a:schemeClr val="bg1"/>
                </a:solidFill>
                <a:latin typeface="Calibri" pitchFamily="34" charset="0"/>
              </a:rPr>
              <a:t>West to East - </a:t>
            </a:r>
            <a:r>
              <a:rPr lang="en-US" sz="4400" b="1" dirty="0" err="1">
                <a:solidFill>
                  <a:schemeClr val="bg1"/>
                </a:solidFill>
                <a:latin typeface="Calibri" pitchFamily="34" charset="0"/>
              </a:rPr>
              <a:t>Overbeck</a:t>
            </a:r>
            <a:r>
              <a:rPr lang="en-US" sz="4400" b="1" dirty="0">
                <a:solidFill>
                  <a:schemeClr val="bg1"/>
                </a:solidFill>
                <a:latin typeface="Calibri" pitchFamily="34" charset="0"/>
              </a:rPr>
              <a:t> to Leidy</a:t>
            </a:r>
          </a:p>
        </p:txBody>
      </p:sp>
      <p:sp>
        <p:nvSpPr>
          <p:cNvPr id="67593" name="Oval 41"/>
          <p:cNvSpPr>
            <a:spLocks noChangeArrowheads="1"/>
          </p:cNvSpPr>
          <p:nvPr/>
        </p:nvSpPr>
        <p:spPr bwMode="auto">
          <a:xfrm>
            <a:off x="4495800" y="3949700"/>
            <a:ext cx="304800" cy="303213"/>
          </a:xfrm>
          <a:prstGeom prst="ellipse">
            <a:avLst/>
          </a:prstGeom>
          <a:solidFill>
            <a:srgbClr val="FFFF00"/>
          </a:solidFill>
          <a:ln w="9525">
            <a:solidFill>
              <a:schemeClr val="tx1"/>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67594" name="Oval 41"/>
          <p:cNvSpPr>
            <a:spLocks noChangeArrowheads="1"/>
          </p:cNvSpPr>
          <p:nvPr/>
        </p:nvSpPr>
        <p:spPr bwMode="auto">
          <a:xfrm>
            <a:off x="3429000" y="3657600"/>
            <a:ext cx="304800" cy="303213"/>
          </a:xfrm>
          <a:prstGeom prst="ellipse">
            <a:avLst/>
          </a:prstGeom>
          <a:solidFill>
            <a:srgbClr val="FFFF00"/>
          </a:solidFill>
          <a:ln w="9525">
            <a:solidFill>
              <a:schemeClr val="tx1"/>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67595" name="Oval 19"/>
          <p:cNvSpPr>
            <a:spLocks noChangeArrowheads="1"/>
          </p:cNvSpPr>
          <p:nvPr/>
        </p:nvSpPr>
        <p:spPr bwMode="auto">
          <a:xfrm>
            <a:off x="838200" y="2743200"/>
            <a:ext cx="76200" cy="76200"/>
          </a:xfrm>
          <a:prstGeom prst="ellipse">
            <a:avLst/>
          </a:prstGeom>
          <a:solidFill>
            <a:srgbClr val="FF0000"/>
          </a:solidFill>
          <a:ln w="9525">
            <a:solidFill>
              <a:schemeClr val="tx1"/>
            </a:solidFill>
            <a:round/>
            <a:headEnd/>
            <a:tailEnd/>
          </a:ln>
        </p:spPr>
        <p:txBody>
          <a:bodyPr wrap="none" anchor="ctr"/>
          <a:lstStyle/>
          <a:p>
            <a:endParaRPr lang="en-US" sz="3600"/>
          </a:p>
        </p:txBody>
      </p:sp>
      <p:sp>
        <p:nvSpPr>
          <p:cNvPr id="67596" name="Text Box 20"/>
          <p:cNvSpPr txBox="1">
            <a:spLocks noChangeArrowheads="1"/>
          </p:cNvSpPr>
          <p:nvPr/>
        </p:nvSpPr>
        <p:spPr bwMode="auto">
          <a:xfrm>
            <a:off x="609600" y="2895600"/>
            <a:ext cx="685800" cy="3048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dirty="0">
                <a:solidFill>
                  <a:schemeClr val="bg1"/>
                </a:solidFill>
                <a:latin typeface="Times New Roman" pitchFamily="18" charset="0"/>
              </a:rPr>
              <a:t>Erie</a:t>
            </a:r>
          </a:p>
        </p:txBody>
      </p:sp>
      <p:sp>
        <p:nvSpPr>
          <p:cNvPr id="67597" name="Text Box 22"/>
          <p:cNvSpPr txBox="1">
            <a:spLocks noChangeArrowheads="1"/>
          </p:cNvSpPr>
          <p:nvPr/>
        </p:nvSpPr>
        <p:spPr bwMode="auto">
          <a:xfrm>
            <a:off x="7391400" y="1066800"/>
            <a:ext cx="1752600" cy="369332"/>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dirty="0">
                <a:solidFill>
                  <a:schemeClr val="bg1"/>
                </a:solidFill>
              </a:rPr>
              <a:t>New</a:t>
            </a:r>
            <a:r>
              <a:rPr lang="en-US" b="1" dirty="0">
                <a:solidFill>
                  <a:schemeClr val="bg1"/>
                </a:solidFill>
                <a:latin typeface="Times New Roman" pitchFamily="18" charset="0"/>
              </a:rPr>
              <a:t> </a:t>
            </a:r>
            <a:r>
              <a:rPr lang="en-US" b="1" dirty="0">
                <a:solidFill>
                  <a:schemeClr val="bg1"/>
                </a:solidFill>
              </a:rPr>
              <a:t>York</a:t>
            </a:r>
          </a:p>
        </p:txBody>
      </p:sp>
      <p:sp>
        <p:nvSpPr>
          <p:cNvPr id="67598" name="Text Box 27"/>
          <p:cNvSpPr txBox="1">
            <a:spLocks noChangeArrowheads="1"/>
          </p:cNvSpPr>
          <p:nvPr/>
        </p:nvSpPr>
        <p:spPr bwMode="auto">
          <a:xfrm>
            <a:off x="6781800" y="3124200"/>
            <a:ext cx="2286000" cy="45720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a:solidFill>
                  <a:schemeClr val="bg1"/>
                </a:solidFill>
              </a:rPr>
              <a:t>Marcellus Shale</a:t>
            </a:r>
          </a:p>
        </p:txBody>
      </p:sp>
      <p:sp>
        <p:nvSpPr>
          <p:cNvPr id="42" name="Rectangle 31"/>
          <p:cNvSpPr>
            <a:spLocks noChangeArrowheads="1"/>
          </p:cNvSpPr>
          <p:nvPr/>
        </p:nvSpPr>
        <p:spPr bwMode="auto">
          <a:xfrm>
            <a:off x="2971800" y="3276600"/>
            <a:ext cx="3200400" cy="1295400"/>
          </a:xfrm>
          <a:prstGeom prst="rect">
            <a:avLst/>
          </a:prstGeom>
          <a:noFill/>
          <a:ln w="50800">
            <a:solidFill>
              <a:srgbClr val="FF0000"/>
            </a:solidFill>
            <a:miter lim="800000"/>
            <a:headEnd/>
            <a:tailEnd/>
          </a:ln>
        </p:spPr>
        <p:txBody>
          <a:bodyPr wrap="none" anchor="ctr"/>
          <a:lstStyle/>
          <a:p>
            <a:pPr>
              <a:lnSpc>
                <a:spcPct val="100000"/>
              </a:lnSpc>
              <a:spcAft>
                <a:spcPct val="0"/>
              </a:spcAft>
              <a:buFontTx/>
              <a:buNone/>
            </a:pPr>
            <a:endParaRPr lang="en-US" sz="1800"/>
          </a:p>
        </p:txBody>
      </p:sp>
      <p:sp>
        <p:nvSpPr>
          <p:cNvPr id="67600" name="Text Box 28"/>
          <p:cNvSpPr txBox="1">
            <a:spLocks noChangeArrowheads="1"/>
          </p:cNvSpPr>
          <p:nvPr/>
        </p:nvSpPr>
        <p:spPr bwMode="auto">
          <a:xfrm>
            <a:off x="6858000" y="5029200"/>
            <a:ext cx="2070100" cy="369332"/>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b="1" dirty="0">
                <a:solidFill>
                  <a:schemeClr val="bg1"/>
                </a:solidFill>
              </a:rPr>
              <a:t>Pennsylvania</a:t>
            </a:r>
          </a:p>
        </p:txBody>
      </p:sp>
      <p:sp>
        <p:nvSpPr>
          <p:cNvPr id="88096" name="Rectangle 32"/>
          <p:cNvSpPr>
            <a:spLocks noChangeArrowheads="1"/>
          </p:cNvSpPr>
          <p:nvPr/>
        </p:nvSpPr>
        <p:spPr bwMode="auto">
          <a:xfrm>
            <a:off x="0" y="5067300"/>
            <a:ext cx="5638800" cy="1866900"/>
          </a:xfrm>
          <a:prstGeom prst="rect">
            <a:avLst/>
          </a:prstGeom>
          <a:solidFill>
            <a:schemeClr val="bg1"/>
          </a:solidFill>
          <a:ln w="9525">
            <a:noFill/>
            <a:miter lim="800000"/>
            <a:headEnd/>
            <a:tailEnd/>
          </a:ln>
        </p:spPr>
        <p:txBody>
          <a:bodyPr/>
          <a:lstStyle/>
          <a:p>
            <a:pPr marL="342900" indent="-342900" algn="ctr">
              <a:lnSpc>
                <a:spcPct val="100000"/>
              </a:lnSpc>
              <a:spcAft>
                <a:spcPct val="0"/>
              </a:spcAft>
            </a:pPr>
            <a:r>
              <a:rPr lang="en-US" sz="2400" dirty="0"/>
              <a:t>Opportunity:</a:t>
            </a:r>
          </a:p>
          <a:p>
            <a:pPr marL="342900" indent="-342900">
              <a:lnSpc>
                <a:spcPct val="100000"/>
              </a:lnSpc>
              <a:spcAft>
                <a:spcPct val="0"/>
              </a:spcAft>
              <a:buFont typeface="Wingdings" pitchFamily="2" charset="2"/>
              <a:buChar char="Ø"/>
            </a:pPr>
            <a:r>
              <a:rPr lang="en-US" sz="2400" dirty="0"/>
              <a:t>Transport Marcellus production for Seneca and other producers, to Transco, </a:t>
            </a:r>
            <a:r>
              <a:rPr lang="en-US" sz="2400" dirty="0" err="1"/>
              <a:t>Tetco</a:t>
            </a:r>
            <a:r>
              <a:rPr lang="en-US" sz="2400" dirty="0"/>
              <a:t>, and DTI at Leidy.</a:t>
            </a:r>
          </a:p>
        </p:txBody>
      </p:sp>
      <p:pic>
        <p:nvPicPr>
          <p:cNvPr id="67602" name="Picture 26" descr="nfg territory google map"/>
          <p:cNvPicPr>
            <a:picLocks noChangeAspect="1" noChangeArrowheads="1"/>
          </p:cNvPicPr>
          <p:nvPr/>
        </p:nvPicPr>
        <p:blipFill>
          <a:blip r:embed="rId2" cstate="print"/>
          <a:srcRect l="52264" t="67796" r="39600" b="29309"/>
          <a:stretch>
            <a:fillRect/>
          </a:stretch>
        </p:blipFill>
        <p:spPr bwMode="auto">
          <a:xfrm>
            <a:off x="5410200" y="4648200"/>
            <a:ext cx="1143000" cy="228600"/>
          </a:xfrm>
          <a:prstGeom prst="rect">
            <a:avLst/>
          </a:prstGeom>
          <a:noFill/>
          <a:ln w="9525">
            <a:noFill/>
            <a:miter lim="800000"/>
            <a:headEnd/>
            <a:tailEnd/>
          </a:ln>
        </p:spPr>
      </p:pic>
      <p:sp>
        <p:nvSpPr>
          <p:cNvPr id="67603" name="Freeform 24"/>
          <p:cNvSpPr>
            <a:spLocks/>
          </p:cNvSpPr>
          <p:nvPr/>
        </p:nvSpPr>
        <p:spPr bwMode="auto">
          <a:xfrm>
            <a:off x="3586163" y="3962400"/>
            <a:ext cx="990600" cy="304800"/>
          </a:xfrm>
          <a:custGeom>
            <a:avLst/>
            <a:gdLst>
              <a:gd name="T0" fmla="*/ 0 w 655"/>
              <a:gd name="T1" fmla="*/ 0 h 193"/>
              <a:gd name="T2" fmla="*/ 2147483647 w 655"/>
              <a:gd name="T3" fmla="*/ 2147483647 h 193"/>
              <a:gd name="T4" fmla="*/ 2147483647 w 655"/>
              <a:gd name="T5" fmla="*/ 2147483647 h 193"/>
              <a:gd name="T6" fmla="*/ 2147483647 w 655"/>
              <a:gd name="T7" fmla="*/ 2147483647 h 193"/>
              <a:gd name="T8" fmla="*/ 2147483647 w 655"/>
              <a:gd name="T9" fmla="*/ 2147483647 h 193"/>
              <a:gd name="T10" fmla="*/ 2147483647 w 655"/>
              <a:gd name="T11" fmla="*/ 2147483647 h 193"/>
              <a:gd name="T12" fmla="*/ 2147483647 w 655"/>
              <a:gd name="T13" fmla="*/ 2147483647 h 193"/>
              <a:gd name="T14" fmla="*/ 2147483647 w 655"/>
              <a:gd name="T15" fmla="*/ 2147483647 h 193"/>
              <a:gd name="T16" fmla="*/ 2147483647 w 655"/>
              <a:gd name="T17" fmla="*/ 2147483647 h 193"/>
              <a:gd name="T18" fmla="*/ 2147483647 w 655"/>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5"/>
              <a:gd name="T31" fmla="*/ 0 h 193"/>
              <a:gd name="T32" fmla="*/ 655 w 65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5" h="193">
                <a:moveTo>
                  <a:pt x="0" y="0"/>
                </a:moveTo>
                <a:cubicBezTo>
                  <a:pt x="16" y="10"/>
                  <a:pt x="27" y="48"/>
                  <a:pt x="38" y="52"/>
                </a:cubicBezTo>
                <a:cubicBezTo>
                  <a:pt x="50" y="57"/>
                  <a:pt x="64" y="55"/>
                  <a:pt x="77" y="57"/>
                </a:cubicBezTo>
                <a:cubicBezTo>
                  <a:pt x="108" y="68"/>
                  <a:pt x="115" y="107"/>
                  <a:pt x="148" y="119"/>
                </a:cubicBezTo>
                <a:cubicBezTo>
                  <a:pt x="160" y="154"/>
                  <a:pt x="157" y="112"/>
                  <a:pt x="181" y="143"/>
                </a:cubicBezTo>
                <a:cubicBezTo>
                  <a:pt x="192" y="157"/>
                  <a:pt x="197" y="163"/>
                  <a:pt x="211" y="177"/>
                </a:cubicBezTo>
                <a:cubicBezTo>
                  <a:pt x="248" y="182"/>
                  <a:pt x="347" y="193"/>
                  <a:pt x="403" y="191"/>
                </a:cubicBezTo>
                <a:cubicBezTo>
                  <a:pt x="459" y="189"/>
                  <a:pt x="514" y="170"/>
                  <a:pt x="547" y="163"/>
                </a:cubicBezTo>
                <a:cubicBezTo>
                  <a:pt x="564" y="157"/>
                  <a:pt x="583" y="156"/>
                  <a:pt x="600" y="148"/>
                </a:cubicBezTo>
                <a:cubicBezTo>
                  <a:pt x="623" y="137"/>
                  <a:pt x="634" y="94"/>
                  <a:pt x="655" y="80"/>
                </a:cubicBezTo>
              </a:path>
            </a:pathLst>
          </a:custGeom>
          <a:noFill/>
          <a:ln w="63500">
            <a:solidFill>
              <a:srgbClr val="FFFF00"/>
            </a:solidFill>
            <a:round/>
            <a:headEnd/>
            <a:tailEnd/>
          </a:ln>
        </p:spPr>
        <p:txBody>
          <a:bodyPr wrap="none"/>
          <a:lstStyle/>
          <a:p>
            <a:endParaRPr lang="en-US"/>
          </a:p>
        </p:txBody>
      </p:sp>
      <p:sp>
        <p:nvSpPr>
          <p:cNvPr id="67604" name="Freeform 25"/>
          <p:cNvSpPr>
            <a:spLocks/>
          </p:cNvSpPr>
          <p:nvPr/>
        </p:nvSpPr>
        <p:spPr bwMode="auto">
          <a:xfrm>
            <a:off x="4805363" y="3810000"/>
            <a:ext cx="660400" cy="334963"/>
          </a:xfrm>
          <a:custGeom>
            <a:avLst/>
            <a:gdLst>
              <a:gd name="T0" fmla="*/ 0 w 489"/>
              <a:gd name="T1" fmla="*/ 2147483647 h 240"/>
              <a:gd name="T2" fmla="*/ 2147483647 w 489"/>
              <a:gd name="T3" fmla="*/ 2147483647 h 240"/>
              <a:gd name="T4" fmla="*/ 2147483647 w 489"/>
              <a:gd name="T5" fmla="*/ 2147483647 h 240"/>
              <a:gd name="T6" fmla="*/ 2147483647 w 489"/>
              <a:gd name="T7" fmla="*/ 2147483647 h 240"/>
              <a:gd name="T8" fmla="*/ 2147483647 w 489"/>
              <a:gd name="T9" fmla="*/ 2147483647 h 240"/>
              <a:gd name="T10" fmla="*/ 2147483647 w 489"/>
              <a:gd name="T11" fmla="*/ 0 h 240"/>
              <a:gd name="T12" fmla="*/ 0 60000 65536"/>
              <a:gd name="T13" fmla="*/ 0 60000 65536"/>
              <a:gd name="T14" fmla="*/ 0 60000 65536"/>
              <a:gd name="T15" fmla="*/ 0 60000 65536"/>
              <a:gd name="T16" fmla="*/ 0 60000 65536"/>
              <a:gd name="T17" fmla="*/ 0 60000 65536"/>
              <a:gd name="T18" fmla="*/ 0 w 489"/>
              <a:gd name="T19" fmla="*/ 0 h 240"/>
              <a:gd name="T20" fmla="*/ 489 w 489"/>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489" h="240">
                <a:moveTo>
                  <a:pt x="0" y="240"/>
                </a:moveTo>
                <a:cubicBezTo>
                  <a:pt x="31" y="209"/>
                  <a:pt x="146" y="222"/>
                  <a:pt x="186" y="219"/>
                </a:cubicBezTo>
                <a:cubicBezTo>
                  <a:pt x="240" y="212"/>
                  <a:pt x="283" y="199"/>
                  <a:pt x="324" y="195"/>
                </a:cubicBezTo>
                <a:cubicBezTo>
                  <a:pt x="365" y="185"/>
                  <a:pt x="408" y="171"/>
                  <a:pt x="434" y="160"/>
                </a:cubicBezTo>
                <a:cubicBezTo>
                  <a:pt x="450" y="149"/>
                  <a:pt x="462" y="139"/>
                  <a:pt x="478" y="128"/>
                </a:cubicBezTo>
                <a:cubicBezTo>
                  <a:pt x="479" y="97"/>
                  <a:pt x="489" y="20"/>
                  <a:pt x="474" y="0"/>
                </a:cubicBezTo>
              </a:path>
            </a:pathLst>
          </a:custGeom>
          <a:noFill/>
          <a:ln w="63500">
            <a:solidFill>
              <a:srgbClr val="FFFF00"/>
            </a:solidFill>
            <a:round/>
            <a:headEnd/>
            <a:tailEnd/>
          </a:ln>
        </p:spPr>
        <p:txBody>
          <a:bodyPr wrap="none"/>
          <a:lstStyle/>
          <a:p>
            <a:endParaRPr lang="en-US"/>
          </a:p>
        </p:txBody>
      </p:sp>
      <p:sp>
        <p:nvSpPr>
          <p:cNvPr id="67605" name="AutoShape 28"/>
          <p:cNvSpPr>
            <a:spLocks noChangeArrowheads="1"/>
          </p:cNvSpPr>
          <p:nvPr/>
        </p:nvSpPr>
        <p:spPr bwMode="auto">
          <a:xfrm rot="-10738184">
            <a:off x="5335588" y="3659188"/>
            <a:ext cx="230187" cy="227012"/>
          </a:xfrm>
          <a:prstGeom prst="triangle">
            <a:avLst>
              <a:gd name="adj" fmla="val 47106"/>
            </a:avLst>
          </a:prstGeom>
          <a:solidFill>
            <a:srgbClr val="FFFF00"/>
          </a:solidFill>
          <a:ln w="15875">
            <a:solidFill>
              <a:schemeClr val="tx1"/>
            </a:solidFill>
            <a:miter lim="800000"/>
            <a:headEnd/>
            <a:tailEnd/>
          </a:ln>
        </p:spPr>
        <p:txBody>
          <a:bodyPr rot="10800000" wrap="none" anchor="ctr"/>
          <a:lstStyle/>
          <a:p>
            <a:pPr>
              <a:lnSpc>
                <a:spcPct val="100000"/>
              </a:lnSpc>
              <a:spcAft>
                <a:spcPct val="0"/>
              </a:spcAft>
              <a:buFontTx/>
              <a:buNone/>
            </a:pPr>
            <a:endParaRPr lang="en-US" sz="1800"/>
          </a:p>
        </p:txBody>
      </p:sp>
      <p:sp>
        <p:nvSpPr>
          <p:cNvPr id="67606" name="Oval 41"/>
          <p:cNvSpPr>
            <a:spLocks noChangeArrowheads="1"/>
          </p:cNvSpPr>
          <p:nvPr/>
        </p:nvSpPr>
        <p:spPr bwMode="auto">
          <a:xfrm>
            <a:off x="4500563" y="3949700"/>
            <a:ext cx="304800" cy="303213"/>
          </a:xfrm>
          <a:prstGeom prst="ellipse">
            <a:avLst/>
          </a:prstGeom>
          <a:solidFill>
            <a:srgbClr val="FFFF00"/>
          </a:solidFill>
          <a:ln w="9525">
            <a:solidFill>
              <a:schemeClr val="tx1"/>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
        <p:nvSpPr>
          <p:cNvPr id="67607" name="Oval 41"/>
          <p:cNvSpPr>
            <a:spLocks noChangeArrowheads="1"/>
          </p:cNvSpPr>
          <p:nvPr/>
        </p:nvSpPr>
        <p:spPr bwMode="auto">
          <a:xfrm>
            <a:off x="3433763" y="3657600"/>
            <a:ext cx="304800" cy="303213"/>
          </a:xfrm>
          <a:prstGeom prst="ellipse">
            <a:avLst/>
          </a:prstGeom>
          <a:solidFill>
            <a:srgbClr val="FFFF00"/>
          </a:solidFill>
          <a:ln w="9525">
            <a:solidFill>
              <a:schemeClr val="tx1"/>
            </a:solidFill>
            <a:round/>
            <a:headEnd/>
            <a:tailEnd/>
          </a:ln>
        </p:spPr>
        <p:txBody>
          <a:bodyPr wrap="none" anchor="ctr"/>
          <a:lstStyle/>
          <a:p>
            <a:pPr algn="ctr">
              <a:lnSpc>
                <a:spcPct val="100000"/>
              </a:lnSpc>
              <a:spcAft>
                <a:spcPct val="0"/>
              </a:spcAft>
              <a:buFontTx/>
              <a:buNone/>
            </a:pPr>
            <a:r>
              <a:rPr lang="en-US" sz="1600" b="1">
                <a:solidFill>
                  <a:schemeClr val="bg1"/>
                </a:solidFill>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grpId="0" nodeType="afterEffect">
                                  <p:stCondLst>
                                    <p:cond delay="3000"/>
                                  </p:stCondLst>
                                  <p:childTnLst>
                                    <p:set>
                                      <p:cBhvr>
                                        <p:cTn id="11" dur="1" fill="hold">
                                          <p:stCondLst>
                                            <p:cond delay="0"/>
                                          </p:stCondLst>
                                        </p:cTn>
                                        <p:tgtEl>
                                          <p:spTgt spid="88096"/>
                                        </p:tgtEl>
                                        <p:attrNameLst>
                                          <p:attrName>style.visibility</p:attrName>
                                        </p:attrNameLst>
                                      </p:cBhvr>
                                      <p:to>
                                        <p:strVal val="visible"/>
                                      </p:to>
                                    </p:set>
                                    <p:animEffect transition="in" filter="dissolve">
                                      <p:cBhvr>
                                        <p:cTn id="12" dur="500"/>
                                        <p:tgtEl>
                                          <p:spTgt spid="8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autoUpdateAnimBg="0"/>
      <p:bldP spid="8809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9" descr="MPK_4_EMP"/>
          <p:cNvPicPr>
            <a:picLocks noChangeAspect="1" noChangeArrowheads="1"/>
          </p:cNvPicPr>
          <p:nvPr/>
        </p:nvPicPr>
        <p:blipFill>
          <a:blip r:embed="rId2" cstate="print"/>
          <a:srcRect l="22404" b="14973"/>
          <a:stretch>
            <a:fillRect/>
          </a:stretch>
        </p:blipFill>
        <p:spPr bwMode="auto">
          <a:xfrm>
            <a:off x="0" y="-838200"/>
            <a:ext cx="10820400" cy="8077200"/>
          </a:xfrm>
          <a:prstGeom prst="rect">
            <a:avLst/>
          </a:prstGeom>
          <a:noFill/>
          <a:ln w="9525">
            <a:noFill/>
            <a:miter lim="800000"/>
            <a:headEnd/>
            <a:tailEnd/>
          </a:ln>
        </p:spPr>
      </p:pic>
      <p:sp>
        <p:nvSpPr>
          <p:cNvPr id="86019" name="Freeform 28"/>
          <p:cNvSpPr>
            <a:spLocks/>
          </p:cNvSpPr>
          <p:nvPr/>
        </p:nvSpPr>
        <p:spPr bwMode="auto">
          <a:xfrm>
            <a:off x="0" y="2209800"/>
            <a:ext cx="8686800" cy="5029200"/>
          </a:xfrm>
          <a:custGeom>
            <a:avLst/>
            <a:gdLst>
              <a:gd name="T0" fmla="*/ 2147483647 w 6690"/>
              <a:gd name="T1" fmla="*/ 2147483647 h 4560"/>
              <a:gd name="T2" fmla="*/ 2147483647 w 6690"/>
              <a:gd name="T3" fmla="*/ 2147483647 h 4560"/>
              <a:gd name="T4" fmla="*/ 2147483647 w 6690"/>
              <a:gd name="T5" fmla="*/ 2147483647 h 4560"/>
              <a:gd name="T6" fmla="*/ 2147483647 w 6690"/>
              <a:gd name="T7" fmla="*/ 2147483647 h 4560"/>
              <a:gd name="T8" fmla="*/ 2147483647 w 6690"/>
              <a:gd name="T9" fmla="*/ 2147483647 h 4560"/>
              <a:gd name="T10" fmla="*/ 2147483647 w 6690"/>
              <a:gd name="T11" fmla="*/ 2147483647 h 4560"/>
              <a:gd name="T12" fmla="*/ 2147483647 w 6690"/>
              <a:gd name="T13" fmla="*/ 2147483647 h 4560"/>
              <a:gd name="T14" fmla="*/ 2147483647 w 6690"/>
              <a:gd name="T15" fmla="*/ 2147483647 h 4560"/>
              <a:gd name="T16" fmla="*/ 2147483647 w 6690"/>
              <a:gd name="T17" fmla="*/ 2147483647 h 4560"/>
              <a:gd name="T18" fmla="*/ 2147483647 w 6690"/>
              <a:gd name="T19" fmla="*/ 2147483647 h 4560"/>
              <a:gd name="T20" fmla="*/ 2147483647 w 6690"/>
              <a:gd name="T21" fmla="*/ 2147483647 h 4560"/>
              <a:gd name="T22" fmla="*/ 2147483647 w 6690"/>
              <a:gd name="T23" fmla="*/ 2147483647 h 4560"/>
              <a:gd name="T24" fmla="*/ 2147483647 w 6690"/>
              <a:gd name="T25" fmla="*/ 2147483647 h 4560"/>
              <a:gd name="T26" fmla="*/ 2147483647 w 6690"/>
              <a:gd name="T27" fmla="*/ 2147483647 h 4560"/>
              <a:gd name="T28" fmla="*/ 2147483647 w 6690"/>
              <a:gd name="T29" fmla="*/ 2147483647 h 4560"/>
              <a:gd name="T30" fmla="*/ 2147483647 w 6690"/>
              <a:gd name="T31" fmla="*/ 2147483647 h 4560"/>
              <a:gd name="T32" fmla="*/ 2147483647 w 6690"/>
              <a:gd name="T33" fmla="*/ 2147483647 h 4560"/>
              <a:gd name="T34" fmla="*/ 2147483647 w 6690"/>
              <a:gd name="T35" fmla="*/ 2147483647 h 4560"/>
              <a:gd name="T36" fmla="*/ 2147483647 w 6690"/>
              <a:gd name="T37" fmla="*/ 2147483647 h 4560"/>
              <a:gd name="T38" fmla="*/ 2147483647 w 6690"/>
              <a:gd name="T39" fmla="*/ 2147483647 h 4560"/>
              <a:gd name="T40" fmla="*/ 2147483647 w 6690"/>
              <a:gd name="T41" fmla="*/ 2147483647 h 4560"/>
              <a:gd name="T42" fmla="*/ 2147483647 w 6690"/>
              <a:gd name="T43" fmla="*/ 2147483647 h 4560"/>
              <a:gd name="T44" fmla="*/ 2147483647 w 6690"/>
              <a:gd name="T45" fmla="*/ 2147483647 h 4560"/>
              <a:gd name="T46" fmla="*/ 2147483647 w 6690"/>
              <a:gd name="T47" fmla="*/ 2147483647 h 4560"/>
              <a:gd name="T48" fmla="*/ 2147483647 w 6690"/>
              <a:gd name="T49" fmla="*/ 2147483647 h 4560"/>
              <a:gd name="T50" fmla="*/ 2147483647 w 6690"/>
              <a:gd name="T51" fmla="*/ 2147483647 h 4560"/>
              <a:gd name="T52" fmla="*/ 2147483647 w 6690"/>
              <a:gd name="T53" fmla="*/ 2147483647 h 4560"/>
              <a:gd name="T54" fmla="*/ 2147483647 w 6690"/>
              <a:gd name="T55" fmla="*/ 2147483647 h 4560"/>
              <a:gd name="T56" fmla="*/ 2147483647 w 6690"/>
              <a:gd name="T57" fmla="*/ 2147483647 h 4560"/>
              <a:gd name="T58" fmla="*/ 2147483647 w 6690"/>
              <a:gd name="T59" fmla="*/ 2147483647 h 4560"/>
              <a:gd name="T60" fmla="*/ 2147483647 w 6690"/>
              <a:gd name="T61" fmla="*/ 2147483647 h 4560"/>
              <a:gd name="T62" fmla="*/ 2147483647 w 6690"/>
              <a:gd name="T63" fmla="*/ 2147483647 h 4560"/>
              <a:gd name="T64" fmla="*/ 2147483647 w 6690"/>
              <a:gd name="T65" fmla="*/ 2147483647 h 4560"/>
              <a:gd name="T66" fmla="*/ 2147483647 w 6690"/>
              <a:gd name="T67" fmla="*/ 2147483647 h 4560"/>
              <a:gd name="T68" fmla="*/ 2147483647 w 6690"/>
              <a:gd name="T69" fmla="*/ 2147483647 h 4560"/>
              <a:gd name="T70" fmla="*/ 2147483647 w 6690"/>
              <a:gd name="T71" fmla="*/ 2147483647 h 4560"/>
              <a:gd name="T72" fmla="*/ 2147483647 w 6690"/>
              <a:gd name="T73" fmla="*/ 2147483647 h 4560"/>
              <a:gd name="T74" fmla="*/ 2147483647 w 6690"/>
              <a:gd name="T75" fmla="*/ 2147483647 h 4560"/>
              <a:gd name="T76" fmla="*/ 2147483647 w 6690"/>
              <a:gd name="T77" fmla="*/ 2147483647 h 4560"/>
              <a:gd name="T78" fmla="*/ 2147483647 w 6690"/>
              <a:gd name="T79" fmla="*/ 2147483647 h 4560"/>
              <a:gd name="T80" fmla="*/ 2147483647 w 6690"/>
              <a:gd name="T81" fmla="*/ 2147483647 h 4560"/>
              <a:gd name="T82" fmla="*/ 2147483647 w 6690"/>
              <a:gd name="T83" fmla="*/ 2147483647 h 4560"/>
              <a:gd name="T84" fmla="*/ 2147483647 w 6690"/>
              <a:gd name="T85" fmla="*/ 2147483647 h 4560"/>
              <a:gd name="T86" fmla="*/ 2147483647 w 6690"/>
              <a:gd name="T87" fmla="*/ 2147483647 h 4560"/>
              <a:gd name="T88" fmla="*/ 2147483647 w 6690"/>
              <a:gd name="T89" fmla="*/ 2147483647 h 4560"/>
              <a:gd name="T90" fmla="*/ 2147483647 w 6690"/>
              <a:gd name="T91" fmla="*/ 2147483647 h 4560"/>
              <a:gd name="T92" fmla="*/ 2147483647 w 6690"/>
              <a:gd name="T93" fmla="*/ 2147483647 h 4560"/>
              <a:gd name="T94" fmla="*/ 2147483647 w 6690"/>
              <a:gd name="T95" fmla="*/ 2147483647 h 4560"/>
              <a:gd name="T96" fmla="*/ 2147483647 w 6690"/>
              <a:gd name="T97" fmla="*/ 2147483647 h 4560"/>
              <a:gd name="T98" fmla="*/ 2147483647 w 6690"/>
              <a:gd name="T99" fmla="*/ 2147483647 h 4560"/>
              <a:gd name="T100" fmla="*/ 2147483647 w 6690"/>
              <a:gd name="T101" fmla="*/ 2147483647 h 4560"/>
              <a:gd name="T102" fmla="*/ 0 w 6690"/>
              <a:gd name="T103" fmla="*/ 2147483647 h 4560"/>
              <a:gd name="T104" fmla="*/ 0 w 6690"/>
              <a:gd name="T105" fmla="*/ 2147483647 h 4560"/>
              <a:gd name="T106" fmla="*/ 2147483647 w 6690"/>
              <a:gd name="T107" fmla="*/ 2147483647 h 4560"/>
              <a:gd name="T108" fmla="*/ 2147483647 w 6690"/>
              <a:gd name="T109" fmla="*/ 2147483647 h 4560"/>
              <a:gd name="T110" fmla="*/ 2147483647 w 6690"/>
              <a:gd name="T111" fmla="*/ 2147483647 h 4560"/>
              <a:gd name="T112" fmla="*/ 2147483647 w 6690"/>
              <a:gd name="T113" fmla="*/ 2147483647 h 4560"/>
              <a:gd name="T114" fmla="*/ 2147483647 w 6690"/>
              <a:gd name="T115" fmla="*/ 2147483647 h 4560"/>
              <a:gd name="T116" fmla="*/ 2147483647 w 6690"/>
              <a:gd name="T117" fmla="*/ 2147483647 h 4560"/>
              <a:gd name="T118" fmla="*/ 2147483647 w 6690"/>
              <a:gd name="T119" fmla="*/ 2147483647 h 4560"/>
              <a:gd name="T120" fmla="*/ 2147483647 w 6690"/>
              <a:gd name="T121" fmla="*/ 2147483647 h 45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0"/>
              <a:gd name="T184" fmla="*/ 0 h 4560"/>
              <a:gd name="T185" fmla="*/ 6690 w 6690"/>
              <a:gd name="T186" fmla="*/ 4560 h 45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0" h="4560">
                <a:moveTo>
                  <a:pt x="521" y="2997"/>
                </a:moveTo>
                <a:cubicBezTo>
                  <a:pt x="554" y="2970"/>
                  <a:pt x="683" y="2837"/>
                  <a:pt x="716" y="2812"/>
                </a:cubicBezTo>
                <a:cubicBezTo>
                  <a:pt x="731" y="2802"/>
                  <a:pt x="759" y="2782"/>
                  <a:pt x="759" y="2782"/>
                </a:cubicBezTo>
                <a:cubicBezTo>
                  <a:pt x="803" y="2710"/>
                  <a:pt x="867" y="2663"/>
                  <a:pt x="917" y="2598"/>
                </a:cubicBezTo>
                <a:cubicBezTo>
                  <a:pt x="952" y="2555"/>
                  <a:pt x="972" y="2508"/>
                  <a:pt x="1002" y="2461"/>
                </a:cubicBezTo>
                <a:cubicBezTo>
                  <a:pt x="1038" y="2405"/>
                  <a:pt x="1106" y="2379"/>
                  <a:pt x="1147" y="2323"/>
                </a:cubicBezTo>
                <a:cubicBezTo>
                  <a:pt x="1197" y="2251"/>
                  <a:pt x="1246" y="2174"/>
                  <a:pt x="1304" y="2109"/>
                </a:cubicBezTo>
                <a:cubicBezTo>
                  <a:pt x="1337" y="1982"/>
                  <a:pt x="1291" y="2104"/>
                  <a:pt x="1362" y="2019"/>
                </a:cubicBezTo>
                <a:cubicBezTo>
                  <a:pt x="1385" y="1990"/>
                  <a:pt x="1420" y="1927"/>
                  <a:pt x="1420" y="1927"/>
                </a:cubicBezTo>
                <a:cubicBezTo>
                  <a:pt x="1451" y="1820"/>
                  <a:pt x="1520" y="1743"/>
                  <a:pt x="1591" y="1666"/>
                </a:cubicBezTo>
                <a:cubicBezTo>
                  <a:pt x="1646" y="1606"/>
                  <a:pt x="1604" y="1581"/>
                  <a:pt x="1677" y="1530"/>
                </a:cubicBezTo>
                <a:cubicBezTo>
                  <a:pt x="1717" y="1466"/>
                  <a:pt x="1762" y="1418"/>
                  <a:pt x="1822" y="1378"/>
                </a:cubicBezTo>
                <a:cubicBezTo>
                  <a:pt x="1869" y="1299"/>
                  <a:pt x="1932" y="1272"/>
                  <a:pt x="1993" y="1209"/>
                </a:cubicBezTo>
                <a:cubicBezTo>
                  <a:pt x="2119" y="1077"/>
                  <a:pt x="2233" y="873"/>
                  <a:pt x="2409" y="812"/>
                </a:cubicBezTo>
                <a:cubicBezTo>
                  <a:pt x="2452" y="768"/>
                  <a:pt x="2492" y="711"/>
                  <a:pt x="2540" y="675"/>
                </a:cubicBezTo>
                <a:cubicBezTo>
                  <a:pt x="3394" y="0"/>
                  <a:pt x="4330" y="346"/>
                  <a:pt x="5482" y="339"/>
                </a:cubicBezTo>
                <a:cubicBezTo>
                  <a:pt x="5586" y="302"/>
                  <a:pt x="5679" y="254"/>
                  <a:pt x="5784" y="217"/>
                </a:cubicBezTo>
                <a:cubicBezTo>
                  <a:pt x="5826" y="222"/>
                  <a:pt x="5883" y="199"/>
                  <a:pt x="5913" y="232"/>
                </a:cubicBezTo>
                <a:cubicBezTo>
                  <a:pt x="5952" y="279"/>
                  <a:pt x="5899" y="406"/>
                  <a:pt x="5957" y="416"/>
                </a:cubicBezTo>
                <a:cubicBezTo>
                  <a:pt x="6037" y="429"/>
                  <a:pt x="6118" y="426"/>
                  <a:pt x="6200" y="431"/>
                </a:cubicBezTo>
                <a:cubicBezTo>
                  <a:pt x="6268" y="538"/>
                  <a:pt x="6316" y="524"/>
                  <a:pt x="6445" y="538"/>
                </a:cubicBezTo>
                <a:cubicBezTo>
                  <a:pt x="6462" y="781"/>
                  <a:pt x="6426" y="750"/>
                  <a:pt x="6602" y="812"/>
                </a:cubicBezTo>
                <a:cubicBezTo>
                  <a:pt x="6690" y="875"/>
                  <a:pt x="6644" y="933"/>
                  <a:pt x="6616" y="1025"/>
                </a:cubicBezTo>
                <a:cubicBezTo>
                  <a:pt x="6640" y="1177"/>
                  <a:pt x="6679" y="1535"/>
                  <a:pt x="6530" y="1636"/>
                </a:cubicBezTo>
                <a:cubicBezTo>
                  <a:pt x="6492" y="1697"/>
                  <a:pt x="6352" y="1869"/>
                  <a:pt x="6286" y="1912"/>
                </a:cubicBezTo>
                <a:cubicBezTo>
                  <a:pt x="6238" y="1945"/>
                  <a:pt x="6167" y="1969"/>
                  <a:pt x="6114" y="1987"/>
                </a:cubicBezTo>
                <a:cubicBezTo>
                  <a:pt x="6100" y="1992"/>
                  <a:pt x="6071" y="2002"/>
                  <a:pt x="6071" y="2002"/>
                </a:cubicBezTo>
                <a:cubicBezTo>
                  <a:pt x="6015" y="2066"/>
                  <a:pt x="5957" y="2054"/>
                  <a:pt x="5870" y="2064"/>
                </a:cubicBezTo>
                <a:cubicBezTo>
                  <a:pt x="5800" y="2087"/>
                  <a:pt x="5727" y="2104"/>
                  <a:pt x="5655" y="2126"/>
                </a:cubicBezTo>
                <a:cubicBezTo>
                  <a:pt x="5525" y="2214"/>
                  <a:pt x="5429" y="2219"/>
                  <a:pt x="5267" y="2233"/>
                </a:cubicBezTo>
                <a:cubicBezTo>
                  <a:pt x="5209" y="2228"/>
                  <a:pt x="5151" y="2233"/>
                  <a:pt x="5095" y="2216"/>
                </a:cubicBezTo>
                <a:cubicBezTo>
                  <a:pt x="5076" y="2211"/>
                  <a:pt x="5069" y="2181"/>
                  <a:pt x="5052" y="2171"/>
                </a:cubicBezTo>
                <a:cubicBezTo>
                  <a:pt x="5025" y="2156"/>
                  <a:pt x="4994" y="2151"/>
                  <a:pt x="4966" y="2141"/>
                </a:cubicBezTo>
                <a:cubicBezTo>
                  <a:pt x="4952" y="2136"/>
                  <a:pt x="4922" y="2126"/>
                  <a:pt x="4922" y="2126"/>
                </a:cubicBezTo>
                <a:cubicBezTo>
                  <a:pt x="4898" y="2099"/>
                  <a:pt x="4886" y="2079"/>
                  <a:pt x="4851" y="2064"/>
                </a:cubicBezTo>
                <a:cubicBezTo>
                  <a:pt x="4823" y="2051"/>
                  <a:pt x="4765" y="2034"/>
                  <a:pt x="4765" y="2034"/>
                </a:cubicBezTo>
                <a:cubicBezTo>
                  <a:pt x="4685" y="1977"/>
                  <a:pt x="4598" y="1959"/>
                  <a:pt x="4506" y="1942"/>
                </a:cubicBezTo>
                <a:cubicBezTo>
                  <a:pt x="4325" y="1879"/>
                  <a:pt x="4016" y="1934"/>
                  <a:pt x="3816" y="2002"/>
                </a:cubicBezTo>
                <a:cubicBezTo>
                  <a:pt x="3717" y="2074"/>
                  <a:pt x="3617" y="2146"/>
                  <a:pt x="3515" y="2216"/>
                </a:cubicBezTo>
                <a:cubicBezTo>
                  <a:pt x="3419" y="2281"/>
                  <a:pt x="3337" y="2389"/>
                  <a:pt x="3257" y="2476"/>
                </a:cubicBezTo>
                <a:cubicBezTo>
                  <a:pt x="3221" y="2515"/>
                  <a:pt x="3169" y="2550"/>
                  <a:pt x="3128" y="2583"/>
                </a:cubicBezTo>
                <a:cubicBezTo>
                  <a:pt x="3088" y="2617"/>
                  <a:pt x="3064" y="2667"/>
                  <a:pt x="3028" y="2705"/>
                </a:cubicBezTo>
                <a:cubicBezTo>
                  <a:pt x="3006" y="2770"/>
                  <a:pt x="2945" y="2870"/>
                  <a:pt x="2898" y="2919"/>
                </a:cubicBezTo>
                <a:cubicBezTo>
                  <a:pt x="2863" y="3029"/>
                  <a:pt x="2822" y="3076"/>
                  <a:pt x="2769" y="3163"/>
                </a:cubicBezTo>
                <a:cubicBezTo>
                  <a:pt x="2725" y="3303"/>
                  <a:pt x="2750" y="3453"/>
                  <a:pt x="2697" y="3590"/>
                </a:cubicBezTo>
                <a:cubicBezTo>
                  <a:pt x="2676" y="3643"/>
                  <a:pt x="2626" y="3682"/>
                  <a:pt x="2596" y="3729"/>
                </a:cubicBezTo>
                <a:cubicBezTo>
                  <a:pt x="2577" y="3790"/>
                  <a:pt x="2530" y="3810"/>
                  <a:pt x="2496" y="3866"/>
                </a:cubicBezTo>
                <a:cubicBezTo>
                  <a:pt x="2463" y="3969"/>
                  <a:pt x="2411" y="4078"/>
                  <a:pt x="2324" y="4139"/>
                </a:cubicBezTo>
                <a:cubicBezTo>
                  <a:pt x="2273" y="4221"/>
                  <a:pt x="2216" y="4298"/>
                  <a:pt x="2152" y="4370"/>
                </a:cubicBezTo>
                <a:cubicBezTo>
                  <a:pt x="2134" y="4423"/>
                  <a:pt x="2103" y="4442"/>
                  <a:pt x="2079" y="4492"/>
                </a:cubicBezTo>
                <a:lnTo>
                  <a:pt x="2066" y="4560"/>
                </a:lnTo>
                <a:lnTo>
                  <a:pt x="0" y="4560"/>
                </a:lnTo>
                <a:lnTo>
                  <a:pt x="0" y="3545"/>
                </a:lnTo>
                <a:cubicBezTo>
                  <a:pt x="54" y="3487"/>
                  <a:pt x="79" y="3505"/>
                  <a:pt x="142" y="3483"/>
                </a:cubicBezTo>
                <a:cubicBezTo>
                  <a:pt x="230" y="3343"/>
                  <a:pt x="107" y="3518"/>
                  <a:pt x="214" y="3423"/>
                </a:cubicBezTo>
                <a:cubicBezTo>
                  <a:pt x="233" y="3406"/>
                  <a:pt x="239" y="3380"/>
                  <a:pt x="256" y="3361"/>
                </a:cubicBezTo>
                <a:cubicBezTo>
                  <a:pt x="278" y="3338"/>
                  <a:pt x="307" y="3325"/>
                  <a:pt x="329" y="3301"/>
                </a:cubicBezTo>
                <a:cubicBezTo>
                  <a:pt x="366" y="3261"/>
                  <a:pt x="383" y="3226"/>
                  <a:pt x="429" y="3194"/>
                </a:cubicBezTo>
                <a:cubicBezTo>
                  <a:pt x="473" y="3121"/>
                  <a:pt x="453" y="3166"/>
                  <a:pt x="486" y="3056"/>
                </a:cubicBezTo>
                <a:cubicBezTo>
                  <a:pt x="490" y="3042"/>
                  <a:pt x="506" y="3037"/>
                  <a:pt x="515" y="3026"/>
                </a:cubicBezTo>
                <a:cubicBezTo>
                  <a:pt x="539" y="2996"/>
                  <a:pt x="544" y="2981"/>
                  <a:pt x="558" y="2949"/>
                </a:cubicBezTo>
              </a:path>
            </a:pathLst>
          </a:custGeom>
          <a:solidFill>
            <a:schemeClr val="folHlink">
              <a:alpha val="39999"/>
            </a:schemeClr>
          </a:solidFill>
          <a:ln w="9525">
            <a:solidFill>
              <a:schemeClr val="bg2"/>
            </a:solidFill>
            <a:round/>
            <a:headEnd/>
            <a:tailEnd/>
          </a:ln>
        </p:spPr>
        <p:txBody>
          <a:bodyPr/>
          <a:lstStyle/>
          <a:p>
            <a:endParaRPr lang="en-US"/>
          </a:p>
        </p:txBody>
      </p:sp>
      <p:sp>
        <p:nvSpPr>
          <p:cNvPr id="4" name="Oval 5"/>
          <p:cNvSpPr>
            <a:spLocks noChangeArrowheads="1"/>
          </p:cNvSpPr>
          <p:nvPr/>
        </p:nvSpPr>
        <p:spPr bwMode="auto">
          <a:xfrm>
            <a:off x="2971800" y="3505200"/>
            <a:ext cx="228600" cy="228600"/>
          </a:xfrm>
          <a:prstGeom prst="ellipse">
            <a:avLst/>
          </a:prstGeom>
          <a:solidFill>
            <a:schemeClr val="tx2"/>
          </a:solidFill>
          <a:ln w="9525">
            <a:solidFill>
              <a:schemeClr val="bg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5" name="Oval 13"/>
          <p:cNvSpPr>
            <a:spLocks noChangeArrowheads="1"/>
          </p:cNvSpPr>
          <p:nvPr/>
        </p:nvSpPr>
        <p:spPr bwMode="auto">
          <a:xfrm>
            <a:off x="609600" y="6248400"/>
            <a:ext cx="228600" cy="228600"/>
          </a:xfrm>
          <a:prstGeom prst="ellipse">
            <a:avLst/>
          </a:prstGeom>
          <a:solidFill>
            <a:schemeClr val="tx2"/>
          </a:solidFill>
          <a:ln w="9525">
            <a:solidFill>
              <a:schemeClr val="bg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6" name="Freeform 14"/>
          <p:cNvSpPr>
            <a:spLocks/>
          </p:cNvSpPr>
          <p:nvPr/>
        </p:nvSpPr>
        <p:spPr bwMode="auto">
          <a:xfrm>
            <a:off x="685800" y="6477000"/>
            <a:ext cx="101600" cy="263525"/>
          </a:xfrm>
          <a:custGeom>
            <a:avLst/>
            <a:gdLst>
              <a:gd name="T0" fmla="*/ 2147483647 w 103"/>
              <a:gd name="T1" fmla="*/ 2147483647 h 294"/>
              <a:gd name="T2" fmla="*/ 2147483647 w 103"/>
              <a:gd name="T3" fmla="*/ 2147483647 h 294"/>
              <a:gd name="T4" fmla="*/ 2147483647 w 103"/>
              <a:gd name="T5" fmla="*/ 2147483647 h 294"/>
              <a:gd name="T6" fmla="*/ 2147483647 w 103"/>
              <a:gd name="T7" fmla="*/ 2147483647 h 294"/>
              <a:gd name="T8" fmla="*/ 2147483647 w 103"/>
              <a:gd name="T9" fmla="*/ 2147483647 h 294"/>
              <a:gd name="T10" fmla="*/ 2147483647 w 103"/>
              <a:gd name="T11" fmla="*/ 2147483647 h 294"/>
              <a:gd name="T12" fmla="*/ 2147483647 w 103"/>
              <a:gd name="T13" fmla="*/ 2147483647 h 294"/>
              <a:gd name="T14" fmla="*/ 2147483647 w 103"/>
              <a:gd name="T15" fmla="*/ 2147483647 h 294"/>
              <a:gd name="T16" fmla="*/ 2147483647 w 103"/>
              <a:gd name="T17" fmla="*/ 2147483647 h 294"/>
              <a:gd name="T18" fmla="*/ 2147483647 w 103"/>
              <a:gd name="T19" fmla="*/ 0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294"/>
              <a:gd name="T32" fmla="*/ 103 w 103"/>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294">
                <a:moveTo>
                  <a:pt x="33" y="294"/>
                </a:moveTo>
                <a:cubicBezTo>
                  <a:pt x="31" y="284"/>
                  <a:pt x="33" y="272"/>
                  <a:pt x="27" y="264"/>
                </a:cubicBezTo>
                <a:cubicBezTo>
                  <a:pt x="22" y="257"/>
                  <a:pt x="5" y="261"/>
                  <a:pt x="3" y="252"/>
                </a:cubicBezTo>
                <a:cubicBezTo>
                  <a:pt x="0" y="235"/>
                  <a:pt x="39" y="229"/>
                  <a:pt x="45" y="228"/>
                </a:cubicBezTo>
                <a:cubicBezTo>
                  <a:pt x="57" y="220"/>
                  <a:pt x="69" y="212"/>
                  <a:pt x="81" y="204"/>
                </a:cubicBezTo>
                <a:cubicBezTo>
                  <a:pt x="87" y="200"/>
                  <a:pt x="99" y="192"/>
                  <a:pt x="99" y="192"/>
                </a:cubicBezTo>
                <a:cubicBezTo>
                  <a:pt x="97" y="174"/>
                  <a:pt x="103" y="153"/>
                  <a:pt x="93" y="138"/>
                </a:cubicBezTo>
                <a:cubicBezTo>
                  <a:pt x="86" y="128"/>
                  <a:pt x="68" y="137"/>
                  <a:pt x="57" y="132"/>
                </a:cubicBezTo>
                <a:cubicBezTo>
                  <a:pt x="43" y="125"/>
                  <a:pt x="38" y="107"/>
                  <a:pt x="27" y="96"/>
                </a:cubicBezTo>
                <a:cubicBezTo>
                  <a:pt x="16" y="63"/>
                  <a:pt x="39" y="34"/>
                  <a:pt x="39" y="0"/>
                </a:cubicBezTo>
              </a:path>
            </a:pathLst>
          </a:custGeom>
          <a:noFill/>
          <a:ln w="50800">
            <a:solidFill>
              <a:schemeClr val="tx2"/>
            </a:solidFill>
            <a:round/>
            <a:headEnd/>
            <a:tailEnd/>
          </a:ln>
        </p:spPr>
        <p:txBody>
          <a:bodyPr/>
          <a:lstStyle/>
          <a:p>
            <a:endParaRPr lang="en-US"/>
          </a:p>
        </p:txBody>
      </p:sp>
      <p:sp>
        <p:nvSpPr>
          <p:cNvPr id="10" name="Freeform 23"/>
          <p:cNvSpPr>
            <a:spLocks/>
          </p:cNvSpPr>
          <p:nvPr/>
        </p:nvSpPr>
        <p:spPr bwMode="auto">
          <a:xfrm>
            <a:off x="5334000" y="2743200"/>
            <a:ext cx="76200" cy="381000"/>
          </a:xfrm>
          <a:custGeom>
            <a:avLst/>
            <a:gdLst>
              <a:gd name="T0" fmla="*/ 2147483647 w 31"/>
              <a:gd name="T1" fmla="*/ 0 h 318"/>
              <a:gd name="T2" fmla="*/ 2147483647 w 31"/>
              <a:gd name="T3" fmla="*/ 2147483647 h 318"/>
              <a:gd name="T4" fmla="*/ 2147483647 w 31"/>
              <a:gd name="T5" fmla="*/ 2147483647 h 318"/>
              <a:gd name="T6" fmla="*/ 2147483647 w 31"/>
              <a:gd name="T7" fmla="*/ 2147483647 h 318"/>
              <a:gd name="T8" fmla="*/ 2147483647 w 31"/>
              <a:gd name="T9" fmla="*/ 2147483647 h 318"/>
              <a:gd name="T10" fmla="*/ 0 60000 65536"/>
              <a:gd name="T11" fmla="*/ 0 60000 65536"/>
              <a:gd name="T12" fmla="*/ 0 60000 65536"/>
              <a:gd name="T13" fmla="*/ 0 60000 65536"/>
              <a:gd name="T14" fmla="*/ 0 60000 65536"/>
              <a:gd name="T15" fmla="*/ 0 w 31"/>
              <a:gd name="T16" fmla="*/ 0 h 318"/>
              <a:gd name="T17" fmla="*/ 31 w 31"/>
              <a:gd name="T18" fmla="*/ 318 h 318"/>
            </a:gdLst>
            <a:ahLst/>
            <a:cxnLst>
              <a:cxn ang="T10">
                <a:pos x="T0" y="T1"/>
              </a:cxn>
              <a:cxn ang="T11">
                <a:pos x="T2" y="T3"/>
              </a:cxn>
              <a:cxn ang="T12">
                <a:pos x="T4" y="T5"/>
              </a:cxn>
              <a:cxn ang="T13">
                <a:pos x="T6" y="T7"/>
              </a:cxn>
              <a:cxn ang="T14">
                <a:pos x="T8" y="T9"/>
              </a:cxn>
            </a:cxnLst>
            <a:rect l="T15" t="T16" r="T17" b="T18"/>
            <a:pathLst>
              <a:path w="31" h="318">
                <a:moveTo>
                  <a:pt x="31" y="0"/>
                </a:moveTo>
                <a:cubicBezTo>
                  <a:pt x="0" y="46"/>
                  <a:pt x="12" y="97"/>
                  <a:pt x="25" y="150"/>
                </a:cubicBezTo>
                <a:cubicBezTo>
                  <a:pt x="23" y="186"/>
                  <a:pt x="24" y="222"/>
                  <a:pt x="19" y="258"/>
                </a:cubicBezTo>
                <a:cubicBezTo>
                  <a:pt x="18" y="267"/>
                  <a:pt x="7" y="273"/>
                  <a:pt x="7" y="282"/>
                </a:cubicBezTo>
                <a:cubicBezTo>
                  <a:pt x="7" y="282"/>
                  <a:pt x="22" y="312"/>
                  <a:pt x="25" y="318"/>
                </a:cubicBezTo>
              </a:path>
            </a:pathLst>
          </a:custGeom>
          <a:noFill/>
          <a:ln w="63500">
            <a:solidFill>
              <a:schemeClr val="tx2"/>
            </a:solidFill>
            <a:round/>
            <a:headEnd/>
            <a:tailEnd/>
          </a:ln>
        </p:spPr>
        <p:txBody>
          <a:bodyPr/>
          <a:lstStyle/>
          <a:p>
            <a:endParaRPr lang="en-US"/>
          </a:p>
        </p:txBody>
      </p:sp>
      <p:sp>
        <p:nvSpPr>
          <p:cNvPr id="12" name="AutoShape 38"/>
          <p:cNvSpPr>
            <a:spLocks noChangeArrowheads="1"/>
          </p:cNvSpPr>
          <p:nvPr/>
        </p:nvSpPr>
        <p:spPr bwMode="auto">
          <a:xfrm>
            <a:off x="5297488" y="3098800"/>
            <a:ext cx="228600" cy="1524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sz="3600"/>
          </a:p>
        </p:txBody>
      </p:sp>
      <p:sp>
        <p:nvSpPr>
          <p:cNvPr id="82956" name="Line 31"/>
          <p:cNvSpPr>
            <a:spLocks noChangeShapeType="1"/>
          </p:cNvSpPr>
          <p:nvPr/>
        </p:nvSpPr>
        <p:spPr bwMode="auto">
          <a:xfrm>
            <a:off x="5486400" y="3200400"/>
            <a:ext cx="228600" cy="152400"/>
          </a:xfrm>
          <a:prstGeom prst="line">
            <a:avLst/>
          </a:prstGeom>
          <a:noFill/>
          <a:ln w="63500">
            <a:solidFill>
              <a:srgbClr val="FF6600"/>
            </a:solidFill>
            <a:round/>
            <a:headEnd/>
            <a:tailEnd/>
          </a:ln>
        </p:spPr>
        <p:txBody>
          <a:bodyPr/>
          <a:lstStyle/>
          <a:p>
            <a:endParaRPr lang="en-US"/>
          </a:p>
        </p:txBody>
      </p:sp>
      <p:sp>
        <p:nvSpPr>
          <p:cNvPr id="15" name="Line 32"/>
          <p:cNvSpPr>
            <a:spLocks noChangeShapeType="1"/>
          </p:cNvSpPr>
          <p:nvPr/>
        </p:nvSpPr>
        <p:spPr bwMode="auto">
          <a:xfrm>
            <a:off x="5715000" y="3340100"/>
            <a:ext cx="0" cy="241300"/>
          </a:xfrm>
          <a:prstGeom prst="line">
            <a:avLst/>
          </a:prstGeom>
          <a:noFill/>
          <a:ln w="63500">
            <a:solidFill>
              <a:srgbClr val="FF6600"/>
            </a:solidFill>
            <a:round/>
            <a:headEnd/>
            <a:tailEnd/>
          </a:ln>
        </p:spPr>
        <p:txBody>
          <a:bodyPr/>
          <a:lstStyle/>
          <a:p>
            <a:endParaRPr lang="en-US"/>
          </a:p>
        </p:txBody>
      </p:sp>
      <p:sp>
        <p:nvSpPr>
          <p:cNvPr id="16" name="AutoShape 33"/>
          <p:cNvSpPr>
            <a:spLocks noChangeArrowheads="1"/>
          </p:cNvSpPr>
          <p:nvPr/>
        </p:nvSpPr>
        <p:spPr bwMode="auto">
          <a:xfrm>
            <a:off x="5638800" y="3581400"/>
            <a:ext cx="152400" cy="152400"/>
          </a:xfrm>
          <a:prstGeom prst="triangle">
            <a:avLst>
              <a:gd name="adj" fmla="val 50000"/>
            </a:avLst>
          </a:prstGeom>
          <a:solidFill>
            <a:srgbClr val="FF6600"/>
          </a:solidFill>
          <a:ln w="9525">
            <a:solidFill>
              <a:schemeClr val="tx1"/>
            </a:solidFill>
            <a:miter lim="800000"/>
            <a:headEnd/>
            <a:tailEnd/>
          </a:ln>
        </p:spPr>
        <p:txBody>
          <a:bodyPr wrap="none" anchor="ctr"/>
          <a:lstStyle/>
          <a:p>
            <a:endParaRPr lang="en-US" sz="3600"/>
          </a:p>
        </p:txBody>
      </p:sp>
      <p:sp>
        <p:nvSpPr>
          <p:cNvPr id="17" name="Oval 38"/>
          <p:cNvSpPr>
            <a:spLocks noChangeArrowheads="1"/>
          </p:cNvSpPr>
          <p:nvPr/>
        </p:nvSpPr>
        <p:spPr bwMode="auto">
          <a:xfrm>
            <a:off x="5410200" y="3124200"/>
            <a:ext cx="228600" cy="228600"/>
          </a:xfrm>
          <a:prstGeom prst="ellipse">
            <a:avLst/>
          </a:prstGeom>
          <a:solidFill>
            <a:srgbClr val="FF6600"/>
          </a:solidFill>
          <a:ln w="9525">
            <a:solidFill>
              <a:schemeClr val="tx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86029" name="Freeform 19"/>
          <p:cNvSpPr>
            <a:spLocks/>
          </p:cNvSpPr>
          <p:nvPr/>
        </p:nvSpPr>
        <p:spPr bwMode="auto">
          <a:xfrm>
            <a:off x="6584950" y="2981325"/>
            <a:ext cx="298450" cy="420688"/>
          </a:xfrm>
          <a:custGeom>
            <a:avLst/>
            <a:gdLst>
              <a:gd name="T0" fmla="*/ 0 w 298556"/>
              <a:gd name="T1" fmla="*/ 0 h 422031"/>
              <a:gd name="T2" fmla="*/ 52621 w 298556"/>
              <a:gd name="T3" fmla="*/ 8598 h 422031"/>
              <a:gd name="T4" fmla="*/ 105249 w 298556"/>
              <a:gd name="T5" fmla="*/ 42992 h 422031"/>
              <a:gd name="T6" fmla="*/ 122785 w 298556"/>
              <a:gd name="T7" fmla="*/ 111778 h 422031"/>
              <a:gd name="T8" fmla="*/ 131556 w 298556"/>
              <a:gd name="T9" fmla="*/ 137573 h 422031"/>
              <a:gd name="T10" fmla="*/ 228033 w 298556"/>
              <a:gd name="T11" fmla="*/ 128975 h 422031"/>
              <a:gd name="T12" fmla="*/ 254344 w 298556"/>
              <a:gd name="T13" fmla="*/ 103180 h 422031"/>
              <a:gd name="T14" fmla="*/ 280654 w 298556"/>
              <a:gd name="T15" fmla="*/ 94581 h 422031"/>
              <a:gd name="T16" fmla="*/ 289426 w 298556"/>
              <a:gd name="T17" fmla="*/ 68787 h 422031"/>
              <a:gd name="T18" fmla="*/ 236805 w 298556"/>
              <a:gd name="T19" fmla="*/ 103180 h 422031"/>
              <a:gd name="T20" fmla="*/ 219262 w 298556"/>
              <a:gd name="T21" fmla="*/ 128975 h 422031"/>
              <a:gd name="T22" fmla="*/ 157870 w 298556"/>
              <a:gd name="T23" fmla="*/ 180565 h 422031"/>
              <a:gd name="T24" fmla="*/ 149099 w 298556"/>
              <a:gd name="T25" fmla="*/ 214959 h 422031"/>
              <a:gd name="T26" fmla="*/ 131556 w 298556"/>
              <a:gd name="T27" fmla="*/ 292345 h 422031"/>
              <a:gd name="T28" fmla="*/ 157870 w 298556"/>
              <a:gd name="T29" fmla="*/ 343934 h 422031"/>
              <a:gd name="T30" fmla="*/ 149099 w 298556"/>
              <a:gd name="T31" fmla="*/ 378327 h 422031"/>
              <a:gd name="T32" fmla="*/ 149099 w 298556"/>
              <a:gd name="T33" fmla="*/ 412719 h 4220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8556"/>
              <a:gd name="T52" fmla="*/ 0 h 422031"/>
              <a:gd name="T53" fmla="*/ 298556 w 298556"/>
              <a:gd name="T54" fmla="*/ 422031 h 4220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8556" h="422031">
                <a:moveTo>
                  <a:pt x="0" y="0"/>
                </a:moveTo>
                <a:cubicBezTo>
                  <a:pt x="17585" y="2931"/>
                  <a:pt x="36298" y="1936"/>
                  <a:pt x="52754" y="8793"/>
                </a:cubicBezTo>
                <a:cubicBezTo>
                  <a:pt x="72262" y="16922"/>
                  <a:pt x="105508" y="43962"/>
                  <a:pt x="105508" y="43962"/>
                </a:cubicBezTo>
                <a:cubicBezTo>
                  <a:pt x="125605" y="104256"/>
                  <a:pt x="101873" y="29421"/>
                  <a:pt x="123093" y="114300"/>
                </a:cubicBezTo>
                <a:cubicBezTo>
                  <a:pt x="125341" y="123291"/>
                  <a:pt x="128954" y="131885"/>
                  <a:pt x="131885" y="140677"/>
                </a:cubicBezTo>
                <a:cubicBezTo>
                  <a:pt x="164123" y="137746"/>
                  <a:pt x="197474" y="140778"/>
                  <a:pt x="228600" y="131885"/>
                </a:cubicBezTo>
                <a:cubicBezTo>
                  <a:pt x="240556" y="128469"/>
                  <a:pt x="244631" y="112405"/>
                  <a:pt x="254977" y="105508"/>
                </a:cubicBezTo>
                <a:cubicBezTo>
                  <a:pt x="262688" y="100367"/>
                  <a:pt x="272562" y="99647"/>
                  <a:pt x="281354" y="96716"/>
                </a:cubicBezTo>
                <a:lnTo>
                  <a:pt x="290147" y="70339"/>
                </a:lnTo>
                <a:cubicBezTo>
                  <a:pt x="271596" y="125989"/>
                  <a:pt x="298556" y="70558"/>
                  <a:pt x="237393" y="105508"/>
                </a:cubicBezTo>
                <a:cubicBezTo>
                  <a:pt x="228218" y="110751"/>
                  <a:pt x="226685" y="123862"/>
                  <a:pt x="219808" y="131885"/>
                </a:cubicBezTo>
                <a:cubicBezTo>
                  <a:pt x="191381" y="165050"/>
                  <a:pt x="189374" y="163897"/>
                  <a:pt x="158262" y="184639"/>
                </a:cubicBezTo>
                <a:cubicBezTo>
                  <a:pt x="155331" y="196362"/>
                  <a:pt x="152091" y="208012"/>
                  <a:pt x="149470" y="219808"/>
                </a:cubicBezTo>
                <a:cubicBezTo>
                  <a:pt x="127145" y="320267"/>
                  <a:pt x="153327" y="213170"/>
                  <a:pt x="131885" y="298939"/>
                </a:cubicBezTo>
                <a:cubicBezTo>
                  <a:pt x="140777" y="312276"/>
                  <a:pt x="158262" y="333491"/>
                  <a:pt x="158262" y="351693"/>
                </a:cubicBezTo>
                <a:cubicBezTo>
                  <a:pt x="158262" y="363777"/>
                  <a:pt x="150969" y="374872"/>
                  <a:pt x="149470" y="386862"/>
                </a:cubicBezTo>
                <a:cubicBezTo>
                  <a:pt x="148016" y="398494"/>
                  <a:pt x="149470" y="410308"/>
                  <a:pt x="149470" y="422031"/>
                </a:cubicBezTo>
              </a:path>
            </a:pathLst>
          </a:custGeom>
          <a:noFill/>
          <a:ln w="9525" cap="flat" cmpd="sng" algn="ctr">
            <a:noFill/>
            <a:prstDash val="solid"/>
            <a:round/>
            <a:headEnd type="none" w="med" len="med"/>
            <a:tailEnd type="none" w="med" len="med"/>
          </a:ln>
        </p:spPr>
        <p:txBody>
          <a:bodyPr/>
          <a:lstStyle/>
          <a:p>
            <a:endParaRPr lang="en-US"/>
          </a:p>
        </p:txBody>
      </p:sp>
      <p:sp>
        <p:nvSpPr>
          <p:cNvPr id="22" name="Freeform 21"/>
          <p:cNvSpPr>
            <a:spLocks/>
          </p:cNvSpPr>
          <p:nvPr/>
        </p:nvSpPr>
        <p:spPr bwMode="auto">
          <a:xfrm>
            <a:off x="5008563" y="3289300"/>
            <a:ext cx="223837" cy="381000"/>
          </a:xfrm>
          <a:custGeom>
            <a:avLst/>
            <a:gdLst>
              <a:gd name="T0" fmla="*/ 49 w 378070"/>
              <a:gd name="T1" fmla="*/ 13370 h 539334"/>
              <a:gd name="T2" fmla="*/ 3934 w 378070"/>
              <a:gd name="T3" fmla="*/ 20054 h 539334"/>
              <a:gd name="T4" fmla="*/ 3934 w 378070"/>
              <a:gd name="T5" fmla="*/ 20054 h 539334"/>
              <a:gd name="T6" fmla="*/ 3934 w 378070"/>
              <a:gd name="T7" fmla="*/ 20054 h 539334"/>
              <a:gd name="T8" fmla="*/ 1991 w 378070"/>
              <a:gd name="T9" fmla="*/ 20054 h 539334"/>
              <a:gd name="T10" fmla="*/ 796 w 378070"/>
              <a:gd name="T11" fmla="*/ 15702 h 539334"/>
              <a:gd name="T12" fmla="*/ 3263 w 378070"/>
              <a:gd name="T13" fmla="*/ 18018 h 539334"/>
              <a:gd name="T14" fmla="*/ 4160 w 378070"/>
              <a:gd name="T15" fmla="*/ 18790 h 539334"/>
              <a:gd name="T16" fmla="*/ 5729 w 378070"/>
              <a:gd name="T17" fmla="*/ 17246 h 539334"/>
              <a:gd name="T18" fmla="*/ 7074 w 378070"/>
              <a:gd name="T19" fmla="*/ 13386 h 539334"/>
              <a:gd name="T20" fmla="*/ 7523 w 378070"/>
              <a:gd name="T21" fmla="*/ 10299 h 539334"/>
              <a:gd name="T22" fmla="*/ 8420 w 378070"/>
              <a:gd name="T23" fmla="*/ 5667 h 539334"/>
              <a:gd name="T24" fmla="*/ 8868 w 378070"/>
              <a:gd name="T25" fmla="*/ 3351 h 539334"/>
              <a:gd name="T26" fmla="*/ 9540 w 378070"/>
              <a:gd name="T27" fmla="*/ 1036 h 539334"/>
              <a:gd name="T28" fmla="*/ 7971 w 378070"/>
              <a:gd name="T29" fmla="*/ 7211 h 539334"/>
              <a:gd name="T30" fmla="*/ 7523 w 378070"/>
              <a:gd name="T31" fmla="*/ 9527 h 539334"/>
              <a:gd name="T32" fmla="*/ 6850 w 378070"/>
              <a:gd name="T33" fmla="*/ 11843 h 539334"/>
              <a:gd name="T34" fmla="*/ 6626 w 378070"/>
              <a:gd name="T35" fmla="*/ 14159 h 539334"/>
              <a:gd name="T36" fmla="*/ 5281 w 378070"/>
              <a:gd name="T37" fmla="*/ 17246 h 539334"/>
              <a:gd name="T38" fmla="*/ 4608 w 378070"/>
              <a:gd name="T39" fmla="*/ 18790 h 539334"/>
              <a:gd name="T40" fmla="*/ 4160 w 378070"/>
              <a:gd name="T41" fmla="*/ 24194 h 539334"/>
              <a:gd name="T42" fmla="*/ 4608 w 378070"/>
              <a:gd name="T43" fmla="*/ 37316 h 539334"/>
              <a:gd name="T44" fmla="*/ 4832 w 378070"/>
              <a:gd name="T45" fmla="*/ 39632 h 539334"/>
              <a:gd name="T46" fmla="*/ 4608 w 378070"/>
              <a:gd name="T47" fmla="*/ 45035 h 539334"/>
              <a:gd name="T48" fmla="*/ 4384 w 378070"/>
              <a:gd name="T49" fmla="*/ 47351 h 539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8070"/>
              <a:gd name="T76" fmla="*/ 0 h 539334"/>
              <a:gd name="T77" fmla="*/ 378070 w 378070"/>
              <a:gd name="T78" fmla="*/ 539334 h 5393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8070" h="539334">
                <a:moveTo>
                  <a:pt x="1913" y="152283"/>
                </a:moveTo>
                <a:lnTo>
                  <a:pt x="154279" y="228424"/>
                </a:lnTo>
                <a:cubicBezTo>
                  <a:pt x="154279" y="228424"/>
                  <a:pt x="141583" y="216130"/>
                  <a:pt x="154280" y="228424"/>
                </a:cubicBezTo>
                <a:cubicBezTo>
                  <a:pt x="164104" y="244142"/>
                  <a:pt x="62672" y="218142"/>
                  <a:pt x="78095" y="228424"/>
                </a:cubicBezTo>
                <a:cubicBezTo>
                  <a:pt x="145061" y="238948"/>
                  <a:pt x="0" y="165461"/>
                  <a:pt x="31238" y="178849"/>
                </a:cubicBezTo>
                <a:cubicBezTo>
                  <a:pt x="54255" y="188713"/>
                  <a:pt x="117172" y="202531"/>
                  <a:pt x="127953" y="205226"/>
                </a:cubicBezTo>
                <a:lnTo>
                  <a:pt x="163122" y="214019"/>
                </a:lnTo>
                <a:cubicBezTo>
                  <a:pt x="183638" y="208157"/>
                  <a:pt x="204858" y="204358"/>
                  <a:pt x="224669" y="196434"/>
                </a:cubicBezTo>
                <a:cubicBezTo>
                  <a:pt x="240093" y="190264"/>
                  <a:pt x="268635" y="164774"/>
                  <a:pt x="277422" y="152472"/>
                </a:cubicBezTo>
                <a:cubicBezTo>
                  <a:pt x="285040" y="141807"/>
                  <a:pt x="288264" y="128542"/>
                  <a:pt x="295007" y="117303"/>
                </a:cubicBezTo>
                <a:cubicBezTo>
                  <a:pt x="305880" y="99181"/>
                  <a:pt x="318453" y="82134"/>
                  <a:pt x="330176" y="64549"/>
                </a:cubicBezTo>
                <a:cubicBezTo>
                  <a:pt x="336038" y="55757"/>
                  <a:pt x="340289" y="45644"/>
                  <a:pt x="347761" y="38172"/>
                </a:cubicBezTo>
                <a:cubicBezTo>
                  <a:pt x="356553" y="29380"/>
                  <a:pt x="378070" y="0"/>
                  <a:pt x="374138" y="11796"/>
                </a:cubicBezTo>
                <a:cubicBezTo>
                  <a:pt x="359485" y="55756"/>
                  <a:pt x="343364" y="61619"/>
                  <a:pt x="312592" y="82134"/>
                </a:cubicBezTo>
                <a:cubicBezTo>
                  <a:pt x="306730" y="90926"/>
                  <a:pt x="301772" y="100393"/>
                  <a:pt x="295007" y="108511"/>
                </a:cubicBezTo>
                <a:cubicBezTo>
                  <a:pt x="287047" y="118063"/>
                  <a:pt x="275527" y="124542"/>
                  <a:pt x="268630" y="134888"/>
                </a:cubicBezTo>
                <a:cubicBezTo>
                  <a:pt x="263489" y="142599"/>
                  <a:pt x="266391" y="154712"/>
                  <a:pt x="259838" y="161265"/>
                </a:cubicBezTo>
                <a:cubicBezTo>
                  <a:pt x="244894" y="176209"/>
                  <a:pt x="224669" y="184711"/>
                  <a:pt x="207084" y="196434"/>
                </a:cubicBezTo>
                <a:lnTo>
                  <a:pt x="180707" y="214019"/>
                </a:lnTo>
                <a:cubicBezTo>
                  <a:pt x="176562" y="226455"/>
                  <a:pt x="163122" y="264529"/>
                  <a:pt x="163122" y="275565"/>
                </a:cubicBezTo>
                <a:cubicBezTo>
                  <a:pt x="163122" y="318718"/>
                  <a:pt x="169243" y="379177"/>
                  <a:pt x="180707" y="425034"/>
                </a:cubicBezTo>
                <a:cubicBezTo>
                  <a:pt x="182955" y="434025"/>
                  <a:pt x="186568" y="442619"/>
                  <a:pt x="189499" y="451411"/>
                </a:cubicBezTo>
                <a:cubicBezTo>
                  <a:pt x="186568" y="471926"/>
                  <a:pt x="184771" y="492636"/>
                  <a:pt x="180707" y="512957"/>
                </a:cubicBezTo>
                <a:cubicBezTo>
                  <a:pt x="178889" y="522045"/>
                  <a:pt x="171915" y="539334"/>
                  <a:pt x="171915" y="539334"/>
                </a:cubicBezTo>
              </a:path>
            </a:pathLst>
          </a:custGeom>
          <a:noFill/>
          <a:ln w="28575" cap="flat" cmpd="sng" algn="ctr">
            <a:solidFill>
              <a:schemeClr val="tx2"/>
            </a:solidFill>
            <a:prstDash val="solid"/>
            <a:round/>
            <a:headEnd type="none" w="med" len="med"/>
            <a:tailEnd type="none" w="med" len="med"/>
          </a:ln>
        </p:spPr>
        <p:txBody>
          <a:bodyPr/>
          <a:lstStyle/>
          <a:p>
            <a:endParaRPr lang="en-US"/>
          </a:p>
        </p:txBody>
      </p:sp>
      <p:sp>
        <p:nvSpPr>
          <p:cNvPr id="25" name="Freeform 24"/>
          <p:cNvSpPr>
            <a:spLocks/>
          </p:cNvSpPr>
          <p:nvPr/>
        </p:nvSpPr>
        <p:spPr bwMode="auto">
          <a:xfrm>
            <a:off x="2667000" y="4343400"/>
            <a:ext cx="990600" cy="304800"/>
          </a:xfrm>
          <a:custGeom>
            <a:avLst/>
            <a:gdLst>
              <a:gd name="T0" fmla="*/ 0 w 655"/>
              <a:gd name="T1" fmla="*/ 0 h 193"/>
              <a:gd name="T2" fmla="*/ 2147483647 w 655"/>
              <a:gd name="T3" fmla="*/ 2147483647 h 193"/>
              <a:gd name="T4" fmla="*/ 2147483647 w 655"/>
              <a:gd name="T5" fmla="*/ 2147483647 h 193"/>
              <a:gd name="T6" fmla="*/ 2147483647 w 655"/>
              <a:gd name="T7" fmla="*/ 2147483647 h 193"/>
              <a:gd name="T8" fmla="*/ 2147483647 w 655"/>
              <a:gd name="T9" fmla="*/ 2147483647 h 193"/>
              <a:gd name="T10" fmla="*/ 2147483647 w 655"/>
              <a:gd name="T11" fmla="*/ 2147483647 h 193"/>
              <a:gd name="T12" fmla="*/ 2147483647 w 655"/>
              <a:gd name="T13" fmla="*/ 2147483647 h 193"/>
              <a:gd name="T14" fmla="*/ 2147483647 w 655"/>
              <a:gd name="T15" fmla="*/ 2147483647 h 193"/>
              <a:gd name="T16" fmla="*/ 2147483647 w 655"/>
              <a:gd name="T17" fmla="*/ 2147483647 h 193"/>
              <a:gd name="T18" fmla="*/ 2147483647 w 655"/>
              <a:gd name="T19" fmla="*/ 2147483647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5"/>
              <a:gd name="T31" fmla="*/ 0 h 193"/>
              <a:gd name="T32" fmla="*/ 655 w 65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5" h="193">
                <a:moveTo>
                  <a:pt x="0" y="0"/>
                </a:moveTo>
                <a:cubicBezTo>
                  <a:pt x="16" y="10"/>
                  <a:pt x="27" y="48"/>
                  <a:pt x="38" y="52"/>
                </a:cubicBezTo>
                <a:cubicBezTo>
                  <a:pt x="50" y="57"/>
                  <a:pt x="64" y="55"/>
                  <a:pt x="77" y="57"/>
                </a:cubicBezTo>
                <a:cubicBezTo>
                  <a:pt x="108" y="68"/>
                  <a:pt x="115" y="107"/>
                  <a:pt x="148" y="119"/>
                </a:cubicBezTo>
                <a:cubicBezTo>
                  <a:pt x="160" y="154"/>
                  <a:pt x="157" y="112"/>
                  <a:pt x="181" y="143"/>
                </a:cubicBezTo>
                <a:cubicBezTo>
                  <a:pt x="192" y="157"/>
                  <a:pt x="197" y="163"/>
                  <a:pt x="211" y="177"/>
                </a:cubicBezTo>
                <a:cubicBezTo>
                  <a:pt x="248" y="182"/>
                  <a:pt x="347" y="193"/>
                  <a:pt x="403" y="191"/>
                </a:cubicBezTo>
                <a:cubicBezTo>
                  <a:pt x="459" y="189"/>
                  <a:pt x="514" y="170"/>
                  <a:pt x="547" y="163"/>
                </a:cubicBezTo>
                <a:cubicBezTo>
                  <a:pt x="564" y="157"/>
                  <a:pt x="583" y="156"/>
                  <a:pt x="600" y="148"/>
                </a:cubicBezTo>
                <a:cubicBezTo>
                  <a:pt x="623" y="137"/>
                  <a:pt x="634" y="94"/>
                  <a:pt x="655" y="80"/>
                </a:cubicBezTo>
              </a:path>
            </a:pathLst>
          </a:custGeom>
          <a:noFill/>
          <a:ln w="63500">
            <a:solidFill>
              <a:srgbClr val="FFFF00"/>
            </a:solidFill>
            <a:round/>
            <a:headEnd/>
            <a:tailEnd/>
          </a:ln>
        </p:spPr>
        <p:txBody>
          <a:bodyPr wrap="none"/>
          <a:lstStyle/>
          <a:p>
            <a:endParaRPr lang="en-US"/>
          </a:p>
        </p:txBody>
      </p:sp>
      <p:sp>
        <p:nvSpPr>
          <p:cNvPr id="26" name="Freeform 25"/>
          <p:cNvSpPr>
            <a:spLocks/>
          </p:cNvSpPr>
          <p:nvPr/>
        </p:nvSpPr>
        <p:spPr bwMode="auto">
          <a:xfrm>
            <a:off x="3886200" y="4191000"/>
            <a:ext cx="660400" cy="334963"/>
          </a:xfrm>
          <a:custGeom>
            <a:avLst/>
            <a:gdLst>
              <a:gd name="T0" fmla="*/ 0 w 489"/>
              <a:gd name="T1" fmla="*/ 2147483647 h 240"/>
              <a:gd name="T2" fmla="*/ 2147483647 w 489"/>
              <a:gd name="T3" fmla="*/ 2147483647 h 240"/>
              <a:gd name="T4" fmla="*/ 2147483647 w 489"/>
              <a:gd name="T5" fmla="*/ 2147483647 h 240"/>
              <a:gd name="T6" fmla="*/ 2147483647 w 489"/>
              <a:gd name="T7" fmla="*/ 2147483647 h 240"/>
              <a:gd name="T8" fmla="*/ 2147483647 w 489"/>
              <a:gd name="T9" fmla="*/ 2147483647 h 240"/>
              <a:gd name="T10" fmla="*/ 2147483647 w 489"/>
              <a:gd name="T11" fmla="*/ 0 h 240"/>
              <a:gd name="T12" fmla="*/ 0 60000 65536"/>
              <a:gd name="T13" fmla="*/ 0 60000 65536"/>
              <a:gd name="T14" fmla="*/ 0 60000 65536"/>
              <a:gd name="T15" fmla="*/ 0 60000 65536"/>
              <a:gd name="T16" fmla="*/ 0 60000 65536"/>
              <a:gd name="T17" fmla="*/ 0 60000 65536"/>
              <a:gd name="T18" fmla="*/ 0 w 489"/>
              <a:gd name="T19" fmla="*/ 0 h 240"/>
              <a:gd name="T20" fmla="*/ 489 w 489"/>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489" h="240">
                <a:moveTo>
                  <a:pt x="0" y="240"/>
                </a:moveTo>
                <a:cubicBezTo>
                  <a:pt x="31" y="209"/>
                  <a:pt x="146" y="222"/>
                  <a:pt x="186" y="219"/>
                </a:cubicBezTo>
                <a:cubicBezTo>
                  <a:pt x="240" y="212"/>
                  <a:pt x="283" y="199"/>
                  <a:pt x="324" y="195"/>
                </a:cubicBezTo>
                <a:cubicBezTo>
                  <a:pt x="365" y="185"/>
                  <a:pt x="408" y="171"/>
                  <a:pt x="434" y="160"/>
                </a:cubicBezTo>
                <a:cubicBezTo>
                  <a:pt x="450" y="149"/>
                  <a:pt x="462" y="139"/>
                  <a:pt x="478" y="128"/>
                </a:cubicBezTo>
                <a:cubicBezTo>
                  <a:pt x="479" y="97"/>
                  <a:pt x="489" y="20"/>
                  <a:pt x="474" y="0"/>
                </a:cubicBezTo>
              </a:path>
            </a:pathLst>
          </a:custGeom>
          <a:noFill/>
          <a:ln w="63500">
            <a:solidFill>
              <a:srgbClr val="FFFF00"/>
            </a:solidFill>
            <a:round/>
            <a:headEnd/>
            <a:tailEnd/>
          </a:ln>
        </p:spPr>
        <p:txBody>
          <a:bodyPr wrap="none"/>
          <a:lstStyle/>
          <a:p>
            <a:endParaRPr lang="en-US"/>
          </a:p>
        </p:txBody>
      </p:sp>
      <p:sp>
        <p:nvSpPr>
          <p:cNvPr id="27" name="Oval 41"/>
          <p:cNvSpPr>
            <a:spLocks noChangeArrowheads="1"/>
          </p:cNvSpPr>
          <p:nvPr/>
        </p:nvSpPr>
        <p:spPr bwMode="auto">
          <a:xfrm>
            <a:off x="3581400" y="4330700"/>
            <a:ext cx="304800" cy="303213"/>
          </a:xfrm>
          <a:prstGeom prst="ellipse">
            <a:avLst/>
          </a:prstGeom>
          <a:solidFill>
            <a:srgbClr val="FFFF00"/>
          </a:solidFill>
          <a:ln w="9525">
            <a:solidFill>
              <a:schemeClr val="bg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28" name="Oval 41"/>
          <p:cNvSpPr>
            <a:spLocks noChangeArrowheads="1"/>
          </p:cNvSpPr>
          <p:nvPr/>
        </p:nvSpPr>
        <p:spPr bwMode="auto">
          <a:xfrm>
            <a:off x="2514600" y="4038600"/>
            <a:ext cx="304800" cy="303213"/>
          </a:xfrm>
          <a:prstGeom prst="ellipse">
            <a:avLst/>
          </a:prstGeom>
          <a:solidFill>
            <a:srgbClr val="FFFF00"/>
          </a:solidFill>
          <a:ln w="9525">
            <a:solidFill>
              <a:schemeClr val="bg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29" name="Oval 41"/>
          <p:cNvSpPr>
            <a:spLocks noChangeArrowheads="1"/>
          </p:cNvSpPr>
          <p:nvPr/>
        </p:nvSpPr>
        <p:spPr bwMode="auto">
          <a:xfrm>
            <a:off x="4419600" y="3962400"/>
            <a:ext cx="304800" cy="303213"/>
          </a:xfrm>
          <a:prstGeom prst="ellipse">
            <a:avLst/>
          </a:prstGeom>
          <a:solidFill>
            <a:srgbClr val="FFFF00"/>
          </a:solidFill>
          <a:ln w="9525">
            <a:solidFill>
              <a:schemeClr val="bg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30" name="Freeform 28"/>
          <p:cNvSpPr>
            <a:spLocks/>
          </p:cNvSpPr>
          <p:nvPr/>
        </p:nvSpPr>
        <p:spPr bwMode="auto">
          <a:xfrm>
            <a:off x="4191000" y="3505200"/>
            <a:ext cx="268288" cy="542925"/>
          </a:xfrm>
          <a:custGeom>
            <a:avLst/>
            <a:gdLst>
              <a:gd name="T0" fmla="*/ 2147483647 w 169"/>
              <a:gd name="T1" fmla="*/ 2147483647 h 342"/>
              <a:gd name="T2" fmla="*/ 2147483647 w 169"/>
              <a:gd name="T3" fmla="*/ 2147483647 h 342"/>
              <a:gd name="T4" fmla="*/ 2147483647 w 169"/>
              <a:gd name="T5" fmla="*/ 2147483647 h 342"/>
              <a:gd name="T6" fmla="*/ 2147483647 w 169"/>
              <a:gd name="T7" fmla="*/ 2147483647 h 342"/>
              <a:gd name="T8" fmla="*/ 2147483647 w 169"/>
              <a:gd name="T9" fmla="*/ 2147483647 h 342"/>
              <a:gd name="T10" fmla="*/ 2147483647 w 169"/>
              <a:gd name="T11" fmla="*/ 2147483647 h 342"/>
              <a:gd name="T12" fmla="*/ 2147483647 w 169"/>
              <a:gd name="T13" fmla="*/ 2147483647 h 342"/>
              <a:gd name="T14" fmla="*/ 2147483647 w 169"/>
              <a:gd name="T15" fmla="*/ 0 h 342"/>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342"/>
              <a:gd name="T26" fmla="*/ 169 w 169"/>
              <a:gd name="T27" fmla="*/ 342 h 3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342">
                <a:moveTo>
                  <a:pt x="169" y="342"/>
                </a:moveTo>
                <a:cubicBezTo>
                  <a:pt x="165" y="330"/>
                  <a:pt x="166" y="315"/>
                  <a:pt x="157" y="306"/>
                </a:cubicBezTo>
                <a:cubicBezTo>
                  <a:pt x="145" y="294"/>
                  <a:pt x="121" y="270"/>
                  <a:pt x="121" y="270"/>
                </a:cubicBezTo>
                <a:cubicBezTo>
                  <a:pt x="111" y="241"/>
                  <a:pt x="142" y="172"/>
                  <a:pt x="97" y="162"/>
                </a:cubicBezTo>
                <a:cubicBezTo>
                  <a:pt x="77" y="157"/>
                  <a:pt x="57" y="158"/>
                  <a:pt x="37" y="156"/>
                </a:cubicBezTo>
                <a:cubicBezTo>
                  <a:pt x="0" y="100"/>
                  <a:pt x="47" y="177"/>
                  <a:pt x="19" y="24"/>
                </a:cubicBezTo>
                <a:cubicBezTo>
                  <a:pt x="17" y="16"/>
                  <a:pt x="6" y="13"/>
                  <a:pt x="1" y="6"/>
                </a:cubicBezTo>
                <a:cubicBezTo>
                  <a:pt x="0" y="4"/>
                  <a:pt x="1" y="2"/>
                  <a:pt x="1" y="0"/>
                </a:cubicBezTo>
              </a:path>
            </a:pathLst>
          </a:custGeom>
          <a:noFill/>
          <a:ln w="38100">
            <a:solidFill>
              <a:schemeClr val="tx2"/>
            </a:solidFill>
            <a:round/>
            <a:headEnd/>
            <a:tailEnd/>
          </a:ln>
        </p:spPr>
        <p:txBody>
          <a:bodyPr/>
          <a:lstStyle/>
          <a:p>
            <a:endParaRPr lang="en-US"/>
          </a:p>
        </p:txBody>
      </p:sp>
      <p:sp>
        <p:nvSpPr>
          <p:cNvPr id="31" name="Freeform 39"/>
          <p:cNvSpPr>
            <a:spLocks/>
          </p:cNvSpPr>
          <p:nvPr/>
        </p:nvSpPr>
        <p:spPr bwMode="auto">
          <a:xfrm>
            <a:off x="2667000" y="990600"/>
            <a:ext cx="1600200" cy="2362200"/>
          </a:xfrm>
          <a:custGeom>
            <a:avLst/>
            <a:gdLst>
              <a:gd name="T0" fmla="*/ 2147483647 w 1572"/>
              <a:gd name="T1" fmla="*/ 2147483647 h 1836"/>
              <a:gd name="T2" fmla="*/ 2147483647 w 1572"/>
              <a:gd name="T3" fmla="*/ 2147483647 h 1836"/>
              <a:gd name="T4" fmla="*/ 2147483647 w 1572"/>
              <a:gd name="T5" fmla="*/ 2147483647 h 1836"/>
              <a:gd name="T6" fmla="*/ 2147483647 w 1572"/>
              <a:gd name="T7" fmla="*/ 2147483647 h 1836"/>
              <a:gd name="T8" fmla="*/ 2147483647 w 1572"/>
              <a:gd name="T9" fmla="*/ 2147483647 h 1836"/>
              <a:gd name="T10" fmla="*/ 2147483647 w 1572"/>
              <a:gd name="T11" fmla="*/ 2147483647 h 1836"/>
              <a:gd name="T12" fmla="*/ 2147483647 w 1572"/>
              <a:gd name="T13" fmla="*/ 2147483647 h 1836"/>
              <a:gd name="T14" fmla="*/ 2147483647 w 1572"/>
              <a:gd name="T15" fmla="*/ 2147483647 h 1836"/>
              <a:gd name="T16" fmla="*/ 2147483647 w 1572"/>
              <a:gd name="T17" fmla="*/ 2147483647 h 1836"/>
              <a:gd name="T18" fmla="*/ 2147483647 w 1572"/>
              <a:gd name="T19" fmla="*/ 2147483647 h 1836"/>
              <a:gd name="T20" fmla="*/ 2147483647 w 1572"/>
              <a:gd name="T21" fmla="*/ 2147483647 h 1836"/>
              <a:gd name="T22" fmla="*/ 2147483647 w 1572"/>
              <a:gd name="T23" fmla="*/ 2147483647 h 1836"/>
              <a:gd name="T24" fmla="*/ 2147483647 w 1572"/>
              <a:gd name="T25" fmla="*/ 2147483647 h 1836"/>
              <a:gd name="T26" fmla="*/ 2147483647 w 1572"/>
              <a:gd name="T27" fmla="*/ 2147483647 h 1836"/>
              <a:gd name="T28" fmla="*/ 2147483647 w 1572"/>
              <a:gd name="T29" fmla="*/ 2147483647 h 1836"/>
              <a:gd name="T30" fmla="*/ 2147483647 w 1572"/>
              <a:gd name="T31" fmla="*/ 2147483647 h 1836"/>
              <a:gd name="T32" fmla="*/ 2147483647 w 1572"/>
              <a:gd name="T33" fmla="*/ 2147483647 h 1836"/>
              <a:gd name="T34" fmla="*/ 2147483647 w 1572"/>
              <a:gd name="T35" fmla="*/ 2147483647 h 1836"/>
              <a:gd name="T36" fmla="*/ 2147483647 w 1572"/>
              <a:gd name="T37" fmla="*/ 2147483647 h 1836"/>
              <a:gd name="T38" fmla="*/ 2147483647 w 1572"/>
              <a:gd name="T39" fmla="*/ 2147483647 h 1836"/>
              <a:gd name="T40" fmla="*/ 2147483647 w 1572"/>
              <a:gd name="T41" fmla="*/ 2147483647 h 1836"/>
              <a:gd name="T42" fmla="*/ 2147483647 w 1572"/>
              <a:gd name="T43" fmla="*/ 2147483647 h 1836"/>
              <a:gd name="T44" fmla="*/ 2147483647 w 1572"/>
              <a:gd name="T45" fmla="*/ 2147483647 h 1836"/>
              <a:gd name="T46" fmla="*/ 2147483647 w 1572"/>
              <a:gd name="T47" fmla="*/ 2147483647 h 1836"/>
              <a:gd name="T48" fmla="*/ 2147483647 w 1572"/>
              <a:gd name="T49" fmla="*/ 2147483647 h 1836"/>
              <a:gd name="T50" fmla="*/ 2147483647 w 1572"/>
              <a:gd name="T51" fmla="*/ 2147483647 h 1836"/>
              <a:gd name="T52" fmla="*/ 2147483647 w 1572"/>
              <a:gd name="T53" fmla="*/ 2147483647 h 1836"/>
              <a:gd name="T54" fmla="*/ 2147483647 w 1572"/>
              <a:gd name="T55" fmla="*/ 2147483647 h 1836"/>
              <a:gd name="T56" fmla="*/ 2147483647 w 1572"/>
              <a:gd name="T57" fmla="*/ 2147483647 h 1836"/>
              <a:gd name="T58" fmla="*/ 2147483647 w 1572"/>
              <a:gd name="T59" fmla="*/ 2147483647 h 1836"/>
              <a:gd name="T60" fmla="*/ 2147483647 w 1572"/>
              <a:gd name="T61" fmla="*/ 2147483647 h 1836"/>
              <a:gd name="T62" fmla="*/ 2147483647 w 1572"/>
              <a:gd name="T63" fmla="*/ 2147483647 h 1836"/>
              <a:gd name="T64" fmla="*/ 2147483647 w 1572"/>
              <a:gd name="T65" fmla="*/ 2147483647 h 1836"/>
              <a:gd name="T66" fmla="*/ 2147483647 w 1572"/>
              <a:gd name="T67" fmla="*/ 0 h 1836"/>
              <a:gd name="T68" fmla="*/ 2147483647 w 1572"/>
              <a:gd name="T69" fmla="*/ 2147483647 h 1836"/>
              <a:gd name="T70" fmla="*/ 2147483647 w 1572"/>
              <a:gd name="T71" fmla="*/ 2147483647 h 1836"/>
              <a:gd name="T72" fmla="*/ 0 w 1572"/>
              <a:gd name="T73" fmla="*/ 2147483647 h 18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2"/>
              <a:gd name="T112" fmla="*/ 0 h 1836"/>
              <a:gd name="T113" fmla="*/ 1572 w 1572"/>
              <a:gd name="T114" fmla="*/ 1836 h 18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2" h="1836">
                <a:moveTo>
                  <a:pt x="1572" y="1836"/>
                </a:moveTo>
                <a:cubicBezTo>
                  <a:pt x="1546" y="1819"/>
                  <a:pt x="1534" y="1800"/>
                  <a:pt x="1506" y="1782"/>
                </a:cubicBezTo>
                <a:cubicBezTo>
                  <a:pt x="1482" y="1766"/>
                  <a:pt x="1471" y="1735"/>
                  <a:pt x="1446" y="1722"/>
                </a:cubicBezTo>
                <a:cubicBezTo>
                  <a:pt x="1391" y="1694"/>
                  <a:pt x="1347" y="1648"/>
                  <a:pt x="1296" y="1614"/>
                </a:cubicBezTo>
                <a:cubicBezTo>
                  <a:pt x="1285" y="1607"/>
                  <a:pt x="1271" y="1603"/>
                  <a:pt x="1260" y="1596"/>
                </a:cubicBezTo>
                <a:cubicBezTo>
                  <a:pt x="1227" y="1547"/>
                  <a:pt x="1270" y="1603"/>
                  <a:pt x="1230" y="1572"/>
                </a:cubicBezTo>
                <a:cubicBezTo>
                  <a:pt x="1173" y="1528"/>
                  <a:pt x="1210" y="1543"/>
                  <a:pt x="1146" y="1518"/>
                </a:cubicBezTo>
                <a:cubicBezTo>
                  <a:pt x="1126" y="1489"/>
                  <a:pt x="1076" y="1468"/>
                  <a:pt x="1044" y="1452"/>
                </a:cubicBezTo>
                <a:cubicBezTo>
                  <a:pt x="1025" y="1443"/>
                  <a:pt x="1014" y="1427"/>
                  <a:pt x="996" y="1416"/>
                </a:cubicBezTo>
                <a:cubicBezTo>
                  <a:pt x="983" y="1408"/>
                  <a:pt x="967" y="1406"/>
                  <a:pt x="954" y="1398"/>
                </a:cubicBezTo>
                <a:cubicBezTo>
                  <a:pt x="920" y="1377"/>
                  <a:pt x="890" y="1345"/>
                  <a:pt x="852" y="1332"/>
                </a:cubicBezTo>
                <a:cubicBezTo>
                  <a:pt x="820" y="1300"/>
                  <a:pt x="776" y="1275"/>
                  <a:pt x="750" y="1236"/>
                </a:cubicBezTo>
                <a:cubicBezTo>
                  <a:pt x="742" y="1223"/>
                  <a:pt x="730" y="1205"/>
                  <a:pt x="720" y="1194"/>
                </a:cubicBezTo>
                <a:cubicBezTo>
                  <a:pt x="709" y="1181"/>
                  <a:pt x="693" y="1172"/>
                  <a:pt x="684" y="1158"/>
                </a:cubicBezTo>
                <a:cubicBezTo>
                  <a:pt x="648" y="1103"/>
                  <a:pt x="618" y="1037"/>
                  <a:pt x="564" y="996"/>
                </a:cubicBezTo>
                <a:cubicBezTo>
                  <a:pt x="547" y="967"/>
                  <a:pt x="526" y="937"/>
                  <a:pt x="498" y="918"/>
                </a:cubicBezTo>
                <a:cubicBezTo>
                  <a:pt x="450" y="846"/>
                  <a:pt x="524" y="952"/>
                  <a:pt x="468" y="888"/>
                </a:cubicBezTo>
                <a:cubicBezTo>
                  <a:pt x="459" y="877"/>
                  <a:pt x="454" y="862"/>
                  <a:pt x="444" y="852"/>
                </a:cubicBezTo>
                <a:cubicBezTo>
                  <a:pt x="420" y="828"/>
                  <a:pt x="396" y="804"/>
                  <a:pt x="372" y="780"/>
                </a:cubicBezTo>
                <a:cubicBezTo>
                  <a:pt x="361" y="769"/>
                  <a:pt x="348" y="760"/>
                  <a:pt x="336" y="750"/>
                </a:cubicBezTo>
                <a:cubicBezTo>
                  <a:pt x="325" y="741"/>
                  <a:pt x="300" y="726"/>
                  <a:pt x="300" y="726"/>
                </a:cubicBezTo>
                <a:cubicBezTo>
                  <a:pt x="283" y="700"/>
                  <a:pt x="262" y="691"/>
                  <a:pt x="252" y="660"/>
                </a:cubicBezTo>
                <a:cubicBezTo>
                  <a:pt x="308" y="575"/>
                  <a:pt x="364" y="550"/>
                  <a:pt x="462" y="534"/>
                </a:cubicBezTo>
                <a:cubicBezTo>
                  <a:pt x="505" y="505"/>
                  <a:pt x="496" y="519"/>
                  <a:pt x="474" y="420"/>
                </a:cubicBezTo>
                <a:cubicBezTo>
                  <a:pt x="471" y="406"/>
                  <a:pt x="458" y="396"/>
                  <a:pt x="450" y="384"/>
                </a:cubicBezTo>
                <a:cubicBezTo>
                  <a:pt x="446" y="378"/>
                  <a:pt x="438" y="366"/>
                  <a:pt x="438" y="366"/>
                </a:cubicBezTo>
                <a:cubicBezTo>
                  <a:pt x="433" y="345"/>
                  <a:pt x="427" y="311"/>
                  <a:pt x="414" y="294"/>
                </a:cubicBezTo>
                <a:cubicBezTo>
                  <a:pt x="404" y="282"/>
                  <a:pt x="389" y="275"/>
                  <a:pt x="378" y="264"/>
                </a:cubicBezTo>
                <a:cubicBezTo>
                  <a:pt x="364" y="223"/>
                  <a:pt x="383" y="267"/>
                  <a:pt x="354" y="234"/>
                </a:cubicBezTo>
                <a:cubicBezTo>
                  <a:pt x="345" y="223"/>
                  <a:pt x="330" y="198"/>
                  <a:pt x="330" y="198"/>
                </a:cubicBezTo>
                <a:cubicBezTo>
                  <a:pt x="321" y="143"/>
                  <a:pt x="312" y="106"/>
                  <a:pt x="282" y="60"/>
                </a:cubicBezTo>
                <a:cubicBezTo>
                  <a:pt x="277" y="53"/>
                  <a:pt x="276" y="42"/>
                  <a:pt x="270" y="36"/>
                </a:cubicBezTo>
                <a:cubicBezTo>
                  <a:pt x="266" y="32"/>
                  <a:pt x="258" y="33"/>
                  <a:pt x="252" y="30"/>
                </a:cubicBezTo>
                <a:cubicBezTo>
                  <a:pt x="226" y="17"/>
                  <a:pt x="202" y="7"/>
                  <a:pt x="174" y="0"/>
                </a:cubicBezTo>
                <a:cubicBezTo>
                  <a:pt x="146" y="2"/>
                  <a:pt x="117" y="0"/>
                  <a:pt x="90" y="6"/>
                </a:cubicBezTo>
                <a:cubicBezTo>
                  <a:pt x="82" y="8"/>
                  <a:pt x="80" y="22"/>
                  <a:pt x="72" y="24"/>
                </a:cubicBezTo>
                <a:cubicBezTo>
                  <a:pt x="50" y="30"/>
                  <a:pt x="24" y="30"/>
                  <a:pt x="0" y="30"/>
                </a:cubicBezTo>
              </a:path>
            </a:pathLst>
          </a:custGeom>
          <a:noFill/>
          <a:ln w="50800">
            <a:solidFill>
              <a:schemeClr val="tx1"/>
            </a:solidFill>
            <a:prstDash val="dash"/>
            <a:round/>
            <a:headEnd/>
            <a:tailEnd/>
          </a:ln>
        </p:spPr>
        <p:txBody>
          <a:bodyPr/>
          <a:lstStyle/>
          <a:p>
            <a:endParaRPr lang="en-US"/>
          </a:p>
        </p:txBody>
      </p:sp>
      <p:sp>
        <p:nvSpPr>
          <p:cNvPr id="32" name="Oval 31"/>
          <p:cNvSpPr>
            <a:spLocks noChangeArrowheads="1"/>
          </p:cNvSpPr>
          <p:nvPr/>
        </p:nvSpPr>
        <p:spPr bwMode="auto">
          <a:xfrm>
            <a:off x="2971800" y="18288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33" name="Oval 31"/>
          <p:cNvSpPr>
            <a:spLocks noChangeArrowheads="1"/>
          </p:cNvSpPr>
          <p:nvPr/>
        </p:nvSpPr>
        <p:spPr bwMode="auto">
          <a:xfrm>
            <a:off x="3048000" y="13716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34" name="Oval 31"/>
          <p:cNvSpPr>
            <a:spLocks noChangeArrowheads="1"/>
          </p:cNvSpPr>
          <p:nvPr/>
        </p:nvSpPr>
        <p:spPr bwMode="auto">
          <a:xfrm>
            <a:off x="2819400" y="9144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35" name="Oval 31"/>
          <p:cNvSpPr>
            <a:spLocks noChangeArrowheads="1"/>
          </p:cNvSpPr>
          <p:nvPr/>
        </p:nvSpPr>
        <p:spPr bwMode="auto">
          <a:xfrm>
            <a:off x="4114800" y="3276600"/>
            <a:ext cx="241300" cy="254000"/>
          </a:xfrm>
          <a:prstGeom prst="ellipse">
            <a:avLst/>
          </a:prstGeom>
          <a:solidFill>
            <a:srgbClr val="FFFF00"/>
          </a:solidFill>
          <a:ln w="9525">
            <a:solidFill>
              <a:srgbClr val="000000"/>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36" name="AutoShape 1032"/>
          <p:cNvSpPr>
            <a:spLocks noChangeArrowheads="1"/>
          </p:cNvSpPr>
          <p:nvPr/>
        </p:nvSpPr>
        <p:spPr bwMode="auto">
          <a:xfrm rot="196576">
            <a:off x="5808663" y="996950"/>
            <a:ext cx="2906712" cy="695325"/>
          </a:xfrm>
          <a:prstGeom prst="rightArrow">
            <a:avLst>
              <a:gd name="adj1" fmla="val 52343"/>
              <a:gd name="adj2" fmla="val 216721"/>
            </a:avLst>
          </a:prstGeom>
          <a:gradFill rotWithShape="0">
            <a:gsLst>
              <a:gs pos="0">
                <a:srgbClr val="764700"/>
              </a:gs>
              <a:gs pos="50000">
                <a:srgbClr val="FF9900"/>
              </a:gs>
              <a:gs pos="100000">
                <a:srgbClr val="764700"/>
              </a:gs>
            </a:gsLst>
            <a:lin ang="5400000" scaled="1"/>
          </a:gradFill>
          <a:ln w="9525" algn="ctr">
            <a:solidFill>
              <a:srgbClr val="FF6600"/>
            </a:solidFill>
            <a:miter lim="800000"/>
            <a:headEnd/>
            <a:tailEnd/>
          </a:ln>
        </p:spPr>
        <p:txBody>
          <a:bodyPr wrap="none" anchor="ctr" anchorCtr="1"/>
          <a:lstStyle/>
          <a:p>
            <a:r>
              <a:rPr lang="en-US" sz="2000">
                <a:solidFill>
                  <a:schemeClr val="bg1"/>
                </a:solidFill>
              </a:rPr>
              <a:t>New England</a:t>
            </a:r>
          </a:p>
        </p:txBody>
      </p:sp>
      <p:sp>
        <p:nvSpPr>
          <p:cNvPr id="37" name="AutoShape 1029"/>
          <p:cNvSpPr>
            <a:spLocks noChangeArrowheads="1"/>
          </p:cNvSpPr>
          <p:nvPr/>
        </p:nvSpPr>
        <p:spPr bwMode="auto">
          <a:xfrm rot="725355">
            <a:off x="4865688" y="4141788"/>
            <a:ext cx="3619500" cy="922337"/>
          </a:xfrm>
          <a:prstGeom prst="rightArrow">
            <a:avLst>
              <a:gd name="adj1" fmla="val 52343"/>
              <a:gd name="adj2" fmla="val 98833"/>
            </a:avLst>
          </a:prstGeom>
          <a:gradFill rotWithShape="0">
            <a:gsLst>
              <a:gs pos="0">
                <a:srgbClr val="764700"/>
              </a:gs>
              <a:gs pos="50000">
                <a:srgbClr val="FF9900"/>
              </a:gs>
              <a:gs pos="100000">
                <a:srgbClr val="764700"/>
              </a:gs>
            </a:gsLst>
            <a:lin ang="5400000" scaled="1"/>
          </a:gradFill>
          <a:ln w="9525" algn="ctr">
            <a:solidFill>
              <a:srgbClr val="FF6600"/>
            </a:solidFill>
            <a:miter lim="800000"/>
            <a:headEnd/>
            <a:tailEnd/>
          </a:ln>
        </p:spPr>
        <p:txBody>
          <a:bodyPr wrap="none" anchor="ctr" anchorCtr="1"/>
          <a:lstStyle/>
          <a:p>
            <a:r>
              <a:rPr lang="en-US">
                <a:solidFill>
                  <a:schemeClr val="bg1"/>
                </a:solidFill>
              </a:rPr>
              <a:t>NYC Area</a:t>
            </a:r>
          </a:p>
        </p:txBody>
      </p:sp>
      <p:sp>
        <p:nvSpPr>
          <p:cNvPr id="38" name="AutoShape 1028"/>
          <p:cNvSpPr>
            <a:spLocks noChangeArrowheads="1"/>
          </p:cNvSpPr>
          <p:nvPr/>
        </p:nvSpPr>
        <p:spPr bwMode="auto">
          <a:xfrm>
            <a:off x="2424113" y="5791200"/>
            <a:ext cx="4981575" cy="914400"/>
          </a:xfrm>
          <a:prstGeom prst="rightArrow">
            <a:avLst>
              <a:gd name="adj1" fmla="val 52343"/>
              <a:gd name="adj2" fmla="val 118770"/>
            </a:avLst>
          </a:prstGeom>
          <a:gradFill rotWithShape="0">
            <a:gsLst>
              <a:gs pos="0">
                <a:srgbClr val="764700"/>
              </a:gs>
              <a:gs pos="50000">
                <a:srgbClr val="FF9900"/>
              </a:gs>
              <a:gs pos="100000">
                <a:srgbClr val="764700"/>
              </a:gs>
            </a:gsLst>
            <a:lin ang="5400000" scaled="1"/>
          </a:gradFill>
          <a:ln w="9525" algn="ctr">
            <a:solidFill>
              <a:srgbClr val="FF6600"/>
            </a:solidFill>
            <a:miter lim="800000"/>
            <a:headEnd/>
            <a:tailEnd/>
          </a:ln>
        </p:spPr>
        <p:txBody>
          <a:bodyPr wrap="none" anchor="ctr" anchorCtr="1"/>
          <a:lstStyle/>
          <a:p>
            <a:r>
              <a:rPr lang="en-US">
                <a:solidFill>
                  <a:schemeClr val="bg1"/>
                </a:solidFill>
              </a:rPr>
              <a:t>Mid-Atlantic</a:t>
            </a:r>
          </a:p>
        </p:txBody>
      </p:sp>
      <p:sp>
        <p:nvSpPr>
          <p:cNvPr id="39" name="AutoShape 1039"/>
          <p:cNvSpPr>
            <a:spLocks noChangeArrowheads="1"/>
          </p:cNvSpPr>
          <p:nvPr/>
        </p:nvSpPr>
        <p:spPr bwMode="auto">
          <a:xfrm rot="8829153">
            <a:off x="-139700" y="5430838"/>
            <a:ext cx="1422400" cy="746125"/>
          </a:xfrm>
          <a:prstGeom prst="rightArrow">
            <a:avLst>
              <a:gd name="adj1" fmla="val 52343"/>
              <a:gd name="adj2" fmla="val 67721"/>
            </a:avLst>
          </a:prstGeom>
          <a:gradFill rotWithShape="1">
            <a:gsLst>
              <a:gs pos="0">
                <a:srgbClr val="A05900"/>
              </a:gs>
              <a:gs pos="50000">
                <a:srgbClr val="E68300"/>
              </a:gs>
              <a:gs pos="100000">
                <a:srgbClr val="FF9D00"/>
              </a:gs>
            </a:gsLst>
            <a:lin ang="16200000" scaled="1"/>
          </a:gradFill>
          <a:ln w="9525">
            <a:solidFill>
              <a:srgbClr val="CC6600"/>
            </a:solidFill>
            <a:miter lim="800000"/>
            <a:headEnd/>
            <a:tailEnd/>
          </a:ln>
        </p:spPr>
        <p:txBody>
          <a:bodyPr rot="10800000" wrap="none" anchor="ctr" anchorCtr="1"/>
          <a:lstStyle/>
          <a:p>
            <a:r>
              <a:rPr lang="en-US" sz="2000">
                <a:solidFill>
                  <a:schemeClr val="bg1"/>
                </a:solidFill>
              </a:rPr>
              <a:t>Upstream</a:t>
            </a:r>
          </a:p>
        </p:txBody>
      </p:sp>
      <p:sp>
        <p:nvSpPr>
          <p:cNvPr id="40" name="AutoShape 1053"/>
          <p:cNvSpPr>
            <a:spLocks noChangeArrowheads="1"/>
          </p:cNvSpPr>
          <p:nvPr/>
        </p:nvSpPr>
        <p:spPr bwMode="auto">
          <a:xfrm rot="-9046536">
            <a:off x="596900" y="427038"/>
            <a:ext cx="1619250" cy="708025"/>
          </a:xfrm>
          <a:prstGeom prst="rightArrow">
            <a:avLst>
              <a:gd name="adj1" fmla="val 47731"/>
              <a:gd name="adj2" fmla="val 70664"/>
            </a:avLst>
          </a:prstGeom>
          <a:gradFill rotWithShape="0">
            <a:gsLst>
              <a:gs pos="0">
                <a:srgbClr val="764700"/>
              </a:gs>
              <a:gs pos="50000">
                <a:srgbClr val="FF9900"/>
              </a:gs>
              <a:gs pos="100000">
                <a:srgbClr val="764700"/>
              </a:gs>
            </a:gsLst>
            <a:lin ang="5400000" scaled="1"/>
          </a:gradFill>
          <a:ln w="9525" algn="ctr">
            <a:solidFill>
              <a:srgbClr val="FF6600"/>
            </a:solidFill>
            <a:miter lim="800000"/>
            <a:headEnd/>
            <a:tailEnd/>
          </a:ln>
        </p:spPr>
        <p:txBody>
          <a:bodyPr rot="10800000" wrap="none" anchor="ctr" anchorCtr="1"/>
          <a:lstStyle/>
          <a:p>
            <a:r>
              <a:rPr lang="en-US">
                <a:solidFill>
                  <a:schemeClr val="bg1"/>
                </a:solidFill>
              </a:rPr>
              <a:t>Canada</a:t>
            </a:r>
          </a:p>
        </p:txBody>
      </p:sp>
      <p:sp>
        <p:nvSpPr>
          <p:cNvPr id="45" name="Text Box 6"/>
          <p:cNvSpPr txBox="1">
            <a:spLocks noChangeArrowheads="1"/>
          </p:cNvSpPr>
          <p:nvPr/>
        </p:nvSpPr>
        <p:spPr bwMode="auto">
          <a:xfrm>
            <a:off x="1851025" y="3292475"/>
            <a:ext cx="1219200" cy="522288"/>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Lamont – Phase I &amp; II</a:t>
            </a:r>
          </a:p>
        </p:txBody>
      </p:sp>
      <p:sp>
        <p:nvSpPr>
          <p:cNvPr id="46" name="Text Box 6"/>
          <p:cNvSpPr txBox="1">
            <a:spLocks noChangeArrowheads="1"/>
          </p:cNvSpPr>
          <p:nvPr/>
        </p:nvSpPr>
        <p:spPr bwMode="auto">
          <a:xfrm>
            <a:off x="762000" y="6400800"/>
            <a:ext cx="1143000" cy="5238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Line N – Phase I &amp; II</a:t>
            </a:r>
          </a:p>
        </p:txBody>
      </p:sp>
      <p:sp>
        <p:nvSpPr>
          <p:cNvPr id="48" name="Text Box 6"/>
          <p:cNvSpPr txBox="1">
            <a:spLocks noChangeArrowheads="1"/>
          </p:cNvSpPr>
          <p:nvPr/>
        </p:nvSpPr>
        <p:spPr bwMode="auto">
          <a:xfrm>
            <a:off x="5422900" y="2820988"/>
            <a:ext cx="1295400" cy="523220"/>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Tioga County</a:t>
            </a:r>
          </a:p>
        </p:txBody>
      </p:sp>
      <p:sp>
        <p:nvSpPr>
          <p:cNvPr id="49" name="Text Box 6"/>
          <p:cNvSpPr txBox="1">
            <a:spLocks noChangeArrowheads="1"/>
          </p:cNvSpPr>
          <p:nvPr/>
        </p:nvSpPr>
        <p:spPr bwMode="auto">
          <a:xfrm>
            <a:off x="5849938" y="3225800"/>
            <a:ext cx="1600200" cy="3079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Bradford County</a:t>
            </a:r>
          </a:p>
        </p:txBody>
      </p:sp>
      <p:sp>
        <p:nvSpPr>
          <p:cNvPr id="82983" name="Text Box 6"/>
          <p:cNvSpPr txBox="1">
            <a:spLocks noChangeArrowheads="1"/>
          </p:cNvSpPr>
          <p:nvPr/>
        </p:nvSpPr>
        <p:spPr bwMode="auto">
          <a:xfrm>
            <a:off x="4243388" y="3049588"/>
            <a:ext cx="1090612" cy="307777"/>
          </a:xfrm>
          <a:prstGeom prst="rect">
            <a:avLst/>
          </a:prstGeom>
          <a:noFill/>
          <a:ln w="9525">
            <a:noFill/>
            <a:miter lim="800000"/>
            <a:headEnd/>
            <a:tailEnd/>
          </a:ln>
        </p:spPr>
        <p:txBody>
          <a:bodyPr wrap="square">
            <a:spAutoFit/>
          </a:bodyPr>
          <a:lstStyle/>
          <a:p>
            <a:pPr>
              <a:lnSpc>
                <a:spcPct val="100000"/>
              </a:lnSpc>
              <a:spcBef>
                <a:spcPct val="50000"/>
              </a:spcBef>
              <a:spcAft>
                <a:spcPct val="0"/>
              </a:spcAft>
              <a:buFontTx/>
              <a:buNone/>
            </a:pPr>
            <a:r>
              <a:rPr lang="en-US" sz="1400" b="1" dirty="0">
                <a:solidFill>
                  <a:schemeClr val="bg1"/>
                </a:solidFill>
              </a:rPr>
              <a:t>Covington</a:t>
            </a:r>
          </a:p>
        </p:txBody>
      </p:sp>
      <p:sp>
        <p:nvSpPr>
          <p:cNvPr id="82984" name="Text Box 6"/>
          <p:cNvSpPr txBox="1">
            <a:spLocks noChangeArrowheads="1"/>
          </p:cNvSpPr>
          <p:nvPr/>
        </p:nvSpPr>
        <p:spPr bwMode="auto">
          <a:xfrm>
            <a:off x="5257800" y="3733800"/>
            <a:ext cx="1371600" cy="3079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Trout Run</a:t>
            </a:r>
          </a:p>
        </p:txBody>
      </p:sp>
      <p:sp>
        <p:nvSpPr>
          <p:cNvPr id="82985" name="Text Box 6"/>
          <p:cNvSpPr txBox="1">
            <a:spLocks noChangeArrowheads="1"/>
          </p:cNvSpPr>
          <p:nvPr/>
        </p:nvSpPr>
        <p:spPr bwMode="auto">
          <a:xfrm>
            <a:off x="3370263" y="4676775"/>
            <a:ext cx="1371600" cy="3079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West to East</a:t>
            </a:r>
          </a:p>
        </p:txBody>
      </p:sp>
      <p:sp>
        <p:nvSpPr>
          <p:cNvPr id="82986" name="Text Box 6"/>
          <p:cNvSpPr txBox="1">
            <a:spLocks noChangeArrowheads="1"/>
          </p:cNvSpPr>
          <p:nvPr/>
        </p:nvSpPr>
        <p:spPr bwMode="auto">
          <a:xfrm>
            <a:off x="3505200" y="3654425"/>
            <a:ext cx="1143000" cy="3079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Y-M53</a:t>
            </a:r>
          </a:p>
        </p:txBody>
      </p:sp>
      <p:sp>
        <p:nvSpPr>
          <p:cNvPr id="82987" name="Text Box 6"/>
          <p:cNvSpPr txBox="1">
            <a:spLocks noChangeArrowheads="1"/>
          </p:cNvSpPr>
          <p:nvPr/>
        </p:nvSpPr>
        <p:spPr bwMode="auto">
          <a:xfrm>
            <a:off x="3505200" y="2209800"/>
            <a:ext cx="1676400" cy="523875"/>
          </a:xfrm>
          <a:prstGeom prst="rect">
            <a:avLst/>
          </a:prstGeom>
          <a:noFill/>
          <a:ln w="9525">
            <a:noFill/>
            <a:miter lim="800000"/>
            <a:headEnd/>
            <a:tailEnd/>
          </a:ln>
        </p:spPr>
        <p:txBody>
          <a:bodyPr>
            <a:spAutoFit/>
          </a:bodyPr>
          <a:lstStyle/>
          <a:p>
            <a:pPr>
              <a:lnSpc>
                <a:spcPct val="100000"/>
              </a:lnSpc>
              <a:spcBef>
                <a:spcPct val="50000"/>
              </a:spcBef>
              <a:spcAft>
                <a:spcPct val="0"/>
              </a:spcAft>
              <a:buFontTx/>
              <a:buNone/>
            </a:pPr>
            <a:r>
              <a:rPr lang="en-US" sz="1400" b="1" dirty="0">
                <a:solidFill>
                  <a:schemeClr val="bg1"/>
                </a:solidFill>
              </a:rPr>
              <a:t>Northern Access – Phase I &amp; II</a:t>
            </a:r>
          </a:p>
        </p:txBody>
      </p:sp>
      <p:sp>
        <p:nvSpPr>
          <p:cNvPr id="42" name="Freeform 41"/>
          <p:cNvSpPr>
            <a:spLocks/>
          </p:cNvSpPr>
          <p:nvPr/>
        </p:nvSpPr>
        <p:spPr bwMode="auto">
          <a:xfrm>
            <a:off x="5133975" y="3790950"/>
            <a:ext cx="119063" cy="247650"/>
          </a:xfrm>
          <a:custGeom>
            <a:avLst/>
            <a:gdLst>
              <a:gd name="T0" fmla="*/ 33338 w 119063"/>
              <a:gd name="T1" fmla="*/ 0 h 247650"/>
              <a:gd name="T2" fmla="*/ 0 w 119063"/>
              <a:gd name="T3" fmla="*/ 47625 h 247650"/>
              <a:gd name="T4" fmla="*/ 9525 w 119063"/>
              <a:gd name="T5" fmla="*/ 76200 h 247650"/>
              <a:gd name="T6" fmla="*/ 23813 w 119063"/>
              <a:gd name="T7" fmla="*/ 104775 h 247650"/>
              <a:gd name="T8" fmla="*/ 42863 w 119063"/>
              <a:gd name="T9" fmla="*/ 109538 h 247650"/>
              <a:gd name="T10" fmla="*/ 76200 w 119063"/>
              <a:gd name="T11" fmla="*/ 119063 h 247650"/>
              <a:gd name="T12" fmla="*/ 100013 w 119063"/>
              <a:gd name="T13" fmla="*/ 147638 h 247650"/>
              <a:gd name="T14" fmla="*/ 109538 w 119063"/>
              <a:gd name="T15" fmla="*/ 176213 h 247650"/>
              <a:gd name="T16" fmla="*/ 119063 w 119063"/>
              <a:gd name="T17" fmla="*/ 247650 h 2476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063"/>
              <a:gd name="T28" fmla="*/ 0 h 247650"/>
              <a:gd name="T29" fmla="*/ 119063 w 119063"/>
              <a:gd name="T30" fmla="*/ 247650 h 2476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063" h="247650">
                <a:moveTo>
                  <a:pt x="33338" y="0"/>
                </a:moveTo>
                <a:cubicBezTo>
                  <a:pt x="135" y="33203"/>
                  <a:pt x="8030" y="15507"/>
                  <a:pt x="0" y="47625"/>
                </a:cubicBezTo>
                <a:lnTo>
                  <a:pt x="9525" y="76200"/>
                </a:lnTo>
                <a:cubicBezTo>
                  <a:pt x="12242" y="84350"/>
                  <a:pt x="15900" y="99500"/>
                  <a:pt x="23813" y="104775"/>
                </a:cubicBezTo>
                <a:cubicBezTo>
                  <a:pt x="29259" y="108406"/>
                  <a:pt x="36569" y="107740"/>
                  <a:pt x="42863" y="109538"/>
                </a:cubicBezTo>
                <a:cubicBezTo>
                  <a:pt x="90689" y="123203"/>
                  <a:pt x="16645" y="104173"/>
                  <a:pt x="76200" y="119063"/>
                </a:cubicBezTo>
                <a:cubicBezTo>
                  <a:pt x="85174" y="128037"/>
                  <a:pt x="94708" y="135701"/>
                  <a:pt x="100013" y="147638"/>
                </a:cubicBezTo>
                <a:cubicBezTo>
                  <a:pt x="104091" y="156813"/>
                  <a:pt x="109538" y="176213"/>
                  <a:pt x="109538" y="176213"/>
                </a:cubicBezTo>
                <a:lnTo>
                  <a:pt x="119063" y="247650"/>
                </a:lnTo>
              </a:path>
            </a:pathLst>
          </a:custGeom>
          <a:noFill/>
          <a:ln w="28575" cap="flat" cmpd="sng" algn="ctr">
            <a:solidFill>
              <a:schemeClr val="tx2"/>
            </a:solidFill>
            <a:prstDash val="solid"/>
            <a:round/>
            <a:headEnd type="none" w="med" len="med"/>
            <a:tailEnd type="none" w="med" len="med"/>
          </a:ln>
        </p:spPr>
        <p:txBody>
          <a:bodyPr/>
          <a:lstStyle/>
          <a:p>
            <a:endParaRPr lang="en-US"/>
          </a:p>
        </p:txBody>
      </p:sp>
      <p:sp>
        <p:nvSpPr>
          <p:cNvPr id="47" name="Oval 38"/>
          <p:cNvSpPr>
            <a:spLocks noChangeArrowheads="1"/>
          </p:cNvSpPr>
          <p:nvPr/>
        </p:nvSpPr>
        <p:spPr bwMode="auto">
          <a:xfrm>
            <a:off x="4953000" y="1371600"/>
            <a:ext cx="228600" cy="228600"/>
          </a:xfrm>
          <a:prstGeom prst="ellipse">
            <a:avLst/>
          </a:prstGeom>
          <a:solidFill>
            <a:srgbClr val="FF6600"/>
          </a:solidFill>
          <a:ln w="9525">
            <a:solidFill>
              <a:schemeClr val="tx1"/>
            </a:solidFill>
            <a:round/>
            <a:headEnd/>
            <a:tailEnd/>
          </a:ln>
        </p:spPr>
        <p:txBody>
          <a:bodyPr wrap="none" anchor="ctr"/>
          <a:lstStyle/>
          <a:p>
            <a:pPr algn="ctr">
              <a:lnSpc>
                <a:spcPct val="100000"/>
              </a:lnSpc>
              <a:spcAft>
                <a:spcPct val="0"/>
              </a:spcAft>
            </a:pPr>
            <a:r>
              <a:rPr lang="en-US" sz="1600" b="1">
                <a:solidFill>
                  <a:schemeClr val="bg1"/>
                </a:solidFill>
              </a:rPr>
              <a:t>C</a:t>
            </a:r>
          </a:p>
        </p:txBody>
      </p:sp>
      <p:sp>
        <p:nvSpPr>
          <p:cNvPr id="50" name="Oval 38"/>
          <p:cNvSpPr>
            <a:spLocks noChangeArrowheads="1"/>
          </p:cNvSpPr>
          <p:nvPr/>
        </p:nvSpPr>
        <p:spPr bwMode="auto">
          <a:xfrm>
            <a:off x="3581400" y="990600"/>
            <a:ext cx="228600" cy="228600"/>
          </a:xfrm>
          <a:prstGeom prst="ellipse">
            <a:avLst/>
          </a:prstGeom>
          <a:solidFill>
            <a:srgbClr val="FF6600"/>
          </a:solidFill>
          <a:ln w="9525">
            <a:solidFill>
              <a:schemeClr val="tx1"/>
            </a:solidFill>
            <a:round/>
            <a:headEnd/>
            <a:tailEnd/>
          </a:ln>
        </p:spPr>
        <p:txBody>
          <a:bodyPr wrap="none" anchor="ctr"/>
          <a:lstStyle/>
          <a:p>
            <a:pPr algn="ctr">
              <a:lnSpc>
                <a:spcPct val="100000"/>
              </a:lnSpc>
              <a:spcAft>
                <a:spcPct val="0"/>
              </a:spcAft>
            </a:pPr>
            <a:r>
              <a:rPr lang="en-US" sz="1600" b="1">
                <a:solidFill>
                  <a:schemeClr val="bg1"/>
                </a:solidFill>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5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300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4500"/>
                            </p:stCondLst>
                            <p:childTnLst>
                              <p:par>
                                <p:cTn id="16" presetID="1" presetClass="entr" presetSubtype="0" fill="hold" grpId="0" nodeType="afterEffect">
                                  <p:stCondLst>
                                    <p:cond delay="500"/>
                                  </p:stCondLst>
                                  <p:childTnLst>
                                    <p:set>
                                      <p:cBhvr>
                                        <p:cTn id="17" dur="1" fill="hold">
                                          <p:stCondLst>
                                            <p:cond delay="0"/>
                                          </p:stCondLst>
                                        </p:cTn>
                                        <p:tgtEl>
                                          <p:spTgt spid="46"/>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grpId="0" nodeType="after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80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8000"/>
                            </p:stCondLst>
                            <p:childTnLst>
                              <p:par>
                                <p:cTn id="25" presetID="1" presetClass="entr" presetSubtype="0" fill="hold" grpId="0" nodeType="afterEffect">
                                  <p:stCondLst>
                                    <p:cond delay="500"/>
                                  </p:stCondLst>
                                  <p:childTnLst>
                                    <p:set>
                                      <p:cBhvr>
                                        <p:cTn id="26" dur="1" fill="hold">
                                          <p:stCondLst>
                                            <p:cond delay="0"/>
                                          </p:stCondLst>
                                        </p:cTn>
                                        <p:tgtEl>
                                          <p:spTgt spid="48"/>
                                        </p:tgtEl>
                                        <p:attrNameLst>
                                          <p:attrName>style.visibility</p:attrName>
                                        </p:attrNameLst>
                                      </p:cBhvr>
                                      <p:to>
                                        <p:strVal val="visible"/>
                                      </p:to>
                                    </p:set>
                                  </p:childTnLst>
                                </p:cTn>
                              </p:par>
                            </p:childTnLst>
                          </p:cTn>
                        </p:par>
                        <p:par>
                          <p:cTn id="27" fill="hold">
                            <p:stCondLst>
                              <p:cond delay="8500"/>
                            </p:stCondLst>
                            <p:childTnLst>
                              <p:par>
                                <p:cTn id="28" presetID="1" presetClass="entr" presetSubtype="0" fill="hold" grpId="0" nodeType="afterEffect">
                                  <p:stCondLst>
                                    <p:cond delay="3000"/>
                                  </p:stCondLst>
                                  <p:childTnLst>
                                    <p:set>
                                      <p:cBhvr>
                                        <p:cTn id="29" dur="1" fill="hold">
                                          <p:stCondLst>
                                            <p:cond delay="0"/>
                                          </p:stCondLst>
                                        </p:cTn>
                                        <p:tgtEl>
                                          <p:spTgt spid="82956"/>
                                        </p:tgtEl>
                                        <p:attrNameLst>
                                          <p:attrName>style.visibility</p:attrName>
                                        </p:attrNameLst>
                                      </p:cBhvr>
                                      <p:to>
                                        <p:strVal val="visible"/>
                                      </p:to>
                                    </p:set>
                                  </p:childTnLst>
                                </p:cTn>
                              </p:par>
                            </p:childTnLst>
                          </p:cTn>
                        </p:par>
                        <p:par>
                          <p:cTn id="30" fill="hold">
                            <p:stCondLst>
                              <p:cond delay="11500"/>
                            </p:stCondLst>
                            <p:childTnLst>
                              <p:par>
                                <p:cTn id="31" presetID="1" presetClass="entr" presetSubtype="0" fill="hold" grpId="0"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12000"/>
                            </p:stCondLst>
                            <p:childTnLst>
                              <p:par>
                                <p:cTn id="34" presetID="1"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par>
                          <p:cTn id="46" fill="hold">
                            <p:stCondLst>
                              <p:cond delay="12000"/>
                            </p:stCondLst>
                            <p:childTnLst>
                              <p:par>
                                <p:cTn id="47" presetID="1" presetClass="entr" presetSubtype="0" fill="hold" grpId="0" nodeType="afterEffect">
                                  <p:stCondLst>
                                    <p:cond delay="500"/>
                                  </p:stCondLst>
                                  <p:childTnLst>
                                    <p:set>
                                      <p:cBhvr>
                                        <p:cTn id="48" dur="1" fill="hold">
                                          <p:stCondLst>
                                            <p:cond delay="0"/>
                                          </p:stCondLst>
                                        </p:cTn>
                                        <p:tgtEl>
                                          <p:spTgt spid="49"/>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300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15500"/>
                            </p:stCondLst>
                            <p:childTnLst>
                              <p:par>
                                <p:cTn id="53" presetID="1" presetClass="entr" presetSubtype="0" fill="hold" grpId="0" nodeType="afterEffect">
                                  <p:stCondLst>
                                    <p:cond delay="500"/>
                                  </p:stCondLst>
                                  <p:childTnLst>
                                    <p:set>
                                      <p:cBhvr>
                                        <p:cTn id="54" dur="1" fill="hold">
                                          <p:stCondLst>
                                            <p:cond delay="0"/>
                                          </p:stCondLst>
                                        </p:cTn>
                                        <p:tgtEl>
                                          <p:spTgt spid="82983"/>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grpId="0" nodeType="afterEffect">
                                  <p:stCondLst>
                                    <p:cond delay="3000"/>
                                  </p:stCondLst>
                                  <p:childTnLst>
                                    <p:set>
                                      <p:cBhvr>
                                        <p:cTn id="57" dur="1" fill="hold">
                                          <p:stCondLst>
                                            <p:cond delay="0"/>
                                          </p:stCondLst>
                                        </p:cTn>
                                        <p:tgtEl>
                                          <p:spTgt spid="42"/>
                                        </p:tgtEl>
                                        <p:attrNameLst>
                                          <p:attrName>style.visibility</p:attrName>
                                        </p:attrNameLst>
                                      </p:cBhvr>
                                      <p:to>
                                        <p:strVal val="visible"/>
                                      </p:to>
                                    </p:set>
                                  </p:childTnLst>
                                </p:cTn>
                              </p:par>
                            </p:childTnLst>
                          </p:cTn>
                        </p:par>
                        <p:par>
                          <p:cTn id="58" fill="hold">
                            <p:stCondLst>
                              <p:cond delay="19000"/>
                            </p:stCondLst>
                            <p:childTnLst>
                              <p:par>
                                <p:cTn id="59" presetID="1" presetClass="entr" presetSubtype="0" fill="hold" grpId="0" nodeType="afterEffect">
                                  <p:stCondLst>
                                    <p:cond delay="500"/>
                                  </p:stCondLst>
                                  <p:childTnLst>
                                    <p:set>
                                      <p:cBhvr>
                                        <p:cTn id="60" dur="1" fill="hold">
                                          <p:stCondLst>
                                            <p:cond delay="0"/>
                                          </p:stCondLst>
                                        </p:cTn>
                                        <p:tgtEl>
                                          <p:spTgt spid="82984"/>
                                        </p:tgtEl>
                                        <p:attrNameLst>
                                          <p:attrName>style.visibility</p:attrName>
                                        </p:attrNameLst>
                                      </p:cBhvr>
                                      <p:to>
                                        <p:strVal val="visible"/>
                                      </p:to>
                                    </p:set>
                                  </p:childTnLst>
                                </p:cTn>
                              </p:par>
                            </p:childTnLst>
                          </p:cTn>
                        </p:par>
                        <p:par>
                          <p:cTn id="61" fill="hold">
                            <p:stCondLst>
                              <p:cond delay="19500"/>
                            </p:stCondLst>
                            <p:childTnLst>
                              <p:par>
                                <p:cTn id="62" presetID="1" presetClass="entr" presetSubtype="0" fill="hold" grpId="0" nodeType="afterEffect">
                                  <p:stCondLst>
                                    <p:cond delay="3000"/>
                                  </p:stCondLst>
                                  <p:childTnLst>
                                    <p:set>
                                      <p:cBhvr>
                                        <p:cTn id="63" dur="1" fill="hold">
                                          <p:stCondLst>
                                            <p:cond delay="0"/>
                                          </p:stCondLst>
                                        </p:cTn>
                                        <p:tgtEl>
                                          <p:spTgt spid="28"/>
                                        </p:tgtEl>
                                        <p:attrNameLst>
                                          <p:attrName>style.visibility</p:attrName>
                                        </p:attrNameLst>
                                      </p:cBhvr>
                                      <p:to>
                                        <p:strVal val="visible"/>
                                      </p:to>
                                    </p:set>
                                  </p:childTnLst>
                                </p:cTn>
                              </p:par>
                            </p:childTnLst>
                          </p:cTn>
                        </p:par>
                        <p:par>
                          <p:cTn id="64" fill="hold">
                            <p:stCondLst>
                              <p:cond delay="22500"/>
                            </p:stCondLst>
                            <p:childTnLst>
                              <p:par>
                                <p:cTn id="65" presetID="1"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22500"/>
                            </p:stCondLst>
                            <p:childTnLst>
                              <p:par>
                                <p:cTn id="68" presetID="1"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par>
                          <p:cTn id="70" fill="hold">
                            <p:stCondLst>
                              <p:cond delay="22500"/>
                            </p:stCondLst>
                            <p:childTnLst>
                              <p:par>
                                <p:cTn id="71" presetID="1"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22500"/>
                            </p:stCondLst>
                            <p:childTnLst>
                              <p:par>
                                <p:cTn id="74" presetID="1" presetClass="entr" presetSubtype="0"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22500"/>
                            </p:stCondLst>
                            <p:childTnLst>
                              <p:par>
                                <p:cTn id="77" presetID="1" presetClass="entr" presetSubtype="0" fill="hold" grpId="0" nodeType="afterEffect">
                                  <p:stCondLst>
                                    <p:cond delay="500"/>
                                  </p:stCondLst>
                                  <p:childTnLst>
                                    <p:set>
                                      <p:cBhvr>
                                        <p:cTn id="78" dur="1" fill="hold">
                                          <p:stCondLst>
                                            <p:cond delay="0"/>
                                          </p:stCondLst>
                                        </p:cTn>
                                        <p:tgtEl>
                                          <p:spTgt spid="82985"/>
                                        </p:tgtEl>
                                        <p:attrNameLst>
                                          <p:attrName>style.visibility</p:attrName>
                                        </p:attrNameLst>
                                      </p:cBhvr>
                                      <p:to>
                                        <p:strVal val="visible"/>
                                      </p:to>
                                    </p:set>
                                  </p:childTnLst>
                                </p:cTn>
                              </p:par>
                            </p:childTnLst>
                          </p:cTn>
                        </p:par>
                        <p:par>
                          <p:cTn id="79" fill="hold">
                            <p:stCondLst>
                              <p:cond delay="23000"/>
                            </p:stCondLst>
                            <p:childTnLst>
                              <p:par>
                                <p:cTn id="80" presetID="1" presetClass="entr" presetSubtype="0" fill="hold" grpId="0" nodeType="afterEffect">
                                  <p:stCondLst>
                                    <p:cond delay="3000"/>
                                  </p:stCondLst>
                                  <p:childTnLst>
                                    <p:set>
                                      <p:cBhvr>
                                        <p:cTn id="81" dur="1" fill="hold">
                                          <p:stCondLst>
                                            <p:cond delay="0"/>
                                          </p:stCondLst>
                                        </p:cTn>
                                        <p:tgtEl>
                                          <p:spTgt spid="30"/>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0"/>
                                  </p:stCondLst>
                                  <p:childTnLst>
                                    <p:set>
                                      <p:cBhvr>
                                        <p:cTn id="84" dur="1" fill="hold">
                                          <p:stCondLst>
                                            <p:cond delay="0"/>
                                          </p:stCondLst>
                                        </p:cTn>
                                        <p:tgtEl>
                                          <p:spTgt spid="82986"/>
                                        </p:tgtEl>
                                        <p:attrNameLst>
                                          <p:attrName>style.visibility</p:attrName>
                                        </p:attrNameLst>
                                      </p:cBhvr>
                                      <p:to>
                                        <p:strVal val="visible"/>
                                      </p:to>
                                    </p:set>
                                  </p:childTnLst>
                                </p:cTn>
                              </p:par>
                            </p:childTnLst>
                          </p:cTn>
                        </p:par>
                        <p:par>
                          <p:cTn id="85" fill="hold">
                            <p:stCondLst>
                              <p:cond delay="26000"/>
                            </p:stCondLst>
                            <p:childTnLst>
                              <p:par>
                                <p:cTn id="86" presetID="1" presetClass="entr" presetSubtype="0" fill="hold" grpId="0" nodeType="afterEffect">
                                  <p:stCondLst>
                                    <p:cond delay="3000"/>
                                  </p:stCondLst>
                                  <p:childTnLst>
                                    <p:set>
                                      <p:cBhvr>
                                        <p:cTn id="87" dur="1" fill="hold">
                                          <p:stCondLst>
                                            <p:cond delay="499"/>
                                          </p:stCondLst>
                                        </p:cTn>
                                        <p:tgtEl>
                                          <p:spTgt spid="35"/>
                                        </p:tgtEl>
                                        <p:attrNameLst>
                                          <p:attrName>style.visibility</p:attrName>
                                        </p:attrNameLst>
                                      </p:cBhvr>
                                      <p:to>
                                        <p:strVal val="visible"/>
                                      </p:to>
                                    </p:set>
                                  </p:childTnLst>
                                </p:cTn>
                              </p:par>
                            </p:childTnLst>
                          </p:cTn>
                        </p:par>
                        <p:par>
                          <p:cTn id="88" fill="hold">
                            <p:stCondLst>
                              <p:cond delay="29500"/>
                            </p:stCondLst>
                            <p:childTnLst>
                              <p:par>
                                <p:cTn id="89" presetID="22" presetClass="entr" presetSubtype="4" fill="hold" grpId="0" nodeType="afterEffect">
                                  <p:stCondLst>
                                    <p:cond delay="100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2000"/>
                                        <p:tgtEl>
                                          <p:spTgt spid="31"/>
                                        </p:tgtEl>
                                      </p:cBhvr>
                                    </p:animEffect>
                                  </p:childTnLst>
                                </p:cTn>
                              </p:par>
                              <p:par>
                                <p:cTn id="92" presetID="1" presetClass="entr" presetSubtype="0" fill="hold" grpId="0" nodeType="withEffect">
                                  <p:stCondLst>
                                    <p:cond delay="1000"/>
                                  </p:stCondLst>
                                  <p:childTnLst>
                                    <p:set>
                                      <p:cBhvr>
                                        <p:cTn id="93" dur="1" fill="hold">
                                          <p:stCondLst>
                                            <p:cond delay="499"/>
                                          </p:stCondLst>
                                        </p:cTn>
                                        <p:tgtEl>
                                          <p:spTgt spid="32"/>
                                        </p:tgtEl>
                                        <p:attrNameLst>
                                          <p:attrName>style.visibility</p:attrName>
                                        </p:attrNameLst>
                                      </p:cBhvr>
                                      <p:to>
                                        <p:strVal val="visible"/>
                                      </p:to>
                                    </p:set>
                                  </p:childTnLst>
                                </p:cTn>
                              </p:par>
                              <p:par>
                                <p:cTn id="94" presetID="1" presetClass="entr" presetSubtype="0" fill="hold" grpId="0" nodeType="withEffect">
                                  <p:stCondLst>
                                    <p:cond delay="1000"/>
                                  </p:stCondLst>
                                  <p:childTnLst>
                                    <p:set>
                                      <p:cBhvr>
                                        <p:cTn id="95" dur="1" fill="hold">
                                          <p:stCondLst>
                                            <p:cond delay="499"/>
                                          </p:stCondLst>
                                        </p:cTn>
                                        <p:tgtEl>
                                          <p:spTgt spid="33"/>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499"/>
                                          </p:stCondLst>
                                        </p:cTn>
                                        <p:tgtEl>
                                          <p:spTgt spid="34"/>
                                        </p:tgtEl>
                                        <p:attrNameLst>
                                          <p:attrName>style.visibility</p:attrName>
                                        </p:attrNameLst>
                                      </p:cBhvr>
                                      <p:to>
                                        <p:strVal val="visible"/>
                                      </p:to>
                                    </p:set>
                                  </p:childTnLst>
                                </p:cTn>
                              </p:par>
                            </p:childTnLst>
                          </p:cTn>
                        </p:par>
                        <p:par>
                          <p:cTn id="98" fill="hold">
                            <p:stCondLst>
                              <p:cond delay="32500"/>
                            </p:stCondLst>
                            <p:childTnLst>
                              <p:par>
                                <p:cTn id="99" presetID="1" presetClass="entr" presetSubtype="0" fill="hold" grpId="0" nodeType="afterEffect">
                                  <p:stCondLst>
                                    <p:cond delay="500"/>
                                  </p:stCondLst>
                                  <p:childTnLst>
                                    <p:set>
                                      <p:cBhvr>
                                        <p:cTn id="100" dur="1" fill="hold">
                                          <p:stCondLst>
                                            <p:cond delay="0"/>
                                          </p:stCondLst>
                                        </p:cTn>
                                        <p:tgtEl>
                                          <p:spTgt spid="82987"/>
                                        </p:tgtEl>
                                        <p:attrNameLst>
                                          <p:attrName>style.visibility</p:attrName>
                                        </p:attrNameLst>
                                      </p:cBhvr>
                                      <p:to>
                                        <p:strVal val="visible"/>
                                      </p:to>
                                    </p:set>
                                  </p:childTnLst>
                                </p:cTn>
                              </p:par>
                            </p:childTnLst>
                          </p:cTn>
                        </p:par>
                        <p:par>
                          <p:cTn id="101" fill="hold">
                            <p:stCondLst>
                              <p:cond delay="33000"/>
                            </p:stCondLst>
                            <p:childTnLst>
                              <p:par>
                                <p:cTn id="102" presetID="22" presetClass="entr" presetSubtype="2" fill="hold" grpId="0" nodeType="afterEffect">
                                  <p:stCondLst>
                                    <p:cond delay="3000"/>
                                  </p:stCondLst>
                                  <p:childTnLst>
                                    <p:set>
                                      <p:cBhvr>
                                        <p:cTn id="103" dur="1" fill="hold">
                                          <p:stCondLst>
                                            <p:cond delay="0"/>
                                          </p:stCondLst>
                                        </p:cTn>
                                        <p:tgtEl>
                                          <p:spTgt spid="40"/>
                                        </p:tgtEl>
                                        <p:attrNameLst>
                                          <p:attrName>style.visibility</p:attrName>
                                        </p:attrNameLst>
                                      </p:cBhvr>
                                      <p:to>
                                        <p:strVal val="visible"/>
                                      </p:to>
                                    </p:set>
                                    <p:animEffect transition="in" filter="wipe(right)">
                                      <p:cBhvr>
                                        <p:cTn id="104" dur="2000"/>
                                        <p:tgtEl>
                                          <p:spTgt spid="40"/>
                                        </p:tgtEl>
                                      </p:cBhvr>
                                    </p:animEffect>
                                  </p:childTnLst>
                                </p:cTn>
                              </p:par>
                            </p:childTnLst>
                          </p:cTn>
                        </p:par>
                        <p:par>
                          <p:cTn id="105" fill="hold">
                            <p:stCondLst>
                              <p:cond delay="38000"/>
                            </p:stCondLst>
                            <p:childTnLst>
                              <p:par>
                                <p:cTn id="106" presetID="22" presetClass="entr" presetSubtype="8" fill="hold" grpId="0" nodeType="afterEffect">
                                  <p:stCondLst>
                                    <p:cond delay="2000"/>
                                  </p:stCondLst>
                                  <p:childTnLst>
                                    <p:set>
                                      <p:cBhvr>
                                        <p:cTn id="107" dur="1" fill="hold">
                                          <p:stCondLst>
                                            <p:cond delay="0"/>
                                          </p:stCondLst>
                                        </p:cTn>
                                        <p:tgtEl>
                                          <p:spTgt spid="36"/>
                                        </p:tgtEl>
                                        <p:attrNameLst>
                                          <p:attrName>style.visibility</p:attrName>
                                        </p:attrNameLst>
                                      </p:cBhvr>
                                      <p:to>
                                        <p:strVal val="visible"/>
                                      </p:to>
                                    </p:set>
                                    <p:animEffect transition="in" filter="wipe(left)">
                                      <p:cBhvr>
                                        <p:cTn id="108" dur="2000"/>
                                        <p:tgtEl>
                                          <p:spTgt spid="36"/>
                                        </p:tgtEl>
                                      </p:cBhvr>
                                    </p:animEffect>
                                  </p:childTnLst>
                                </p:cTn>
                              </p:par>
                            </p:childTnLst>
                          </p:cTn>
                        </p:par>
                        <p:par>
                          <p:cTn id="109" fill="hold">
                            <p:stCondLst>
                              <p:cond delay="42000"/>
                            </p:stCondLst>
                            <p:childTnLst>
                              <p:par>
                                <p:cTn id="110" presetID="22" presetClass="entr" presetSubtype="8" fill="hold" grpId="0" nodeType="afterEffect">
                                  <p:stCondLst>
                                    <p:cond delay="2000"/>
                                  </p:stCondLst>
                                  <p:childTnLst>
                                    <p:set>
                                      <p:cBhvr>
                                        <p:cTn id="111" dur="1" fill="hold">
                                          <p:stCondLst>
                                            <p:cond delay="0"/>
                                          </p:stCondLst>
                                        </p:cTn>
                                        <p:tgtEl>
                                          <p:spTgt spid="37"/>
                                        </p:tgtEl>
                                        <p:attrNameLst>
                                          <p:attrName>style.visibility</p:attrName>
                                        </p:attrNameLst>
                                      </p:cBhvr>
                                      <p:to>
                                        <p:strVal val="visible"/>
                                      </p:to>
                                    </p:set>
                                    <p:animEffect transition="in" filter="wipe(left)">
                                      <p:cBhvr>
                                        <p:cTn id="112" dur="2000"/>
                                        <p:tgtEl>
                                          <p:spTgt spid="37"/>
                                        </p:tgtEl>
                                      </p:cBhvr>
                                    </p:animEffect>
                                  </p:childTnLst>
                                </p:cTn>
                              </p:par>
                            </p:childTnLst>
                          </p:cTn>
                        </p:par>
                        <p:par>
                          <p:cTn id="113" fill="hold">
                            <p:stCondLst>
                              <p:cond delay="46000"/>
                            </p:stCondLst>
                            <p:childTnLst>
                              <p:par>
                                <p:cTn id="114" presetID="22" presetClass="entr" presetSubtype="8" fill="hold" grpId="0" nodeType="afterEffect">
                                  <p:stCondLst>
                                    <p:cond delay="2000"/>
                                  </p:stCondLst>
                                  <p:childTnLst>
                                    <p:set>
                                      <p:cBhvr>
                                        <p:cTn id="115" dur="1" fill="hold">
                                          <p:stCondLst>
                                            <p:cond delay="0"/>
                                          </p:stCondLst>
                                        </p:cTn>
                                        <p:tgtEl>
                                          <p:spTgt spid="38"/>
                                        </p:tgtEl>
                                        <p:attrNameLst>
                                          <p:attrName>style.visibility</p:attrName>
                                        </p:attrNameLst>
                                      </p:cBhvr>
                                      <p:to>
                                        <p:strVal val="visible"/>
                                      </p:to>
                                    </p:set>
                                    <p:animEffect transition="in" filter="wipe(left)">
                                      <p:cBhvr>
                                        <p:cTn id="116" dur="2000"/>
                                        <p:tgtEl>
                                          <p:spTgt spid="38"/>
                                        </p:tgtEl>
                                      </p:cBhvr>
                                    </p:animEffect>
                                  </p:childTnLst>
                                </p:cTn>
                              </p:par>
                            </p:childTnLst>
                          </p:cTn>
                        </p:par>
                        <p:par>
                          <p:cTn id="117" fill="hold">
                            <p:stCondLst>
                              <p:cond delay="50000"/>
                            </p:stCondLst>
                            <p:childTnLst>
                              <p:par>
                                <p:cTn id="118" presetID="22" presetClass="entr" presetSubtype="1" fill="hold" grpId="0" nodeType="afterEffect">
                                  <p:stCondLst>
                                    <p:cond delay="2000"/>
                                  </p:stCondLst>
                                  <p:childTnLst>
                                    <p:set>
                                      <p:cBhvr>
                                        <p:cTn id="119" dur="1" fill="hold">
                                          <p:stCondLst>
                                            <p:cond delay="0"/>
                                          </p:stCondLst>
                                        </p:cTn>
                                        <p:tgtEl>
                                          <p:spTgt spid="39"/>
                                        </p:tgtEl>
                                        <p:attrNameLst>
                                          <p:attrName>style.visibility</p:attrName>
                                        </p:attrNameLst>
                                      </p:cBhvr>
                                      <p:to>
                                        <p:strVal val="visible"/>
                                      </p:to>
                                    </p:set>
                                    <p:animEffect transition="in" filter="wipe(up)">
                                      <p:cBhvr>
                                        <p:cTn id="12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2" grpId="0" animBg="1"/>
      <p:bldP spid="82956" grpId="0" animBg="1"/>
      <p:bldP spid="15" grpId="0" animBg="1"/>
      <p:bldP spid="15" grpId="1" animBg="1"/>
      <p:bldP spid="16" grpId="0" animBg="1"/>
      <p:bldP spid="17" grpId="0" animBg="1"/>
      <p:bldP spid="22" grpId="0" animBg="1"/>
      <p:bldP spid="25" grpId="0" animBg="1"/>
      <p:bldP spid="26" grpId="0" animBg="1"/>
      <p:bldP spid="27" grpId="0" animBg="1"/>
      <p:bldP spid="28" grpId="0" animBg="1"/>
      <p:bldP spid="29" grpId="0" animBg="1"/>
      <p:bldP spid="30" grpId="0" animBg="1"/>
      <p:bldP spid="31" grpId="0" animBg="1"/>
      <p:bldP spid="32" grpId="0" animBg="1" autoUpdateAnimBg="0"/>
      <p:bldP spid="33" grpId="0" animBg="1" autoUpdateAnimBg="0"/>
      <p:bldP spid="34" grpId="0" animBg="1" autoUpdateAnimBg="0"/>
      <p:bldP spid="35" grpId="0" animBg="1" autoUpdateAnimBg="0"/>
      <p:bldP spid="36" grpId="0" animBg="1"/>
      <p:bldP spid="37" grpId="0" animBg="1"/>
      <p:bldP spid="38" grpId="0" animBg="1"/>
      <p:bldP spid="39" grpId="0" animBg="1"/>
      <p:bldP spid="40" grpId="0" animBg="1"/>
      <p:bldP spid="45" grpId="0"/>
      <p:bldP spid="46" grpId="0"/>
      <p:bldP spid="48" grpId="0"/>
      <p:bldP spid="49" grpId="0"/>
      <p:bldP spid="82983" grpId="0"/>
      <p:bldP spid="82984" grpId="0"/>
      <p:bldP spid="82985" grpId="0"/>
      <p:bldP spid="82986" grpId="0"/>
      <p:bldP spid="82987" grpId="0"/>
      <p:bldP spid="42" grpId="0" animBg="1"/>
      <p:bldP spid="47" grpId="0" animBg="1"/>
      <p:bldP spid="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1066800"/>
            <a:ext cx="9144000" cy="685800"/>
          </a:xfrm>
        </p:spPr>
        <p:txBody>
          <a:bodyPr>
            <a:normAutofit/>
          </a:bodyPr>
          <a:lstStyle/>
          <a:p>
            <a:pPr algn="ctr" eaLnBrk="1" hangingPunct="1">
              <a:defRPr/>
            </a:pPr>
            <a:r>
              <a:rPr lang="en-US" b="1" dirty="0" smtClean="0">
                <a:solidFill>
                  <a:schemeClr val="tx1"/>
                </a:solidFill>
              </a:rPr>
              <a:t>Flow Patterns Will Change</a:t>
            </a:r>
          </a:p>
        </p:txBody>
      </p:sp>
      <p:pic>
        <p:nvPicPr>
          <p:cNvPr id="24579"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52400" y="1828800"/>
            <a:ext cx="4495800" cy="4876800"/>
          </a:xfrm>
          <a:noFill/>
          <a:extLst>
            <a:ext uri="{909E8E84-426E-40DD-AFC4-6F175D3DCCD1}">
              <a14:hiddenFill xmlns:a14="http://schemas.microsoft.com/office/drawing/2010/main" xmlns="">
                <a:solidFill>
                  <a:srgbClr val="FFFFFF"/>
                </a:solidFill>
              </a14:hiddenFill>
            </a:ext>
          </a:extLst>
        </p:spPr>
      </p:pic>
      <p:sp>
        <p:nvSpPr>
          <p:cNvPr id="24580" name="Text Box 5"/>
          <p:cNvSpPr txBox="1">
            <a:spLocks noChangeArrowheads="1"/>
          </p:cNvSpPr>
          <p:nvPr/>
        </p:nvSpPr>
        <p:spPr bwMode="auto">
          <a:xfrm>
            <a:off x="4724400" y="1600199"/>
            <a:ext cx="4419600" cy="5524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Bef>
                <a:spcPct val="50000"/>
              </a:spcBef>
            </a:pPr>
            <a:r>
              <a:rPr lang="en-US" sz="2000" b="1" u="sng" dirty="0"/>
              <a:t>Key Messages</a:t>
            </a:r>
          </a:p>
          <a:p>
            <a:pPr eaLnBrk="1" hangingPunct="1">
              <a:spcBef>
                <a:spcPct val="50000"/>
              </a:spcBef>
              <a:buFontTx/>
              <a:buChar char="•"/>
            </a:pPr>
            <a:r>
              <a:rPr lang="en-US" dirty="0"/>
              <a:t> Flow patterns will shift</a:t>
            </a:r>
          </a:p>
          <a:p>
            <a:pPr eaLnBrk="1" hangingPunct="1">
              <a:spcBef>
                <a:spcPct val="50000"/>
              </a:spcBef>
              <a:buFontTx/>
              <a:buChar char="•"/>
            </a:pPr>
            <a:r>
              <a:rPr lang="en-US" dirty="0"/>
              <a:t> Through 2011 LNG will play a limited role in US supply mix</a:t>
            </a:r>
          </a:p>
          <a:p>
            <a:pPr eaLnBrk="1" hangingPunct="1">
              <a:spcBef>
                <a:spcPct val="50000"/>
              </a:spcBef>
              <a:buFontTx/>
              <a:buChar char="•"/>
            </a:pPr>
            <a:r>
              <a:rPr lang="en-US" dirty="0"/>
              <a:t> Canadian supplies will continue to decline in importance</a:t>
            </a:r>
          </a:p>
          <a:p>
            <a:pPr eaLnBrk="1" hangingPunct="1">
              <a:spcBef>
                <a:spcPct val="50000"/>
              </a:spcBef>
              <a:buFontTx/>
              <a:buChar char="•"/>
            </a:pPr>
            <a:r>
              <a:rPr lang="en-US" dirty="0"/>
              <a:t> Continued supply build up in Rockies &amp; SE Supply Area may fill pipelines by 2009 causing bearish price trends in those regions</a:t>
            </a:r>
          </a:p>
          <a:p>
            <a:pPr eaLnBrk="1" hangingPunct="1">
              <a:spcBef>
                <a:spcPct val="50000"/>
              </a:spcBef>
              <a:buFontTx/>
              <a:buChar char="•"/>
            </a:pPr>
            <a:r>
              <a:rPr lang="en-US" dirty="0"/>
              <a:t> </a:t>
            </a:r>
            <a:r>
              <a:rPr lang="en-US" dirty="0" smtClean="0"/>
              <a:t>Pennsylvania will become a net exporter of Natural Gas</a:t>
            </a:r>
            <a:endParaRPr lang="en-US" dirty="0"/>
          </a:p>
          <a:p>
            <a:pPr eaLnBrk="1" hangingPunct="1">
              <a:spcBef>
                <a:spcPct val="50000"/>
              </a:spcBef>
              <a:buFontTx/>
              <a:buChar char="•"/>
            </a:pPr>
            <a:r>
              <a:rPr lang="en-US" dirty="0"/>
              <a:t> </a:t>
            </a:r>
            <a:r>
              <a:rPr lang="en-US" dirty="0" smtClean="0"/>
              <a:t>Marcellus Shale Production will play an increased role in overall supply to Northeast and Canada</a:t>
            </a:r>
            <a:endParaRPr lang="en-US" dirty="0"/>
          </a:p>
          <a:p>
            <a:pPr eaLnBrk="1" hangingPunct="1">
              <a:spcBef>
                <a:spcPct val="50000"/>
              </a:spcBef>
              <a:buFontTx/>
              <a:buChar char="•"/>
            </a:pPr>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583512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1123950"/>
            <a:ext cx="9144000" cy="685800"/>
          </a:xfrm>
        </p:spPr>
        <p:txBody>
          <a:bodyPr/>
          <a:lstStyle/>
          <a:p>
            <a:pPr algn="ctr"/>
            <a:r>
              <a:rPr lang="en-US" b="1" dirty="0" smtClean="0">
                <a:solidFill>
                  <a:schemeClr val="tx1"/>
                </a:solidFill>
              </a:rPr>
              <a:t>Gas Industry Sales Customers </a:t>
            </a:r>
            <a:r>
              <a:rPr lang="en-US" dirty="0" smtClean="0">
                <a:solidFill>
                  <a:schemeClr val="tx1"/>
                </a:solidFill>
              </a:rPr>
              <a:t>(Thousands)</a:t>
            </a:r>
            <a:endParaRPr lang="en-US"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2319574410"/>
              </p:ext>
            </p:extLst>
          </p:nvPr>
        </p:nvGraphicFramePr>
        <p:xfrm>
          <a:off x="-9525" y="1730375"/>
          <a:ext cx="9144000" cy="51181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
        <p:nvSpPr>
          <p:cNvPr id="9" name="TextBox 8"/>
          <p:cNvSpPr txBox="1"/>
          <p:nvPr/>
        </p:nvSpPr>
        <p:spPr>
          <a:xfrm>
            <a:off x="6248400" y="2895600"/>
            <a:ext cx="2590800" cy="369332"/>
          </a:xfrm>
          <a:prstGeom prst="rect">
            <a:avLst/>
          </a:prstGeom>
          <a:noFill/>
        </p:spPr>
        <p:txBody>
          <a:bodyPr wrap="square" rtlCol="0">
            <a:spAutoFit/>
          </a:bodyPr>
          <a:lstStyle/>
          <a:p>
            <a:r>
              <a:rPr lang="en-US" dirty="0" smtClean="0"/>
              <a:t>65,147,000 End Users</a:t>
            </a:r>
            <a:endParaRPr lang="en-US" dirty="0"/>
          </a:p>
        </p:txBody>
      </p:sp>
    </p:spTree>
    <p:extLst>
      <p:ext uri="{BB962C8B-B14F-4D97-AF65-F5344CB8AC3E}">
        <p14:creationId xmlns:p14="http://schemas.microsoft.com/office/powerpoint/2010/main" xmlns="" val="41758172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4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0" y="184011"/>
            <a:ext cx="9144000" cy="923330"/>
          </a:xfrm>
          <a:prstGeom prst="rect">
            <a:avLst/>
          </a:prstGeom>
          <a:noFill/>
        </p:spPr>
        <p:txBody>
          <a:bodyPr wrap="square" rtlCol="0">
            <a:spAutoFit/>
          </a:bodyPr>
          <a:lstStyle/>
          <a:p>
            <a:pPr algn="ctr"/>
            <a:r>
              <a:rPr lang="en-US" sz="5400" dirty="0" smtClean="0">
                <a:solidFill>
                  <a:schemeClr val="bg1"/>
                </a:solidFill>
              </a:rPr>
              <a:t>Questions?  </a:t>
            </a:r>
            <a:endParaRPr lang="en-US" sz="5400" dirty="0">
              <a:solidFill>
                <a:schemeClr val="bg1"/>
              </a:solidFill>
            </a:endParaRPr>
          </a:p>
        </p:txBody>
      </p:sp>
    </p:spTree>
    <p:extLst>
      <p:ext uri="{BB962C8B-B14F-4D97-AF65-F5344CB8AC3E}">
        <p14:creationId xmlns:p14="http://schemas.microsoft.com/office/powerpoint/2010/main" xmlns="" val="2913119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US Natural Gas Consumption</a:t>
            </a:r>
            <a:endParaRPr lang="en-US"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2706583017"/>
              </p:ext>
            </p:extLst>
          </p:nvPr>
        </p:nvGraphicFramePr>
        <p:xfrm>
          <a:off x="0" y="1739900"/>
          <a:ext cx="9144000" cy="51181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467600" y="6540698"/>
            <a:ext cx="1676400" cy="307777"/>
          </a:xfrm>
          <a:prstGeom prst="rect">
            <a:avLst/>
          </a:prstGeom>
          <a:noFill/>
        </p:spPr>
        <p:txBody>
          <a:bodyPr wrap="square" rtlCol="0">
            <a:spAutoFit/>
          </a:bodyPr>
          <a:lstStyle/>
          <a:p>
            <a:r>
              <a:rPr lang="en-US" sz="1400" dirty="0" smtClean="0"/>
              <a:t>Source: AGA</a:t>
            </a:r>
            <a:endParaRPr lang="en-US" sz="1400" dirty="0"/>
          </a:p>
        </p:txBody>
      </p:sp>
      <p:sp>
        <p:nvSpPr>
          <p:cNvPr id="9" name="TextBox 8"/>
          <p:cNvSpPr txBox="1"/>
          <p:nvPr/>
        </p:nvSpPr>
        <p:spPr>
          <a:xfrm>
            <a:off x="5715000" y="2667000"/>
            <a:ext cx="3124200" cy="430887"/>
          </a:xfrm>
          <a:prstGeom prst="rect">
            <a:avLst/>
          </a:prstGeom>
          <a:noFill/>
        </p:spPr>
        <p:txBody>
          <a:bodyPr wrap="square" rtlCol="0">
            <a:spAutoFit/>
          </a:bodyPr>
          <a:lstStyle/>
          <a:p>
            <a:r>
              <a:rPr lang="en-US" sz="2200" dirty="0" smtClean="0"/>
              <a:t>20,827 Trillion Btu’s</a:t>
            </a:r>
            <a:endParaRPr lang="en-US" sz="2200" dirty="0"/>
          </a:p>
        </p:txBody>
      </p:sp>
    </p:spTree>
    <p:extLst>
      <p:ext uri="{BB962C8B-B14F-4D97-AF65-F5344CB8AC3E}">
        <p14:creationId xmlns:p14="http://schemas.microsoft.com/office/powerpoint/2010/main" xmlns="" val="3670834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3554" name="Picture 2" descr="http://www.ecofriendlymag.com/wp-content/plugins/wp-o-matic/cache/57729_electricity-sourc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791" y="1143000"/>
            <a:ext cx="8780417" cy="56388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5425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685800"/>
          </a:xfrm>
        </p:spPr>
        <p:txBody>
          <a:bodyPr/>
          <a:lstStyle/>
          <a:p>
            <a:pPr algn="ctr"/>
            <a:r>
              <a:rPr lang="en-US" b="1" dirty="0" smtClean="0">
                <a:solidFill>
                  <a:schemeClr val="tx1"/>
                </a:solidFill>
              </a:rPr>
              <a:t>Electric Generation Natural Gas Consumption</a:t>
            </a:r>
            <a:endParaRPr lang="en-US" b="1"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47"/>
            <a:ext cx="9144000" cy="112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180540"/>
            <a:ext cx="3733800" cy="795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Content Placeholder 8"/>
          <p:cNvGraphicFramePr>
            <a:graphicFrameLocks noGrp="1"/>
          </p:cNvGraphicFramePr>
          <p:nvPr>
            <p:ph idx="1"/>
            <p:extLst>
              <p:ext uri="{D42A27DB-BD31-4B8C-83A1-F6EECF244321}">
                <p14:modId xmlns:p14="http://schemas.microsoft.com/office/powerpoint/2010/main" xmlns="" val="1074128752"/>
              </p:ext>
            </p:extLst>
          </p:nvPr>
        </p:nvGraphicFramePr>
        <p:xfrm>
          <a:off x="0" y="1739900"/>
          <a:ext cx="9144000" cy="51181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7772400" y="6540698"/>
            <a:ext cx="1676400" cy="307777"/>
          </a:xfrm>
          <a:prstGeom prst="rect">
            <a:avLst/>
          </a:prstGeom>
          <a:noFill/>
        </p:spPr>
        <p:txBody>
          <a:bodyPr wrap="square" rtlCol="0">
            <a:spAutoFit/>
          </a:bodyPr>
          <a:lstStyle/>
          <a:p>
            <a:r>
              <a:rPr lang="en-US" sz="1400" dirty="0" smtClean="0"/>
              <a:t>Source: AGA</a:t>
            </a:r>
            <a:endParaRPr lang="en-US" sz="1400" dirty="0"/>
          </a:p>
        </p:txBody>
      </p:sp>
    </p:spTree>
    <p:extLst>
      <p:ext uri="{BB962C8B-B14F-4D97-AF65-F5344CB8AC3E}">
        <p14:creationId xmlns:p14="http://schemas.microsoft.com/office/powerpoint/2010/main" xmlns="" val="2847675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5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5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nergymark them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5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5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4298</TotalTime>
  <Words>1190</Words>
  <Application>Microsoft Office PowerPoint</Application>
  <PresentationFormat>On-screen Show (4:3)</PresentationFormat>
  <Paragraphs>347</Paragraphs>
  <Slides>60</Slides>
  <Notes>10</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1_Default Design</vt:lpstr>
      <vt:lpstr>energymark theme</vt:lpstr>
      <vt:lpstr>Office Theme</vt:lpstr>
      <vt:lpstr>Presentation</vt:lpstr>
      <vt:lpstr>Agenda May 5, 2011</vt:lpstr>
      <vt:lpstr>Slide 3</vt:lpstr>
      <vt:lpstr>Energy Demand</vt:lpstr>
      <vt:lpstr>Slide 5</vt:lpstr>
      <vt:lpstr>Gas Industry Sales Customers (Thousands)</vt:lpstr>
      <vt:lpstr>US Natural Gas Consumption</vt:lpstr>
      <vt:lpstr>Slide 8</vt:lpstr>
      <vt:lpstr>Electric Generation Natural Gas Consumption</vt:lpstr>
      <vt:lpstr>Growing Need for Energy</vt:lpstr>
      <vt:lpstr>U.S. Demand by Sector</vt:lpstr>
      <vt:lpstr>U.S. Northeast Demand</vt:lpstr>
      <vt:lpstr>Energy SUPPLY   Supply  Sources  Production by region  Exports / Imports  Net Imports  Growth in Shale production</vt:lpstr>
      <vt:lpstr>U.S. Sources of NG Supply</vt:lpstr>
      <vt:lpstr>Slide 15</vt:lpstr>
      <vt:lpstr>Exports of Natural Gas From the United States</vt:lpstr>
      <vt:lpstr>Pipeline Imports of Natural Gas to the U.S.</vt:lpstr>
      <vt:lpstr>U.S. Net Imports </vt:lpstr>
      <vt:lpstr>Slide 19</vt:lpstr>
      <vt:lpstr>Slide 20</vt:lpstr>
      <vt:lpstr>Pipeline Overview</vt:lpstr>
      <vt:lpstr>Distribution and Transmission Miles of Pipeline</vt:lpstr>
      <vt:lpstr>Distribution Miles of Main by State (2009)</vt:lpstr>
      <vt:lpstr>U.S. Miles of Main by Material</vt:lpstr>
      <vt:lpstr>U.S. Number of Services by Material</vt:lpstr>
      <vt:lpstr>Natural Gas Pipeline Safety</vt:lpstr>
      <vt:lpstr>Long Haul Interstate Pipelines - East</vt:lpstr>
      <vt:lpstr>Tennessee</vt:lpstr>
      <vt:lpstr>Transco</vt:lpstr>
      <vt:lpstr>Tetco</vt:lpstr>
      <vt:lpstr>Regional Pipeline Systems</vt:lpstr>
      <vt:lpstr>Slide 32</vt:lpstr>
      <vt:lpstr>Columbia</vt:lpstr>
      <vt:lpstr>Dominion</vt:lpstr>
      <vt:lpstr>Iroquois</vt:lpstr>
      <vt:lpstr>Slide 36</vt:lpstr>
      <vt:lpstr>Slide 37</vt:lpstr>
      <vt:lpstr>New Pipeline Flow Patterns </vt:lpstr>
      <vt:lpstr>Slide 39</vt:lpstr>
      <vt:lpstr>Price Trends Reflect Location</vt:lpstr>
      <vt:lpstr>Billions Invested to Increase Access to Connect New Production </vt:lpstr>
      <vt:lpstr>Western Canadian Exports</vt:lpstr>
      <vt:lpstr>Prudhoe Bay to Alberta Hub</vt:lpstr>
      <vt:lpstr>New Rockies Capacity Options</vt:lpstr>
      <vt:lpstr>Moving Rockies Supply</vt:lpstr>
      <vt:lpstr>Rockies Express Pipeline - Kinder Morgan</vt:lpstr>
      <vt:lpstr>Northeast Express </vt:lpstr>
      <vt:lpstr>Tennessee Gas Pipeline - Northeast Passage (NEP) Project</vt:lpstr>
      <vt:lpstr>Spectra – Time II to NJ</vt:lpstr>
      <vt:lpstr>Marcellus Shale Play</vt:lpstr>
      <vt:lpstr>Pre-Marcellus Gas Supply Sources to the Northeast</vt:lpstr>
      <vt:lpstr>Post-Marcellus Gas Supply Sources to the Northeast</vt:lpstr>
      <vt:lpstr>Slide 53</vt:lpstr>
      <vt:lpstr>How millennium Fits In</vt:lpstr>
      <vt:lpstr>Northeast Market Flow Changes</vt:lpstr>
      <vt:lpstr>Slide 56</vt:lpstr>
      <vt:lpstr>Slide 57</vt:lpstr>
      <vt:lpstr>Slide 58</vt:lpstr>
      <vt:lpstr>Flow Patterns Will Change</vt:lpstr>
      <vt:lpstr>Slide 60</vt:lpstr>
    </vt:vector>
  </TitlesOfParts>
  <Company>SUNY Campus Agreement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marketing3</dc:creator>
  <cp:lastModifiedBy>gmarchiori</cp:lastModifiedBy>
  <cp:revision>211</cp:revision>
  <dcterms:created xsi:type="dcterms:W3CDTF">2011-04-26T18:56:33Z</dcterms:created>
  <dcterms:modified xsi:type="dcterms:W3CDTF">2011-05-05T21:17:40Z</dcterms:modified>
</cp:coreProperties>
</file>